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89" r:id="rId2"/>
    <p:sldId id="260" r:id="rId3"/>
    <p:sldId id="294" r:id="rId4"/>
    <p:sldId id="258" r:id="rId5"/>
    <p:sldId id="264" r:id="rId6"/>
    <p:sldId id="261" r:id="rId7"/>
    <p:sldId id="270" r:id="rId8"/>
    <p:sldId id="292" r:id="rId9"/>
    <p:sldId id="272" r:id="rId10"/>
    <p:sldId id="262" r:id="rId11"/>
    <p:sldId id="273" r:id="rId12"/>
    <p:sldId id="293" r:id="rId13"/>
    <p:sldId id="275" r:id="rId14"/>
    <p:sldId id="277" r:id="rId15"/>
    <p:sldId id="278" r:id="rId16"/>
    <p:sldId id="290" r:id="rId17"/>
    <p:sldId id="279" r:id="rId18"/>
    <p:sldId id="291" r:id="rId19"/>
    <p:sldId id="282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9BB187-1899-46A8-8D39-456AAEAA153C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8362E7-5757-48F1-8199-DE18DD9A2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B376-CD3D-42CD-9634-913558FAA958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EEF8-4CBE-488A-85BF-D2F0AB35E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BC85-3726-4659-B44F-65CFFEF75C59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EEBE-D352-477C-A83C-12854BAFE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696FF-873A-4FC5-909D-79AA7831ED8D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FF54-F94B-43A4-929E-CD8EAD152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07B0-E09E-4DC9-B09F-61A2FD2E0F30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F343-555C-4142-A49A-E9100E8CB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90CE-92CD-42B3-9123-D7B4F337717F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BD32-6B93-4EB6-B4FA-4732DF11D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9ADB-F678-4D2E-AE94-9947D0DFD7AB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6FB94-5011-49C6-84B4-BD013D68A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B1D7-2909-44D6-9DA6-CA120521D176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B7F1-4E91-4FEC-A6F5-C04D8E27A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8CB5-14CE-4975-9221-82D87DDA334E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95B7-5536-41CB-8E44-191E50170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5CE5-3ACF-48D3-8D2D-D7578448AF38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BC2C-B8E1-4FE1-B6CE-47316907D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49C5-B307-4D36-B291-AB584146E87C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077F-4180-4F65-8DA4-2ACB4A4B4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35BE-92A3-476E-9029-1B79A6F455B3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B95E-B299-4C36-8C64-FD5455577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2A1452-ABF0-491A-810B-6C4DF7C0B6DA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6E269C-5868-4B47-9959-4FFE3A049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785835"/>
          </a:xfrm>
          <a:solidFill>
            <a:schemeClr val="accent1"/>
          </a:solidFill>
        </p:spPr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Коллективизация сельского хозяйства в СССР.</a:t>
            </a:r>
          </a:p>
        </p:txBody>
      </p:sp>
      <p:pic>
        <p:nvPicPr>
          <p:cNvPr id="8195" name="Рисунок 2" descr="133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9" y="1142984"/>
            <a:ext cx="4286279" cy="5429288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5643570" y="492919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Учитель истории 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ru-RU" dirty="0" smtClean="0">
                <a:solidFill>
                  <a:srgbClr val="0070C0"/>
                </a:solidFill>
              </a:rPr>
              <a:t>квалификационной категории Савицкая Лариса Ярославна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6215082"/>
            <a:ext cx="3214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МБОУ «ИСОШ» Курская область Рыльский район</a:t>
            </a:r>
            <a:endParaRPr lang="ru-RU" sz="1000" dirty="0">
              <a:solidFill>
                <a:srgbClr val="0070C0"/>
              </a:solidFill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8433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Picture 4" descr="объединение крестьян в колхоз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358113" cy="526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6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</p:spPr>
        <p:txBody>
          <a:bodyPr/>
          <a:lstStyle/>
          <a:p>
            <a:r>
              <a:rPr lang="ru-RU" sz="3600" dirty="0" smtClean="0"/>
              <a:t>Информация из словарей: «Кто такой кулак?»</a:t>
            </a:r>
          </a:p>
          <a:p>
            <a:r>
              <a:rPr lang="ru-RU" sz="3600" dirty="0" err="1" smtClean="0"/>
              <a:t>Видео-фрагмент</a:t>
            </a:r>
            <a:r>
              <a:rPr lang="ru-RU" sz="3600" dirty="0" smtClean="0"/>
              <a:t> </a:t>
            </a:r>
            <a:r>
              <a:rPr lang="ru-RU" sz="3600" dirty="0" smtClean="0"/>
              <a:t>«Кто такой кулак?» </a:t>
            </a:r>
            <a:r>
              <a:rPr lang="ru-RU" sz="1100" dirty="0" smtClean="0"/>
              <a:t>(</a:t>
            </a:r>
            <a:r>
              <a:rPr lang="en-US" sz="1100" dirty="0" smtClean="0"/>
              <a:t>http://</a:t>
            </a:r>
            <a:r>
              <a:rPr lang="en-US" sz="1100" dirty="0" smtClean="0"/>
              <a:t>www.proshkolu.ru/user/Elena1020/file/735217</a:t>
            </a:r>
            <a:r>
              <a:rPr lang="en-US" sz="1100" dirty="0" smtClean="0"/>
              <a:t>/</a:t>
            </a:r>
            <a:r>
              <a:rPr lang="ru-RU" sz="1100" dirty="0" smtClean="0"/>
              <a:t>).</a:t>
            </a:r>
            <a:endParaRPr lang="ru-RU" sz="11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DF9ADB-F678-4D2E-AE94-9947D0DFD7AB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FB94-5011-49C6-84B4-BD013D68A71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6874" y="1857364"/>
            <a:ext cx="302421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785786" y="571480"/>
            <a:ext cx="73581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Кто есть кто? (мини - проект)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7" descr="Розовая тисненая бумага"/>
          <p:cNvSpPr>
            <a:spLocks noChangeArrowheads="1"/>
          </p:cNvSpPr>
          <p:nvPr/>
        </p:nvSpPr>
        <p:spPr bwMode="auto">
          <a:xfrm>
            <a:off x="428596" y="2000240"/>
            <a:ext cx="2552700" cy="174783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/>
              <a:t>1-категория.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Отправлять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в концлагеря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759200" y="2439988"/>
            <a:ext cx="196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3" name="AutoShape 9" descr="Розовая тисненая бумага"/>
          <p:cNvSpPr>
            <a:spLocks noChangeArrowheads="1"/>
          </p:cNvSpPr>
          <p:nvPr/>
        </p:nvSpPr>
        <p:spPr bwMode="auto">
          <a:xfrm>
            <a:off x="3214678" y="2428868"/>
            <a:ext cx="2452688" cy="345122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/>
              <a:t>2-категория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Высылать в 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отдаленные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местности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СССР.</a:t>
            </a:r>
          </a:p>
          <a:p>
            <a:pPr>
              <a:spcBef>
                <a:spcPct val="50000"/>
              </a:spcBef>
            </a:pPr>
            <a:endParaRPr lang="ru-RU" sz="2400" b="1" dirty="0"/>
          </a:p>
        </p:txBody>
      </p:sp>
      <p:sp>
        <p:nvSpPr>
          <p:cNvPr id="17414" name="AutoShape 10" descr="Розовая тисненая бумага"/>
          <p:cNvSpPr>
            <a:spLocks noChangeArrowheads="1"/>
          </p:cNvSpPr>
          <p:nvPr/>
        </p:nvSpPr>
        <p:spPr bwMode="auto">
          <a:xfrm>
            <a:off x="6286512" y="3000372"/>
            <a:ext cx="2416175" cy="34480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/>
              <a:t>3-категория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Высылать 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за пределы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колхоза на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новые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земли.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785794"/>
            <a:ext cx="742955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МЕРЫ БОРЬБЫ С КУЛАЧЕСТВОМ: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3" grpId="0" animBg="1"/>
      <p:bldP spid="17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0100" y="357166"/>
            <a:ext cx="6858048" cy="642938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Раскулачивание</a:t>
            </a:r>
          </a:p>
        </p:txBody>
      </p:sp>
      <p:pic>
        <p:nvPicPr>
          <p:cNvPr id="6" name="Picture 6" descr="http://www.rusdeutsch.ru/image/history/Glava7/%D0%A3%D0%BD%D0%B8%D1%87%D1%82%D0%BE%D0%B6%D0%B8%D0%BC%20%D0%BA%D1%83%D0%BB%D0%B0%D0%BA%D0%B0%20%D0%BA%D0%B0%D0%BA%20%D0%BA%D0%BB%D0%B0%D1%81%D1%81.%20%D0%A1%D0%BE%D0%B2%D1%80%D0%B5%D0%BC%D0%B5%D0%BD%D0%BD%D1%8B%D0%B9%20%D0%BF%D0%BB%D0%B0%D0%BA%D0%B0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4143375" cy="289718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786314" y="1500174"/>
            <a:ext cx="3857625" cy="22860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Существовала ли реальная </a:t>
            </a:r>
            <a:b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кулацкая угроза?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Проанализируй 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данные диаграммы.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1214415" y="4071939"/>
          <a:ext cx="6643734" cy="2500334"/>
        </p:xfrm>
        <a:graphic>
          <a:graphicData uri="http://schemas.openxmlformats.org/presentationml/2006/ole">
            <p:oleObj spid="_x0000_s16386" r:id="rId4" imgW="6950042" imgH="2645893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714356"/>
            <a:ext cx="4786312" cy="285752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cs typeface="Arial" pitchFamily="34" charset="0"/>
              </a:rPr>
              <a:t>Традиционно </a:t>
            </a:r>
            <a:r>
              <a:rPr lang="ru-RU" sz="2400" b="1" dirty="0" smtClean="0">
                <a:cs typeface="Arial" pitchFamily="34" charset="0"/>
              </a:rPr>
              <a:t>«кулак» -  тот крестьянин, который </a:t>
            </a:r>
            <a:r>
              <a:rPr lang="ru-RU" sz="2400" b="1" dirty="0">
                <a:cs typeface="Arial" pitchFamily="34" charset="0"/>
              </a:rPr>
              <a:t>использовал наемный труд, но на практике в кулаки могли зачислить и середняка, имевшего двух коров, или двух лошадей, или хороший дом. </a:t>
            </a:r>
          </a:p>
        </p:txBody>
      </p:sp>
      <p:pic>
        <p:nvPicPr>
          <p:cNvPr id="37890" name="Picture 2" descr="http://www.rabkor.ru/image/article/3/4/3/34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285860"/>
            <a:ext cx="3500467" cy="450057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3857628"/>
            <a:ext cx="2643206" cy="1285875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норма раскулачивания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5-7 %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5286388"/>
            <a:ext cx="2286000" cy="1285875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 факту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15-20%</a:t>
            </a: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071538" y="5214950"/>
            <a:ext cx="1143000" cy="928688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van_0vladimirovia_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85728"/>
            <a:ext cx="8786874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6357938"/>
            <a:ext cx="8786874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Раскулачивание крестьянской семьи.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57346" name="Picture 2" descr="http://ia33.odnoklassniki.ru/getImage?photoId=326866586116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072362" cy="460057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357166"/>
            <a:ext cx="728667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Краеведческий мини- проект- «Раскулачивание в с. Ивановское, Рыльского района, Курской области».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8628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Единственная фотография</a:t>
            </a:r>
            <a:br>
              <a:rPr lang="ru-RU" b="1" dirty="0" smtClean="0"/>
            </a:br>
            <a:r>
              <a:rPr lang="ru-RU" b="1" dirty="0" smtClean="0"/>
              <a:t>Павлика Морозова.</a:t>
            </a:r>
          </a:p>
          <a:p>
            <a:pPr>
              <a:buNone/>
            </a:pPr>
            <a:r>
              <a:rPr lang="ru-RU" b="1" dirty="0" smtClean="0"/>
              <a:t>Музей в д. Герасимовка</a:t>
            </a:r>
          </a:p>
          <a:p>
            <a:pPr>
              <a:buNone/>
            </a:pPr>
            <a:r>
              <a:rPr lang="ru-RU" b="1" dirty="0" smtClean="0"/>
              <a:t>Тавдинского района,</a:t>
            </a:r>
            <a:br>
              <a:rPr lang="ru-RU" b="1" dirty="0" smtClean="0"/>
            </a:br>
            <a:r>
              <a:rPr lang="ru-RU" b="1" dirty="0" smtClean="0"/>
              <a:t>посвященный Павлику Морозову, станет музеем коллективизации</a:t>
            </a:r>
            <a:br>
              <a:rPr lang="ru-RU" b="1" dirty="0" smtClean="0"/>
            </a:br>
            <a:r>
              <a:rPr lang="ru-RU" b="1" dirty="0" smtClean="0"/>
              <a:t>и раскулачивания.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DF9ADB-F678-4D2E-AE94-9947D0DFD7AB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FB94-5011-49C6-84B4-BD013D68A71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37147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500042"/>
            <a:ext cx="742955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«Белые пятна истории» - Павлик Морозов (мини – проект)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9" name="Group 55"/>
          <p:cNvGraphicFramePr>
            <a:graphicFrameLocks noGrp="1"/>
          </p:cNvGraphicFramePr>
          <p:nvPr/>
        </p:nvGraphicFramePr>
        <p:xfrm>
          <a:off x="395288" y="1125538"/>
          <a:ext cx="8135937" cy="5231575"/>
        </p:xfrm>
        <a:graphic>
          <a:graphicData uri="http://schemas.openxmlformats.org/drawingml/2006/table">
            <a:tbl>
              <a:tblPr/>
              <a:tblGrid>
                <a:gridCol w="3600450"/>
                <a:gridCol w="1079500"/>
                <a:gridCol w="1092200"/>
                <a:gridCol w="2363787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Рост(+), снижение(-)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Вся посевная площадь млн. 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Валовой сбор зерновых млн. тонн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Урожайность, ц 1 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Производство мяса млн. тонн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Производство молока млн. тонн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85786" y="428604"/>
            <a:ext cx="714380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Итоги коллективизации: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90">
            <a:off x="1961234" y="609704"/>
            <a:ext cx="1262071" cy="108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34" y="642918"/>
            <a:ext cx="1762137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71472" y="2357430"/>
            <a:ext cx="8072494" cy="3500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3200" b="1" dirty="0" smtClean="0"/>
              <a:t>1. Цели и задачи коллективизации.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/>
              <a:t>2. Методы осуществления коллективизации.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/>
              <a:t>3.Результат коллективизации.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/>
              <a:t>4.Последствия.</a:t>
            </a:r>
            <a:endParaRPr lang="ru-RU" sz="32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868" y="1000108"/>
            <a:ext cx="4886332" cy="857256"/>
          </a:xfrm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План урока: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причины гол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836900" cy="57388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6a0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242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2" descr="681c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0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 descr="908901_20061128201258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0719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 descr="WW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98875"/>
            <a:ext cx="431958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14348" y="3286124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Жертвы коллективизации.</a:t>
            </a: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9" name="Group 41"/>
          <p:cNvGraphicFramePr>
            <a:graphicFrameLocks noGrp="1"/>
          </p:cNvGraphicFramePr>
          <p:nvPr/>
        </p:nvGraphicFramePr>
        <p:xfrm>
          <a:off x="428595" y="1857364"/>
          <a:ext cx="8215371" cy="3756025"/>
        </p:xfrm>
        <a:graphic>
          <a:graphicData uri="http://schemas.openxmlformats.org/drawingml/2006/table">
            <a:tbl>
              <a:tblPr/>
              <a:tblGrid>
                <a:gridCol w="4249225"/>
                <a:gridCol w="3966146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71472" y="500042"/>
            <a:ext cx="757242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Последствия коллективизации: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9" name="Group 41"/>
          <p:cNvGraphicFramePr>
            <a:graphicFrameLocks noGrp="1"/>
          </p:cNvGraphicFramePr>
          <p:nvPr/>
        </p:nvGraphicFramePr>
        <p:xfrm>
          <a:off x="357157" y="1071546"/>
          <a:ext cx="8358247" cy="5367323"/>
        </p:xfrm>
        <a:graphic>
          <a:graphicData uri="http://schemas.openxmlformats.org/drawingml/2006/table">
            <a:tbl>
              <a:tblPr/>
              <a:tblGrid>
                <a:gridCol w="4323125"/>
                <a:gridCol w="4035122"/>
              </a:tblGrid>
              <a:tr h="592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Отвлечение огромных средств от развития с/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Созданы условия для индустриального скачка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Отчуждение крестьян от собственности и результатов труда, ликвидация экономических стимулов в с/х.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Обретена независимость от импорта важных с/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культур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Массовый «уход» крестьян из деревни, дефицит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Дополнительные рабочие руки в город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Укрепление социальной базы сталинской диктатуры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Повысился уровень механизации с/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труда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85786" y="357166"/>
            <a:ext cx="714380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Последствия коллективизации: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714356"/>
            <a:ext cx="7143800" cy="703282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Спасибо за работу.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5" descr="453637540A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4438" y="357188"/>
            <a:ext cx="700087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Коллективизация </a:t>
            </a:r>
            <a:r>
              <a:rPr lang="ru-RU" dirty="0"/>
              <a:t>– </a:t>
            </a:r>
            <a:r>
              <a:rPr lang="ru-RU" dirty="0" smtClean="0"/>
              <a:t>успех или трагедия </a:t>
            </a:r>
            <a:r>
              <a:rPr lang="ru-RU" dirty="0"/>
              <a:t>для крестьянина труженика?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4000" dirty="0" smtClean="0"/>
              <a:t>хлебозаготовительный кризис </a:t>
            </a:r>
            <a:endParaRPr lang="en-US" sz="40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4000" dirty="0" smtClean="0"/>
              <a:t>коллективизация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4000" dirty="0" smtClean="0"/>
              <a:t> колхоз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4000" dirty="0" smtClean="0"/>
              <a:t> кулак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4000" dirty="0" smtClean="0"/>
              <a:t>раскулачивание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4000" dirty="0" smtClean="0"/>
              <a:t>«подкулачник»</a:t>
            </a:r>
          </a:p>
          <a:p>
            <a:pPr>
              <a:buNone/>
            </a:pPr>
            <a:endParaRPr lang="ru-RU" sz="4000" dirty="0" smtClean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643998" cy="1143000"/>
          </a:xfrm>
          <a:solidFill>
            <a:schemeClr val="accent1"/>
          </a:solidFill>
          <a:ln w="57150">
            <a:pattFill prst="narVert">
              <a:fgClr>
                <a:schemeClr val="bg2"/>
              </a:fgClr>
              <a:bgClr>
                <a:srgbClr val="FFFFFF"/>
              </a:bgClr>
            </a:pattFill>
          </a:ln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Основные понятия и термины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 descr="Розовая тисненая бумага"/>
          <p:cNvSpPr>
            <a:spLocks noChangeArrowheads="1"/>
          </p:cNvSpPr>
          <p:nvPr/>
        </p:nvSpPr>
        <p:spPr bwMode="auto">
          <a:xfrm>
            <a:off x="323850" y="3789363"/>
            <a:ext cx="3962397" cy="132802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Огосударствление сельскохозяйственного производства</a:t>
            </a:r>
          </a:p>
        </p:txBody>
      </p:sp>
      <p:sp>
        <p:nvSpPr>
          <p:cNvPr id="6149" name="AutoShape 7" descr="Розовая тисненая бумага"/>
          <p:cNvSpPr>
            <a:spLocks noChangeArrowheads="1"/>
          </p:cNvSpPr>
          <p:nvPr/>
        </p:nvSpPr>
        <p:spPr bwMode="auto">
          <a:xfrm>
            <a:off x="4787900" y="3860800"/>
            <a:ext cx="3822700" cy="91122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Получение средств на </a:t>
            </a:r>
          </a:p>
          <a:p>
            <a:r>
              <a:rPr lang="ru-RU" sz="2400" b="1" dirty="0"/>
              <a:t>индустриализацию</a:t>
            </a:r>
          </a:p>
        </p:txBody>
      </p:sp>
      <p:sp>
        <p:nvSpPr>
          <p:cNvPr id="6150" name="AutoShape 8" descr="Розовая тисненая бумага"/>
          <p:cNvSpPr>
            <a:spLocks noChangeArrowheads="1"/>
          </p:cNvSpPr>
          <p:nvPr/>
        </p:nvSpPr>
        <p:spPr bwMode="auto">
          <a:xfrm>
            <a:off x="4643438" y="4941888"/>
            <a:ext cx="4033837" cy="132802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Централизованное управление сельским</a:t>
            </a:r>
          </a:p>
          <a:p>
            <a:r>
              <a:rPr lang="ru-RU" sz="2400" b="1" dirty="0"/>
              <a:t>хозяйством</a:t>
            </a:r>
          </a:p>
        </p:txBody>
      </p:sp>
      <p:sp>
        <p:nvSpPr>
          <p:cNvPr id="6151" name="AutoShape 9" descr="Букет"/>
          <p:cNvSpPr>
            <a:spLocks noChangeArrowheads="1"/>
          </p:cNvSpPr>
          <p:nvPr/>
        </p:nvSpPr>
        <p:spPr bwMode="auto">
          <a:xfrm>
            <a:off x="214283" y="285728"/>
            <a:ext cx="8643998" cy="219291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u="sng" dirty="0"/>
              <a:t>Коллективизация</a:t>
            </a:r>
            <a:r>
              <a:rPr lang="ru-RU" sz="2400" b="1" i="1" dirty="0"/>
              <a:t>-политика насильственного преобразования сельского хозяйства в СССР в конце 20-30 годов на основе раскулачивания и насаждения колхозов, огосударствления значительной части крестьянской собственности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52" y="2714620"/>
            <a:ext cx="664373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Цели коллективизации: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5357826"/>
            <a:ext cx="3714776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«Ликвидация кулачества как класс»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1928</a:t>
            </a:r>
            <a:r>
              <a:rPr lang="ru-RU" dirty="0" smtClean="0"/>
              <a:t>-начало форсированного создания колхозов (25-тысячники).</a:t>
            </a:r>
          </a:p>
          <a:p>
            <a:r>
              <a:rPr lang="ru-RU" b="1" dirty="0" smtClean="0"/>
              <a:t>1929-</a:t>
            </a:r>
            <a:r>
              <a:rPr lang="ru-RU" dirty="0" smtClean="0"/>
              <a:t>  В газете «Правда» статья Сталина «Год великого перелома».</a:t>
            </a:r>
          </a:p>
          <a:p>
            <a:r>
              <a:rPr lang="ru-RU" b="1" dirty="0" smtClean="0"/>
              <a:t>1930</a:t>
            </a:r>
            <a:r>
              <a:rPr lang="ru-RU" dirty="0" smtClean="0"/>
              <a:t>- Объявлена политика «ликвидации кулачества как класса». </a:t>
            </a:r>
          </a:p>
          <a:p>
            <a:r>
              <a:rPr lang="ru-RU" b="1" dirty="0" smtClean="0"/>
              <a:t>1932-1933-</a:t>
            </a:r>
            <a:r>
              <a:rPr lang="ru-RU" dirty="0" smtClean="0"/>
              <a:t>Голод.</a:t>
            </a:r>
          </a:p>
          <a:p>
            <a:r>
              <a:rPr lang="ru-RU" b="1" dirty="0" smtClean="0"/>
              <a:t>40-ые </a:t>
            </a:r>
            <a:r>
              <a:rPr lang="ru-RU" b="1" dirty="0" err="1" smtClean="0"/>
              <a:t>г.г</a:t>
            </a:r>
            <a:r>
              <a:rPr lang="ru-RU" dirty="0" err="1" smtClean="0"/>
              <a:t>.-Завершающий</a:t>
            </a:r>
            <a:r>
              <a:rPr lang="ru-RU" dirty="0" smtClean="0"/>
              <a:t> этап 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090766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AutoShap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429684" cy="128588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99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bg1"/>
                </a:solidFill>
              </a:rPr>
              <a:t>Основные этапы коллективизации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 descr="Розовая тисненая бумага"/>
          <p:cNvSpPr>
            <a:spLocks noChangeArrowheads="1"/>
          </p:cNvSpPr>
          <p:nvPr/>
        </p:nvSpPr>
        <p:spPr bwMode="auto">
          <a:xfrm>
            <a:off x="4786313" y="2420938"/>
            <a:ext cx="3948111" cy="11922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 и методы коллективизации</a:t>
            </a:r>
          </a:p>
        </p:txBody>
      </p:sp>
      <p:sp>
        <p:nvSpPr>
          <p:cNvPr id="10243" name="AutoShape 5" descr="Голубая тисненая бумага"/>
          <p:cNvSpPr>
            <a:spLocks noChangeArrowheads="1"/>
          </p:cNvSpPr>
          <p:nvPr/>
        </p:nvSpPr>
        <p:spPr bwMode="auto">
          <a:xfrm>
            <a:off x="4929190" y="714356"/>
            <a:ext cx="3395662" cy="9398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Агитация в печати и устно</a:t>
            </a:r>
          </a:p>
        </p:txBody>
      </p:sp>
      <p:sp>
        <p:nvSpPr>
          <p:cNvPr id="10244" name="AutoShape 6" descr="Голубая тисненая бумага"/>
          <p:cNvSpPr>
            <a:spLocks noChangeArrowheads="1"/>
          </p:cNvSpPr>
          <p:nvPr/>
        </p:nvSpPr>
        <p:spPr bwMode="auto">
          <a:xfrm>
            <a:off x="357158" y="857232"/>
            <a:ext cx="4013200" cy="214526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Раскулачивание: конфискация имущества, построек, средств производства в пользу колхозов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45" name="AutoShape 7" descr="Голубая тисненая бумага"/>
          <p:cNvSpPr>
            <a:spLocks noChangeArrowheads="1"/>
          </p:cNvSpPr>
          <p:nvPr/>
        </p:nvSpPr>
        <p:spPr bwMode="auto">
          <a:xfrm>
            <a:off x="357158" y="3500438"/>
            <a:ext cx="3500461" cy="919401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Выселение кулачества из родных мест.</a:t>
            </a: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V="1">
            <a:off x="6643701" y="1643049"/>
            <a:ext cx="45719" cy="7953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 flipV="1">
            <a:off x="4357686" y="1714487"/>
            <a:ext cx="1000127" cy="7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H="1">
            <a:off x="3857620" y="3429000"/>
            <a:ext cx="928694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11" descr="Голубая тисненая бумага"/>
          <p:cNvSpPr>
            <a:spLocks noChangeArrowheads="1"/>
          </p:cNvSpPr>
          <p:nvPr/>
        </p:nvSpPr>
        <p:spPr bwMode="auto">
          <a:xfrm>
            <a:off x="5357818" y="4581525"/>
            <a:ext cx="3500462" cy="919401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машинно-тракторных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станций</a:t>
            </a:r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6643688" y="3643313"/>
            <a:ext cx="5762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4929199"/>
            <a:ext cx="3786187" cy="1071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коллективных хозяйств.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endCxn id="12" idx="3"/>
          </p:cNvCxnSpPr>
          <p:nvPr/>
        </p:nvCxnSpPr>
        <p:spPr>
          <a:xfrm rot="5400000">
            <a:off x="4268370" y="3732603"/>
            <a:ext cx="1821671" cy="16430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СССР к</a:t>
            </a:r>
            <a:r>
              <a:rPr lang="ru-RU" b="1" i="1" dirty="0" smtClean="0"/>
              <a:t> 1929 </a:t>
            </a:r>
            <a:r>
              <a:rPr lang="ru-RU" i="1" dirty="0" smtClean="0"/>
              <a:t>году</a:t>
            </a:r>
            <a:r>
              <a:rPr lang="ru-RU" dirty="0" smtClean="0"/>
              <a:t>: (крестьянский вопрос)</a:t>
            </a:r>
          </a:p>
          <a:p>
            <a:pPr algn="ctr"/>
            <a:r>
              <a:rPr lang="ru-RU" dirty="0" smtClean="0"/>
              <a:t>Население около </a:t>
            </a:r>
            <a:r>
              <a:rPr lang="ru-RU" b="1" dirty="0" smtClean="0"/>
              <a:t>160 млн. чел.</a:t>
            </a:r>
          </a:p>
          <a:p>
            <a:pPr algn="ctr"/>
            <a:r>
              <a:rPr lang="ru-RU" b="1" dirty="0" smtClean="0"/>
              <a:t>80%</a:t>
            </a:r>
            <a:r>
              <a:rPr lang="ru-RU" dirty="0" smtClean="0"/>
              <a:t> - крестьянство </a:t>
            </a:r>
            <a:r>
              <a:rPr lang="ru-RU" b="1" dirty="0" smtClean="0"/>
              <a:t>26 </a:t>
            </a:r>
            <a:r>
              <a:rPr lang="ru-RU" dirty="0" smtClean="0"/>
              <a:t>млн. хозяйств.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8.5</a:t>
            </a:r>
            <a:r>
              <a:rPr lang="ru-RU" dirty="0" smtClean="0"/>
              <a:t> млн. </a:t>
            </a:r>
            <a:r>
              <a:rPr lang="ru-RU" b="1" i="1" dirty="0" smtClean="0"/>
              <a:t>бедняцких</a:t>
            </a:r>
            <a:r>
              <a:rPr lang="ru-RU" dirty="0" smtClean="0"/>
              <a:t> хозяйств. 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15</a:t>
            </a:r>
            <a:r>
              <a:rPr lang="ru-RU" dirty="0" smtClean="0"/>
              <a:t> млн. </a:t>
            </a:r>
            <a:r>
              <a:rPr lang="ru-RU" b="1" i="1" dirty="0" smtClean="0"/>
              <a:t>середняцких</a:t>
            </a:r>
            <a:r>
              <a:rPr lang="ru-RU" dirty="0" smtClean="0"/>
              <a:t>  хозяйств.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свыше </a:t>
            </a:r>
            <a:r>
              <a:rPr lang="ru-RU" b="1" dirty="0" smtClean="0"/>
              <a:t>1</a:t>
            </a:r>
            <a:r>
              <a:rPr lang="ru-RU" dirty="0" smtClean="0"/>
              <a:t> млн. </a:t>
            </a:r>
            <a:r>
              <a:rPr lang="ru-RU" b="1" i="1" dirty="0" smtClean="0"/>
              <a:t>кулацких</a:t>
            </a:r>
            <a:r>
              <a:rPr lang="ru-RU" dirty="0" smtClean="0"/>
              <a:t> хозяйств.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Безземельные хозяйства. 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500990" cy="846158"/>
          </a:xfrm>
          <a:solidFill>
            <a:schemeClr val="accent1"/>
          </a:solidFill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Из музейных архивов…</a:t>
            </a:r>
          </a:p>
        </p:txBody>
      </p:sp>
      <p:pic>
        <p:nvPicPr>
          <p:cNvPr id="11269" name="Picture 5" descr="C:\Documents and Settings\Светлана\Рабочий стол\Результаты курсов\антоново сю\Фото\P22102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571625"/>
            <a:ext cx="3394075" cy="4525963"/>
          </a:xfrm>
          <a:noFill/>
        </p:spPr>
      </p:pic>
      <p:pic>
        <p:nvPicPr>
          <p:cNvPr id="11270" name="Picture 6" descr="C:\Documents and Settings\Светлана\Рабочий стол\Результаты курсов\антоново сю\Фото\P2210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</p:spPr>
      </p:pic>
      <p:pic>
        <p:nvPicPr>
          <p:cNvPr id="5" name="Picture 2" descr="C:\Documents and Settings\Светлана\Рабочий стол\Результаты курсов\антоново сю\Фото\P22102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500188"/>
            <a:ext cx="7286676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стория 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518</Words>
  <Application>Microsoft Office PowerPoint</Application>
  <PresentationFormat>Экран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История  4</vt:lpstr>
      <vt:lpstr>Лист Microsoft Office Excel 97-2003</vt:lpstr>
      <vt:lpstr>Коллективизация сельского хозяйства в СССР.</vt:lpstr>
      <vt:lpstr>План урока:</vt:lpstr>
      <vt:lpstr>Слайд 3</vt:lpstr>
      <vt:lpstr>Основные понятия и термины:</vt:lpstr>
      <vt:lpstr>Слайд 5</vt:lpstr>
      <vt:lpstr>Основные этапы коллективизации</vt:lpstr>
      <vt:lpstr>Слайд 7</vt:lpstr>
      <vt:lpstr>Слайд 8</vt:lpstr>
      <vt:lpstr>Из музейных архивов…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работу.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http://aida.ucoz.ru</dc:description>
  <cp:lastModifiedBy>user</cp:lastModifiedBy>
  <cp:revision>20</cp:revision>
  <dcterms:created xsi:type="dcterms:W3CDTF">2012-03-03T15:42:16Z</dcterms:created>
  <dcterms:modified xsi:type="dcterms:W3CDTF">2012-03-10T15:09:48Z</dcterms:modified>
  <cp:category>шаблоны к Powerpoint</cp:category>
</cp:coreProperties>
</file>