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2" r:id="rId17"/>
    <p:sldId id="271" r:id="rId18"/>
    <p:sldId id="273" r:id="rId19"/>
    <p:sldId id="274" r:id="rId20"/>
    <p:sldId id="275" r:id="rId21"/>
    <p:sldId id="276"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27.12.2012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27.12.2012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27.12.2012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27.12.2012</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britishfood.about.com/od/cookingtutorials/ss/cupoftea.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teainfusion.com/types/black-tea.html"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www.teainfusion.com/types/chinese-black-tea.html" TargetMode="External"/><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hyperlink" Target="http://www.teainfusion.com/types/nilgiri-tea.html" TargetMode="External"/><Relationship Id="rId4" Type="http://schemas.openxmlformats.org/officeDocument/2006/relationships/hyperlink" Target="http://www.teainfusion.com/types/assam-te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English Tea</a:t>
            </a:r>
            <a:endParaRPr lang="ru-RU" dirty="0"/>
          </a:p>
        </p:txBody>
      </p:sp>
      <p:sp>
        <p:nvSpPr>
          <p:cNvPr id="3" name="Подзаголовок 2"/>
          <p:cNvSpPr>
            <a:spLocks noGrp="1"/>
          </p:cNvSpPr>
          <p:nvPr>
            <p:ph type="subTitle" idx="1"/>
          </p:nvPr>
        </p:nvSpPr>
        <p:spPr/>
        <p:txBody>
          <a:bodyPr/>
          <a:lstStyle/>
          <a:p>
            <a:r>
              <a:rPr lang="ru-RU" dirty="0" err="1" smtClean="0"/>
              <a:t>Труфякова</a:t>
            </a:r>
            <a:r>
              <a:rPr lang="ru-RU" smtClean="0"/>
              <a:t> Т.В.</a:t>
            </a:r>
            <a:endParaRPr lang="ru-RU"/>
          </a:p>
        </p:txBody>
      </p:sp>
    </p:spTree>
    <p:extLst>
      <p:ext uri="{BB962C8B-B14F-4D97-AF65-F5344CB8AC3E}">
        <p14:creationId xmlns:p14="http://schemas.microsoft.com/office/powerpoint/2010/main" val="1233239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4705"/>
            <a:ext cx="7315200" cy="1934108"/>
          </a:xfrm>
        </p:spPr>
        <p:txBody>
          <a:bodyPr>
            <a:normAutofit/>
          </a:bodyPr>
          <a:lstStyle/>
          <a:p>
            <a:r>
              <a:rPr lang="en-US" b="1" dirty="0"/>
              <a:t>History of Teas in Britain and Ireland </a:t>
            </a:r>
            <a:r>
              <a:rPr lang="ru-RU" dirty="0"/>
              <a:t/>
            </a:r>
            <a:br>
              <a:rPr lang="ru-RU" dirty="0"/>
            </a:br>
            <a:endParaRPr lang="ru-RU" dirty="0"/>
          </a:p>
        </p:txBody>
      </p:sp>
      <p:sp>
        <p:nvSpPr>
          <p:cNvPr id="4" name="Объект 3"/>
          <p:cNvSpPr>
            <a:spLocks noGrp="1"/>
          </p:cNvSpPr>
          <p:nvPr>
            <p:ph sz="quarter" idx="14"/>
          </p:nvPr>
        </p:nvSpPr>
        <p:spPr>
          <a:xfrm>
            <a:off x="4681728" y="1628800"/>
            <a:ext cx="3566160" cy="4710087"/>
          </a:xfrm>
        </p:spPr>
        <p:txBody>
          <a:bodyPr/>
          <a:lstStyle/>
          <a:p>
            <a:pPr marL="45720" indent="0">
              <a:buNone/>
            </a:pPr>
            <a:r>
              <a:rPr lang="en-US" dirty="0"/>
              <a:t>Tea was first brought to Britain in the early 17th century by the East India Company. It was an expensive product and one only for the rich and often kept under lock and key. Catherine of Braganza, wife of Charles II introduced the ritual of drinking teas to the English Royal Court and the habit was soon adopted by the aristocracy.</a:t>
            </a:r>
            <a:br>
              <a:rPr lang="en-US" dirty="0"/>
            </a:br>
            <a:endParaRPr lang="ru-RU"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225" y="2780928"/>
            <a:ext cx="4699457" cy="2834667"/>
          </a:xfrm>
        </p:spPr>
      </p:pic>
    </p:spTree>
    <p:extLst>
      <p:ext uri="{BB962C8B-B14F-4D97-AF65-F5344CB8AC3E}">
        <p14:creationId xmlns:p14="http://schemas.microsoft.com/office/powerpoint/2010/main" val="2102602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620688"/>
            <a:ext cx="3869000" cy="5716104"/>
          </a:xfrm>
        </p:spPr>
        <p:txBody>
          <a:bodyPr>
            <a:normAutofit/>
          </a:bodyPr>
          <a:lstStyle/>
          <a:p>
            <a:pPr marL="45720" indent="0">
              <a:buNone/>
            </a:pPr>
            <a:r>
              <a:rPr lang="en-US" sz="2400" dirty="0"/>
              <a:t>The first tea shop for ladies was opened by Thomas Twining in 1717 and slowly tea shops began to appear throughout England making the drinking of teas available to everyone. </a:t>
            </a:r>
            <a:br>
              <a:rPr lang="en-US" sz="2400" dirty="0"/>
            </a:br>
            <a:r>
              <a:rPr lang="en-US" sz="2400" dirty="0"/>
              <a:t/>
            </a:r>
            <a:br>
              <a:rPr lang="en-US" sz="2400" dirty="0"/>
            </a:br>
            <a:r>
              <a:rPr lang="en-US" sz="2400" dirty="0"/>
              <a:t>The British further developed their love of teas during the years of the British Empire in India. </a:t>
            </a:r>
            <a:endParaRPr lang="ru-RU" sz="2400" dirty="0"/>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91488" y="1988840"/>
            <a:ext cx="3807481" cy="4350048"/>
          </a:xfrm>
        </p:spPr>
      </p:pic>
    </p:spTree>
    <p:extLst>
      <p:ext uri="{BB962C8B-B14F-4D97-AF65-F5344CB8AC3E}">
        <p14:creationId xmlns:p14="http://schemas.microsoft.com/office/powerpoint/2010/main" val="59730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7"/>
            <a:ext cx="7315200" cy="2366156"/>
          </a:xfrm>
        </p:spPr>
        <p:txBody>
          <a:bodyPr>
            <a:normAutofit fontScale="90000"/>
          </a:bodyPr>
          <a:lstStyle/>
          <a:p>
            <a:r>
              <a:rPr lang="en-US" b="1" dirty="0"/>
              <a:t>One Per Person and One for the Pot - Making the Perfect Cup of Tea.</a:t>
            </a:r>
            <a:r>
              <a:rPr lang="ru-RU" dirty="0"/>
              <a:t/>
            </a:r>
            <a:br>
              <a:rPr lang="ru-RU" dirty="0"/>
            </a:br>
            <a:endParaRPr lang="ru-RU" dirty="0"/>
          </a:p>
        </p:txBody>
      </p:sp>
      <p:sp>
        <p:nvSpPr>
          <p:cNvPr id="3" name="Объект 2"/>
          <p:cNvSpPr>
            <a:spLocks noGrp="1"/>
          </p:cNvSpPr>
          <p:nvPr>
            <p:ph sz="quarter" idx="13"/>
          </p:nvPr>
        </p:nvSpPr>
        <p:spPr>
          <a:xfrm>
            <a:off x="395536" y="2204864"/>
            <a:ext cx="4085024" cy="4131928"/>
          </a:xfrm>
        </p:spPr>
        <p:txBody>
          <a:bodyPr>
            <a:noAutofit/>
          </a:bodyPr>
          <a:lstStyle/>
          <a:p>
            <a:pPr marL="45720" indent="0">
              <a:buNone/>
            </a:pPr>
            <a:r>
              <a:rPr lang="en-US" sz="2400" dirty="0"/>
              <a:t>Everyone has an opinion on how to make a ‘proper’ cup of tea. The first ingredient must be leaf teas. Not tea bags and certainly not powder. Only black tea is considered real for a cup of tea in Britain. Black tea is the dried and fermented leaves of the tea plant, Camellia </a:t>
            </a:r>
            <a:r>
              <a:rPr lang="en-US" sz="2400" dirty="0" err="1"/>
              <a:t>sinensis</a:t>
            </a:r>
            <a:r>
              <a:rPr lang="en-US" sz="2400" dirty="0"/>
              <a:t>. </a:t>
            </a:r>
            <a:endParaRPr lang="ru-RU" sz="2400"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09958" y="2348880"/>
            <a:ext cx="3451357" cy="3990008"/>
          </a:xfrm>
        </p:spPr>
      </p:pic>
    </p:spTree>
    <p:extLst>
      <p:ext uri="{BB962C8B-B14F-4D97-AF65-F5344CB8AC3E}">
        <p14:creationId xmlns:p14="http://schemas.microsoft.com/office/powerpoint/2010/main" val="124469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FFC000"/>
                </a:solidFill>
                <a:hlinkClick r:id="rId2"/>
              </a:rPr>
              <a:t>Step</a:t>
            </a:r>
            <a:r>
              <a:rPr lang="ru-RU" dirty="0">
                <a:solidFill>
                  <a:srgbClr val="FFC000"/>
                </a:solidFill>
                <a:hlinkClick r:id="rId2"/>
              </a:rPr>
              <a:t> </a:t>
            </a:r>
            <a:r>
              <a:rPr lang="ru-RU" dirty="0" err="1">
                <a:solidFill>
                  <a:srgbClr val="FFC000"/>
                </a:solidFill>
                <a:hlinkClick r:id="rId2"/>
              </a:rPr>
              <a:t>by</a:t>
            </a:r>
            <a:r>
              <a:rPr lang="ru-RU" dirty="0">
                <a:solidFill>
                  <a:srgbClr val="FFC000"/>
                </a:solidFill>
                <a:hlinkClick r:id="rId2"/>
              </a:rPr>
              <a:t> </a:t>
            </a:r>
            <a:r>
              <a:rPr lang="ru-RU" dirty="0" err="1">
                <a:solidFill>
                  <a:srgbClr val="FFC000"/>
                </a:solidFill>
                <a:hlinkClick r:id="rId2"/>
              </a:rPr>
              <a:t>Step</a:t>
            </a:r>
            <a:r>
              <a:rPr lang="ru-RU" dirty="0">
                <a:solidFill>
                  <a:srgbClr val="FFC000"/>
                </a:solidFill>
                <a:hlinkClick r:id="rId2"/>
              </a:rPr>
              <a:t> </a:t>
            </a:r>
            <a:r>
              <a:rPr lang="ru-RU" dirty="0" err="1">
                <a:solidFill>
                  <a:srgbClr val="FFC000"/>
                </a:solidFill>
                <a:hlinkClick r:id="rId2"/>
              </a:rPr>
              <a:t>Instructions</a:t>
            </a:r>
            <a:r>
              <a:rPr lang="ru-RU" dirty="0">
                <a:solidFill>
                  <a:srgbClr val="FFC000"/>
                </a:solidFill>
                <a:hlinkClick r:id="rId2"/>
              </a:rPr>
              <a:t> </a:t>
            </a:r>
            <a:r>
              <a:rPr lang="ru-RU" dirty="0" err="1">
                <a:solidFill>
                  <a:srgbClr val="FFC000"/>
                </a:solidFill>
                <a:hlinkClick r:id="rId2"/>
              </a:rPr>
              <a:t>to</a:t>
            </a:r>
            <a:r>
              <a:rPr lang="ru-RU" dirty="0">
                <a:solidFill>
                  <a:srgbClr val="FFC000"/>
                </a:solidFill>
                <a:hlinkClick r:id="rId2"/>
              </a:rPr>
              <a:t> </a:t>
            </a:r>
            <a:r>
              <a:rPr lang="ru-RU" dirty="0" err="1">
                <a:solidFill>
                  <a:srgbClr val="FFC000"/>
                </a:solidFill>
                <a:hlinkClick r:id="rId2"/>
              </a:rPr>
              <a:t>the</a:t>
            </a:r>
            <a:r>
              <a:rPr lang="ru-RU" dirty="0">
                <a:solidFill>
                  <a:srgbClr val="FFC000"/>
                </a:solidFill>
                <a:hlinkClick r:id="rId2"/>
              </a:rPr>
              <a:t> </a:t>
            </a:r>
            <a:r>
              <a:rPr lang="ru-RU" dirty="0" err="1">
                <a:solidFill>
                  <a:srgbClr val="FFC000"/>
                </a:solidFill>
                <a:hlinkClick r:id="rId2"/>
              </a:rPr>
              <a:t>Perfect</a:t>
            </a:r>
            <a:r>
              <a:rPr lang="ru-RU" dirty="0">
                <a:solidFill>
                  <a:srgbClr val="FFC000"/>
                </a:solidFill>
                <a:hlinkClick r:id="rId2"/>
              </a:rPr>
              <a:t> </a:t>
            </a:r>
            <a:r>
              <a:rPr lang="ru-RU" dirty="0" err="1">
                <a:solidFill>
                  <a:srgbClr val="FFC000"/>
                </a:solidFill>
                <a:hlinkClick r:id="rId2"/>
              </a:rPr>
              <a:t>Cup</a:t>
            </a:r>
            <a:r>
              <a:rPr lang="ru-RU" dirty="0">
                <a:solidFill>
                  <a:srgbClr val="FFC000"/>
                </a:solidFill>
                <a:hlinkClick r:id="rId2"/>
              </a:rPr>
              <a:t> </a:t>
            </a:r>
            <a:r>
              <a:rPr lang="ru-RU" dirty="0" err="1">
                <a:solidFill>
                  <a:srgbClr val="FFC000"/>
                </a:solidFill>
                <a:hlinkClick r:id="rId2"/>
              </a:rPr>
              <a:t>of</a:t>
            </a:r>
            <a:r>
              <a:rPr lang="ru-RU" dirty="0">
                <a:solidFill>
                  <a:srgbClr val="FFC000"/>
                </a:solidFill>
                <a:hlinkClick r:id="rId2"/>
              </a:rPr>
              <a:t> </a:t>
            </a:r>
            <a:r>
              <a:rPr lang="ru-RU" dirty="0" err="1">
                <a:solidFill>
                  <a:srgbClr val="FFC000"/>
                </a:solidFill>
                <a:hlinkClick r:id="rId2"/>
              </a:rPr>
              <a:t>Tea</a:t>
            </a:r>
            <a:r>
              <a:rPr lang="ru-RU" dirty="0">
                <a:solidFill>
                  <a:srgbClr val="FFC000"/>
                </a:solidFill>
              </a:rPr>
              <a:t> </a:t>
            </a:r>
          </a:p>
        </p:txBody>
      </p:sp>
      <p:sp>
        <p:nvSpPr>
          <p:cNvPr id="3" name="Объект 2"/>
          <p:cNvSpPr>
            <a:spLocks noGrp="1"/>
          </p:cNvSpPr>
          <p:nvPr>
            <p:ph idx="1"/>
          </p:nvPr>
        </p:nvSpPr>
        <p:spPr/>
        <p:txBody>
          <a:bodyPr>
            <a:normAutofit lnSpcReduction="10000"/>
          </a:bodyPr>
          <a:lstStyle/>
          <a:p>
            <a:pPr lvl="0"/>
            <a:r>
              <a:rPr lang="en-US" dirty="0"/>
              <a:t>Fill a kettle with fresh water and bring to the boil. </a:t>
            </a:r>
            <a:endParaRPr lang="ru-RU" dirty="0"/>
          </a:p>
          <a:p>
            <a:pPr lvl="0"/>
            <a:r>
              <a:rPr lang="en-US" dirty="0"/>
              <a:t>Warm the teapot with a little of the boiled water, swirl it around the pot and discard. </a:t>
            </a:r>
            <a:endParaRPr lang="ru-RU" dirty="0"/>
          </a:p>
          <a:p>
            <a:pPr lvl="0"/>
            <a:r>
              <a:rPr lang="en-US" dirty="0"/>
              <a:t>Place 1 </a:t>
            </a:r>
            <a:r>
              <a:rPr lang="en-US" dirty="0" err="1"/>
              <a:t>tsp</a:t>
            </a:r>
            <a:r>
              <a:rPr lang="en-US" dirty="0"/>
              <a:t> of fresh, leaf tea per person plus one for the pot. </a:t>
            </a:r>
            <a:endParaRPr lang="ru-RU" dirty="0"/>
          </a:p>
          <a:p>
            <a:pPr lvl="0"/>
            <a:r>
              <a:rPr lang="en-US" dirty="0"/>
              <a:t>Top up the teapot with the boiling water (do not allow the water to go off-the-boil or it will not be hot enough to brew the tea). </a:t>
            </a:r>
            <a:endParaRPr lang="ru-RU" dirty="0"/>
          </a:p>
          <a:p>
            <a:pPr lvl="0"/>
            <a:r>
              <a:rPr lang="en-US" dirty="0"/>
              <a:t>Leave to infuse for 3 – 4 minutes, no longer or it will develop a ‘stewed’ flavor. </a:t>
            </a:r>
            <a:endParaRPr lang="ru-RU" dirty="0"/>
          </a:p>
          <a:p>
            <a:pPr lvl="0"/>
            <a:r>
              <a:rPr lang="en-US" dirty="0"/>
              <a:t>Pour the tea through a tea-strainer directly into clean – preferably – china teacups.</a:t>
            </a:r>
            <a:endParaRPr lang="ru-RU" dirty="0"/>
          </a:p>
          <a:p>
            <a:endParaRPr lang="ru-RU" dirty="0"/>
          </a:p>
        </p:txBody>
      </p:sp>
    </p:spTree>
    <p:extLst>
      <p:ext uri="{BB962C8B-B14F-4D97-AF65-F5344CB8AC3E}">
        <p14:creationId xmlns:p14="http://schemas.microsoft.com/office/powerpoint/2010/main" val="340663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Milk in First or Teas in First?</a:t>
            </a:r>
            <a:endParaRPr lang="ru-RU" dirty="0"/>
          </a:p>
        </p:txBody>
      </p:sp>
      <p:sp>
        <p:nvSpPr>
          <p:cNvPr id="3" name="Объект 2"/>
          <p:cNvSpPr>
            <a:spLocks noGrp="1"/>
          </p:cNvSpPr>
          <p:nvPr>
            <p:ph sz="quarter" idx="13"/>
          </p:nvPr>
        </p:nvSpPr>
        <p:spPr/>
        <p:txBody>
          <a:bodyPr>
            <a:normAutofit fontScale="92500" lnSpcReduction="10000"/>
          </a:bodyPr>
          <a:lstStyle/>
          <a:p>
            <a:pPr marL="45720" indent="0">
              <a:buNone/>
            </a:pPr>
            <a:r>
              <a:rPr lang="en-US" dirty="0"/>
              <a:t>Debate continues about whether to put milk in the cup before pouring or after. Originally milk was always added before the tea to prevent the hot teas from cracking the fine bone china cups. Tea experts agree with this tradition but also state to pour milk into hot tea after it is poured alters the flavor of the tea.</a:t>
            </a:r>
            <a:br>
              <a:rPr lang="en-US" dirty="0"/>
            </a:br>
            <a:endParaRPr lang="ru-RU" dirty="0"/>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81537" y="2996952"/>
            <a:ext cx="4099695" cy="2733129"/>
          </a:xfrm>
        </p:spPr>
      </p:pic>
    </p:spTree>
    <p:extLst>
      <p:ext uri="{BB962C8B-B14F-4D97-AF65-F5344CB8AC3E}">
        <p14:creationId xmlns:p14="http://schemas.microsoft.com/office/powerpoint/2010/main" val="738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b="1" dirty="0"/>
              <a:t>The Right Teapot</a:t>
            </a:r>
            <a:endParaRPr lang="ru-RU" dirty="0"/>
          </a:p>
        </p:txBody>
      </p:sp>
      <p:sp>
        <p:nvSpPr>
          <p:cNvPr id="3" name="Объект 2"/>
          <p:cNvSpPr>
            <a:spLocks noGrp="1"/>
          </p:cNvSpPr>
          <p:nvPr>
            <p:ph sz="quarter" idx="13"/>
          </p:nvPr>
        </p:nvSpPr>
        <p:spPr/>
        <p:txBody>
          <a:bodyPr>
            <a:normAutofit lnSpcReduction="10000"/>
          </a:bodyPr>
          <a:lstStyle/>
          <a:p>
            <a:pPr marL="45720" indent="0">
              <a:buNone/>
            </a:pPr>
            <a:r>
              <a:rPr lang="en-US" dirty="0"/>
              <a:t>The right teapot for the perfect </a:t>
            </a:r>
            <a:r>
              <a:rPr lang="en-US" dirty="0" err="1"/>
              <a:t>cuppa</a:t>
            </a:r>
            <a:r>
              <a:rPr lang="en-US" dirty="0"/>
              <a:t> is a matter if personal preference either metal (all early teapots were solid silver, ornate vessels) or china.</a:t>
            </a:r>
            <a:br>
              <a:rPr lang="en-US" dirty="0"/>
            </a:br>
            <a:r>
              <a:rPr lang="en-US" dirty="0"/>
              <a:t/>
            </a:r>
            <a:br>
              <a:rPr lang="en-US" dirty="0"/>
            </a:br>
            <a:r>
              <a:rPr lang="en-US" dirty="0"/>
              <a:t>A metal teapot will keep the tea hotter for longer but some feel that china keeps a finer flavor, with no tainting from the metal.</a:t>
            </a:r>
            <a:endParaRPr lang="ru-RU" dirty="0"/>
          </a:p>
          <a:p>
            <a:pPr marL="45720" indent="0">
              <a:buNone/>
            </a:pP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92380" y="1317585"/>
            <a:ext cx="2996044" cy="5021303"/>
          </a:xfrm>
        </p:spPr>
      </p:pic>
    </p:spTree>
    <p:extLst>
      <p:ext uri="{BB962C8B-B14F-4D97-AF65-F5344CB8AC3E}">
        <p14:creationId xmlns:p14="http://schemas.microsoft.com/office/powerpoint/2010/main" val="61002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45720" indent="0">
              <a:buNone/>
            </a:pPr>
            <a:r>
              <a:rPr lang="en-US" b="1" dirty="0"/>
              <a:t>There are some occasions when you must not refuse a cup of tea, otherwise you are judged an   exotic   and   barbarous   bird without any hope of ever being able to take your place in civilized society.</a:t>
            </a:r>
            <a:endParaRPr lang="ru-RU" dirty="0"/>
          </a:p>
          <a:p>
            <a:pPr marL="45720" indent="0">
              <a:buNone/>
            </a:pPr>
            <a:endParaRPr lang="ru-RU" dirty="0"/>
          </a:p>
        </p:txBody>
      </p:sp>
      <p:pic>
        <p:nvPicPr>
          <p:cNvPr id="4" name="Рисунок 3" descr="http://www.english-royal.com/images/stories/cofecup.jpg"/>
          <p:cNvPicPr/>
          <p:nvPr/>
        </p:nvPicPr>
        <p:blipFill>
          <a:blip r:embed="rId2"/>
          <a:srcRect/>
          <a:stretch>
            <a:fillRect/>
          </a:stretch>
        </p:blipFill>
        <p:spPr bwMode="auto">
          <a:xfrm>
            <a:off x="3491880" y="4221088"/>
            <a:ext cx="2160240" cy="1921371"/>
          </a:xfrm>
          <a:prstGeom prst="rect">
            <a:avLst/>
          </a:prstGeom>
          <a:noFill/>
          <a:ln w="9525">
            <a:noFill/>
            <a:miter lim="800000"/>
            <a:headEnd/>
            <a:tailEnd/>
          </a:ln>
        </p:spPr>
      </p:pic>
    </p:spTree>
    <p:extLst>
      <p:ext uri="{BB962C8B-B14F-4D97-AF65-F5344CB8AC3E}">
        <p14:creationId xmlns:p14="http://schemas.microsoft.com/office/powerpoint/2010/main" val="3699590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539552" y="476672"/>
            <a:ext cx="3941008" cy="5860120"/>
          </a:xfrm>
        </p:spPr>
        <p:txBody>
          <a:bodyPr>
            <a:normAutofit lnSpcReduction="10000"/>
          </a:bodyPr>
          <a:lstStyle/>
          <a:p>
            <a:pPr marL="45720" indent="0">
              <a:buNone/>
            </a:pPr>
            <a:r>
              <a:rPr lang="en-US" b="1" dirty="0"/>
              <a:t>If you are invited to an English home, at five o'clock in the morning you get a cup of tea. It is either brought in by a heartily smiling hostess or an almost malevolently silent maid. When you are disturbed in your sweetest morning sleep you must not say: "Madam, I think you are a cruel, spiteful and malig­nant person who deserves to be shot". On the contrary, you have to declare with your best five o'clock smile: "Thank you so much. I do adore a cup of early morning tea, especially early in the morning". If they leave you alone with the liquid, you may pour it down the washbasin.</a:t>
            </a:r>
            <a:endParaRPr lang="ru-RU" dirty="0"/>
          </a:p>
          <a:p>
            <a:pPr marL="45720" indent="0">
              <a:buNone/>
            </a:pP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04048" y="1035891"/>
            <a:ext cx="3528392" cy="5283153"/>
          </a:xfrm>
        </p:spPr>
      </p:pic>
    </p:spTree>
    <p:extLst>
      <p:ext uri="{BB962C8B-B14F-4D97-AF65-F5344CB8AC3E}">
        <p14:creationId xmlns:p14="http://schemas.microsoft.com/office/powerpoint/2010/main" val="1811194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5846" y="1051649"/>
            <a:ext cx="4256154" cy="4560164"/>
          </a:xfrm>
        </p:spPr>
      </p:pic>
      <p:sp>
        <p:nvSpPr>
          <p:cNvPr id="4" name="Объект 3"/>
          <p:cNvSpPr>
            <a:spLocks noGrp="1"/>
          </p:cNvSpPr>
          <p:nvPr>
            <p:ph sz="quarter" idx="14"/>
          </p:nvPr>
        </p:nvSpPr>
        <p:spPr>
          <a:xfrm>
            <a:off x="4681728" y="332656"/>
            <a:ext cx="3922720" cy="6006231"/>
          </a:xfrm>
        </p:spPr>
        <p:txBody>
          <a:bodyPr/>
          <a:lstStyle/>
          <a:p>
            <a:pPr marL="45720" indent="0">
              <a:buNone/>
            </a:pPr>
            <a:r>
              <a:rPr lang="en-US" sz="3200" b="1" dirty="0"/>
              <a:t>Then you have tea for break­fast; then you have tea at eleven o'clock in the morning; then after lunch; then you have tea for tea; then for supper; and again at eleven o'clock at night.  </a:t>
            </a:r>
            <a:endParaRPr lang="ru-RU" sz="3200" dirty="0"/>
          </a:p>
          <a:p>
            <a:pPr marL="45720" indent="0">
              <a:buNone/>
            </a:pPr>
            <a:endParaRPr lang="ru-RU" dirty="0"/>
          </a:p>
        </p:txBody>
      </p:sp>
    </p:spTree>
    <p:extLst>
      <p:ext uri="{BB962C8B-B14F-4D97-AF65-F5344CB8AC3E}">
        <p14:creationId xmlns:p14="http://schemas.microsoft.com/office/powerpoint/2010/main" val="3642890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83568" y="404664"/>
            <a:ext cx="3796992" cy="5932128"/>
          </a:xfrm>
        </p:spPr>
        <p:txBody>
          <a:bodyPr>
            <a:normAutofit lnSpcReduction="10000"/>
          </a:bodyPr>
          <a:lstStyle/>
          <a:p>
            <a:pPr marL="45720" indent="0">
              <a:buNone/>
            </a:pPr>
            <a:r>
              <a:rPr lang="en-US" sz="2400" b="1" dirty="0"/>
              <a:t>You must not refuse any additional cups of tea under the following circumstances: if it is hot; if it is cold; if you are tired; if anybody thinks that you might be tired; if you are nerv­ous; if you are gay; before you go out; if you have just returned home; if you feel like it; if you do not feel like it; if you have had no tea for some time; if you have just had a cup...</a:t>
            </a:r>
            <a:endParaRPr lang="ru-RU" sz="2400" dirty="0"/>
          </a:p>
          <a:p>
            <a:pPr marL="45720" indent="0">
              <a:buNone/>
            </a:pP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88025" y="1122328"/>
            <a:ext cx="4119672" cy="4790316"/>
          </a:xfrm>
        </p:spPr>
      </p:pic>
    </p:spTree>
    <p:extLst>
      <p:ext uri="{BB962C8B-B14F-4D97-AF65-F5344CB8AC3E}">
        <p14:creationId xmlns:p14="http://schemas.microsoft.com/office/powerpoint/2010/main" val="198679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95536" y="404664"/>
            <a:ext cx="4085024" cy="5932128"/>
          </a:xfrm>
        </p:spPr>
        <p:txBody>
          <a:bodyPr/>
          <a:lstStyle/>
          <a:p>
            <a:pPr marL="45720" indent="0">
              <a:buNone/>
            </a:pPr>
            <a:r>
              <a:rPr lang="en-US" sz="3600" dirty="0"/>
              <a:t>English tea is a mixture of several </a:t>
            </a:r>
            <a:r>
              <a:rPr lang="en-US" sz="3600" u="sng" dirty="0">
                <a:hlinkClick r:id="rId2" tooltip="Black Tea"/>
              </a:rPr>
              <a:t>black teas</a:t>
            </a:r>
            <a:r>
              <a:rPr lang="en-US" sz="3600" dirty="0"/>
              <a:t>, usually taken during breakfast. </a:t>
            </a:r>
            <a:r>
              <a:rPr lang="en-US" sz="3600" b="1" dirty="0"/>
              <a:t>English tea</a:t>
            </a:r>
            <a:r>
              <a:rPr lang="en-US" sz="3600" dirty="0"/>
              <a:t> is currently one of the most popular varieties of tea in England.</a:t>
            </a:r>
            <a:endParaRPr lang="ru-RU" sz="3600" dirty="0"/>
          </a:p>
          <a:p>
            <a:endParaRPr lang="ru-RU" dirty="0"/>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36096" y="3356992"/>
            <a:ext cx="2770251" cy="1883771"/>
          </a:xfrm>
        </p:spPr>
      </p:pic>
    </p:spTree>
    <p:extLst>
      <p:ext uri="{BB962C8B-B14F-4D97-AF65-F5344CB8AC3E}">
        <p14:creationId xmlns:p14="http://schemas.microsoft.com/office/powerpoint/2010/main" val="2082093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756" y="3306887"/>
            <a:ext cx="3851244" cy="3538537"/>
          </a:xfrm>
        </p:spPr>
      </p:pic>
      <p:pic>
        <p:nvPicPr>
          <p:cNvPr id="1026" name="Picture 2" descr="C:\Users\user\Desktop\Таня\tumblr_lopyeerywe1qhgn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7" y="4006974"/>
            <a:ext cx="3810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Таня\national-maritime-museum-tea-party-1-0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4" y="27459"/>
            <a:ext cx="6066944" cy="3660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Таня\english-tea-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978" y="0"/>
            <a:ext cx="2555776" cy="25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5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5" y="0"/>
            <a:ext cx="4549547" cy="3538537"/>
          </a:xfrm>
        </p:spPr>
      </p:pic>
      <p:pic>
        <p:nvPicPr>
          <p:cNvPr id="2050" name="Picture 2" descr="C:\Users\user\Desktop\Таня\perth_high_t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472" y="3484002"/>
            <a:ext cx="5164528"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Таня\copper_tea_pot_wall_clo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4" y="2880215"/>
            <a:ext cx="3976538" cy="3979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Таня\Abbey Tea Rooms--_0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418" y="0"/>
            <a:ext cx="4349968" cy="348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62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33" y="18808"/>
            <a:ext cx="4737790" cy="3538537"/>
          </a:xfrm>
        </p:spPr>
      </p:pic>
      <p:pic>
        <p:nvPicPr>
          <p:cNvPr id="3074" name="Picture 2" descr="C:\Users\user\Desktop\Таня\9fde7574ae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867" y="33477"/>
            <a:ext cx="4067944" cy="30502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Таня\booking_212_2125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1812"/>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Таня\chelton-english-royal-tea-125-saszetek-x-2-g-840945n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79" y="3488831"/>
            <a:ext cx="3845493" cy="336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4" y="0"/>
            <a:ext cx="5312993" cy="3538537"/>
          </a:xfrm>
        </p:spPr>
      </p:pic>
      <p:pic>
        <p:nvPicPr>
          <p:cNvPr id="4098" name="Picture 2" descr="C:\Users\user\Desktop\Таня\english_rose_tea_room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421" y="14996"/>
            <a:ext cx="3951882" cy="26345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Таня\idyllic_days_tes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420" y="2649584"/>
            <a:ext cx="3934579" cy="42084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Desktop\Таня\english-tea-time_bearbeit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87541"/>
            <a:ext cx="2875186" cy="287518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user\Desktop\Таня\XC4D4084-C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619" y="3573016"/>
            <a:ext cx="2377802" cy="266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5373" y="2708920"/>
            <a:ext cx="3701977" cy="3079105"/>
          </a:xfrm>
        </p:spPr>
      </p:pic>
      <p:sp>
        <p:nvSpPr>
          <p:cNvPr id="4" name="Объект 3"/>
          <p:cNvSpPr>
            <a:spLocks noGrp="1"/>
          </p:cNvSpPr>
          <p:nvPr>
            <p:ph sz="quarter" idx="14"/>
          </p:nvPr>
        </p:nvSpPr>
        <p:spPr>
          <a:xfrm>
            <a:off x="4681728" y="260648"/>
            <a:ext cx="4066736" cy="6078239"/>
          </a:xfrm>
        </p:spPr>
        <p:txBody>
          <a:bodyPr>
            <a:normAutofit lnSpcReduction="10000"/>
          </a:bodyPr>
          <a:lstStyle/>
          <a:p>
            <a:pPr marL="45720" indent="0">
              <a:buNone/>
            </a:pPr>
            <a:r>
              <a:rPr lang="en-US" sz="2800" dirty="0"/>
              <a:t>English tea is also marketed as </a:t>
            </a:r>
            <a:r>
              <a:rPr lang="en-US" sz="2800" b="1" dirty="0"/>
              <a:t>English Breakfast Tea</a:t>
            </a:r>
            <a:r>
              <a:rPr lang="en-US" sz="2800" dirty="0"/>
              <a:t>.</a:t>
            </a:r>
            <a:endParaRPr lang="ru-RU" sz="2800" dirty="0"/>
          </a:p>
          <a:p>
            <a:pPr marL="45720" indent="0">
              <a:buNone/>
            </a:pPr>
            <a:r>
              <a:rPr lang="en-US" sz="2800" dirty="0"/>
              <a:t>English tea usually involves a </a:t>
            </a:r>
            <a:r>
              <a:rPr lang="en-US" sz="2800" b="1" dirty="0"/>
              <a:t>mixture of several black teas</a:t>
            </a:r>
            <a:r>
              <a:rPr lang="en-US" sz="2800" dirty="0"/>
              <a:t> mainly from Indian and Sri Lanka, although </a:t>
            </a:r>
            <a:r>
              <a:rPr lang="en-US" sz="2800" u="sng" dirty="0">
                <a:hlinkClick r:id="rId3" tooltip="Chinese Black Tea"/>
              </a:rPr>
              <a:t>Chinese black tea</a:t>
            </a:r>
            <a:r>
              <a:rPr lang="en-US" sz="2800" dirty="0"/>
              <a:t> is also used. Some teas used in English tea include </a:t>
            </a:r>
            <a:r>
              <a:rPr lang="en-US" sz="2800" u="sng" dirty="0">
                <a:hlinkClick r:id="rId4" tooltip="Assam Tea"/>
              </a:rPr>
              <a:t>Assam tea</a:t>
            </a:r>
            <a:r>
              <a:rPr lang="en-US" sz="2800" dirty="0"/>
              <a:t>, </a:t>
            </a:r>
            <a:r>
              <a:rPr lang="en-US" sz="2800" u="sng" dirty="0" err="1">
                <a:hlinkClick r:id="rId5" tooltip="Nilgiri Tea"/>
              </a:rPr>
              <a:t>Nilgiri</a:t>
            </a:r>
            <a:r>
              <a:rPr lang="en-US" sz="2800" u="sng" dirty="0">
                <a:hlinkClick r:id="rId5" tooltip="Nilgiri Tea"/>
              </a:rPr>
              <a:t> tea</a:t>
            </a:r>
            <a:r>
              <a:rPr lang="en-US" sz="2800" dirty="0"/>
              <a:t> and </a:t>
            </a:r>
            <a:r>
              <a:rPr lang="en-US" sz="2800" dirty="0" err="1"/>
              <a:t>Keemun</a:t>
            </a:r>
            <a:r>
              <a:rPr lang="en-US" sz="2800" dirty="0"/>
              <a:t> tea.</a:t>
            </a:r>
            <a:endParaRPr lang="ru-RU" sz="2800" dirty="0"/>
          </a:p>
          <a:p>
            <a:pPr marL="45720" indent="0">
              <a:buNone/>
            </a:pPr>
            <a:endParaRPr lang="ru-RU" dirty="0"/>
          </a:p>
        </p:txBody>
      </p:sp>
    </p:spTree>
    <p:extLst>
      <p:ext uri="{BB962C8B-B14F-4D97-AF65-F5344CB8AC3E}">
        <p14:creationId xmlns:p14="http://schemas.microsoft.com/office/powerpoint/2010/main" val="3285017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467544" y="404664"/>
            <a:ext cx="4013016" cy="5932128"/>
          </a:xfrm>
        </p:spPr>
        <p:txBody>
          <a:bodyPr>
            <a:normAutofit lnSpcReduction="10000"/>
          </a:bodyPr>
          <a:lstStyle/>
          <a:p>
            <a:pPr marL="45720" indent="0">
              <a:buNone/>
            </a:pPr>
            <a:r>
              <a:rPr lang="en-US" sz="2800" dirty="0"/>
              <a:t>The term comes from the </a:t>
            </a:r>
            <a:r>
              <a:rPr lang="en-US" sz="2800" b="1" dirty="0"/>
              <a:t>popularity of tea drinking</a:t>
            </a:r>
            <a:r>
              <a:rPr lang="en-US" sz="2800" dirty="0"/>
              <a:t> in England, which began in full swing during the 19th century.</a:t>
            </a:r>
            <a:endParaRPr lang="ru-RU" sz="2800" dirty="0"/>
          </a:p>
          <a:p>
            <a:pPr marL="45720" indent="0">
              <a:buNone/>
            </a:pPr>
            <a:r>
              <a:rPr lang="en-US" sz="2800" dirty="0"/>
              <a:t>English tea has a </a:t>
            </a:r>
            <a:r>
              <a:rPr lang="en-US" sz="2800" b="1" dirty="0"/>
              <a:t>full-bodied taste</a:t>
            </a:r>
            <a:r>
              <a:rPr lang="en-US" sz="2800" dirty="0"/>
              <a:t>, with floral undertones. When blended with milk, English tea has a taste reminiscent of freshly toasted bread with honey.</a:t>
            </a:r>
            <a:endParaRPr lang="ru-RU" sz="2800" dirty="0"/>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99992" y="1872090"/>
            <a:ext cx="4320480" cy="3935780"/>
          </a:xfrm>
        </p:spPr>
      </p:pic>
    </p:spTree>
    <p:extLst>
      <p:ext uri="{BB962C8B-B14F-4D97-AF65-F5344CB8AC3E}">
        <p14:creationId xmlns:p14="http://schemas.microsoft.com/office/powerpoint/2010/main" val="3738705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476672"/>
            <a:ext cx="3926200" cy="5904656"/>
          </a:xfrm>
        </p:spPr>
        <p:txBody>
          <a:bodyPr>
            <a:normAutofit/>
          </a:bodyPr>
          <a:lstStyle/>
          <a:p>
            <a:pPr marL="45720" indent="0">
              <a:buNone/>
            </a:pPr>
            <a:r>
              <a:rPr lang="en-US" sz="3200" dirty="0"/>
              <a:t>The strength of English tea also makes it ideal as a </a:t>
            </a:r>
            <a:r>
              <a:rPr lang="en-US" sz="3200" b="1" dirty="0"/>
              <a:t>morning wake-up drink</a:t>
            </a:r>
            <a:r>
              <a:rPr lang="en-US" sz="3200" dirty="0"/>
              <a:t>. The mixture of black teas in English tea gives the tea a </a:t>
            </a:r>
            <a:r>
              <a:rPr lang="en-US" sz="3200" b="1" dirty="0"/>
              <a:t>stimulating quality</a:t>
            </a:r>
            <a:r>
              <a:rPr lang="en-US" sz="3200" dirty="0"/>
              <a:t>.</a:t>
            </a:r>
            <a:endParaRPr lang="ru-RU" sz="3200"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81538" y="2780928"/>
            <a:ext cx="4421670" cy="2950082"/>
          </a:xfrm>
        </p:spPr>
      </p:pic>
    </p:spTree>
    <p:extLst>
      <p:ext uri="{BB962C8B-B14F-4D97-AF65-F5344CB8AC3E}">
        <p14:creationId xmlns:p14="http://schemas.microsoft.com/office/powerpoint/2010/main" val="3760420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History of English tea</a:t>
            </a:r>
            <a:r>
              <a:rPr lang="ru-RU" b="1" dirty="0"/>
              <a:t/>
            </a:r>
            <a:br>
              <a:rPr lang="ru-RU" b="1" dirty="0"/>
            </a:b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5104" y="2348880"/>
            <a:ext cx="3516457" cy="3988420"/>
          </a:xfrm>
        </p:spPr>
      </p:pic>
      <p:sp>
        <p:nvSpPr>
          <p:cNvPr id="4" name="Объект 3"/>
          <p:cNvSpPr>
            <a:spLocks noGrp="1"/>
          </p:cNvSpPr>
          <p:nvPr>
            <p:ph sz="quarter" idx="14"/>
          </p:nvPr>
        </p:nvSpPr>
        <p:spPr>
          <a:xfrm>
            <a:off x="4681728" y="2276872"/>
            <a:ext cx="3850712" cy="4062015"/>
          </a:xfrm>
        </p:spPr>
        <p:txBody>
          <a:bodyPr/>
          <a:lstStyle/>
          <a:p>
            <a:pPr marL="45720" indent="0">
              <a:buNone/>
            </a:pPr>
            <a:r>
              <a:rPr lang="en-US" sz="2400" dirty="0"/>
              <a:t>Drinking English tea during breakfast is a common ritual in England. It was invented in the 19th century in Scotland by a tea master named </a:t>
            </a:r>
            <a:r>
              <a:rPr lang="en-US" sz="2400" dirty="0" err="1"/>
              <a:t>Drysdale</a:t>
            </a:r>
            <a:r>
              <a:rPr lang="en-US" sz="2400" dirty="0"/>
              <a:t>, who created a blend of several black teas and marketed it as "Breakfast Tea".</a:t>
            </a:r>
            <a:endParaRPr lang="ru-RU" sz="2400" dirty="0"/>
          </a:p>
          <a:p>
            <a:pPr marL="45720" indent="0">
              <a:buNone/>
            </a:pPr>
            <a:endParaRPr lang="ru-RU" dirty="0"/>
          </a:p>
        </p:txBody>
      </p:sp>
    </p:spTree>
    <p:extLst>
      <p:ext uri="{BB962C8B-B14F-4D97-AF65-F5344CB8AC3E}">
        <p14:creationId xmlns:p14="http://schemas.microsoft.com/office/powerpoint/2010/main" val="358287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539552" y="404664"/>
            <a:ext cx="3941008" cy="5932128"/>
          </a:xfrm>
        </p:spPr>
        <p:txBody>
          <a:bodyPr/>
          <a:lstStyle/>
          <a:p>
            <a:pPr marL="45720" indent="0">
              <a:buNone/>
            </a:pPr>
            <a:r>
              <a:rPr lang="en-US" dirty="0"/>
              <a:t>Tea at the time was </a:t>
            </a:r>
            <a:r>
              <a:rPr lang="en-US" b="1" dirty="0"/>
              <a:t>highly popular in England</a:t>
            </a:r>
            <a:r>
              <a:rPr lang="en-US" dirty="0"/>
              <a:t> and soon the name was changed to English tea. The toasted bread with honey taste helped give English tea its connotations as a breakfast tea.</a:t>
            </a:r>
            <a:endParaRPr lang="ru-RU" dirty="0"/>
          </a:p>
          <a:p>
            <a:pPr marL="45720" indent="0">
              <a:buNone/>
            </a:pPr>
            <a:r>
              <a:rPr lang="en-US" dirty="0"/>
              <a:t>During the 19th century, the English had two meals - breakfast and dinner. It was common for people to take afternoon tea in between, which was a light lunch. With tea already associated with a time, it was not difficult for English tea to become associated with mornings.</a:t>
            </a: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81538" y="2564904"/>
            <a:ext cx="4362856" cy="3342618"/>
          </a:xfrm>
        </p:spPr>
      </p:pic>
    </p:spTree>
    <p:extLst>
      <p:ext uri="{BB962C8B-B14F-4D97-AF65-F5344CB8AC3E}">
        <p14:creationId xmlns:p14="http://schemas.microsoft.com/office/powerpoint/2010/main" val="409267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2636912"/>
            <a:ext cx="4616706" cy="3100679"/>
          </a:xfrm>
        </p:spPr>
      </p:pic>
      <p:sp>
        <p:nvSpPr>
          <p:cNvPr id="4" name="Объект 3"/>
          <p:cNvSpPr>
            <a:spLocks noGrp="1"/>
          </p:cNvSpPr>
          <p:nvPr>
            <p:ph sz="quarter" idx="14"/>
          </p:nvPr>
        </p:nvSpPr>
        <p:spPr>
          <a:xfrm>
            <a:off x="4681728" y="332656"/>
            <a:ext cx="3922720" cy="6006231"/>
          </a:xfrm>
        </p:spPr>
        <p:txBody>
          <a:bodyPr/>
          <a:lstStyle/>
          <a:p>
            <a:pPr marL="45720" indent="0">
              <a:buNone/>
            </a:pPr>
            <a:r>
              <a:rPr lang="en-US" sz="2400" dirty="0"/>
              <a:t>English tea became highly popular in England, and taking English tea as part of breakfast has become an </a:t>
            </a:r>
            <a:r>
              <a:rPr lang="en-US" sz="2400" b="1" dirty="0"/>
              <a:t>English tradition</a:t>
            </a:r>
            <a:r>
              <a:rPr lang="en-US" sz="2400" dirty="0"/>
              <a:t>.</a:t>
            </a:r>
            <a:endParaRPr lang="ru-RU" sz="2400" dirty="0"/>
          </a:p>
          <a:p>
            <a:pPr marL="45720" indent="0">
              <a:buNone/>
            </a:pPr>
            <a:r>
              <a:rPr lang="en-US" sz="2400" dirty="0"/>
              <a:t>Amongst the mixture of teas in English tea is </a:t>
            </a:r>
            <a:r>
              <a:rPr lang="en-US" sz="2400" i="1" dirty="0" err="1"/>
              <a:t>Keemun</a:t>
            </a:r>
            <a:r>
              <a:rPr lang="en-US" sz="2400" i="1" dirty="0"/>
              <a:t> tea</a:t>
            </a:r>
            <a:r>
              <a:rPr lang="en-US" sz="2400" dirty="0"/>
              <a:t>, a Chinese black tea. It is said by some tea authorities that </a:t>
            </a:r>
            <a:r>
              <a:rPr lang="en-US" sz="2400" dirty="0" err="1"/>
              <a:t>Keemun</a:t>
            </a:r>
            <a:r>
              <a:rPr lang="en-US" sz="2400" dirty="0"/>
              <a:t> tea blended with milk creates the </a:t>
            </a:r>
            <a:r>
              <a:rPr lang="en-US" sz="2400" b="1" dirty="0"/>
              <a:t>famously homely taste</a:t>
            </a:r>
            <a:r>
              <a:rPr lang="en-US" sz="2400" dirty="0"/>
              <a:t>.</a:t>
            </a:r>
            <a:endParaRPr lang="ru-RU" sz="2400" dirty="0"/>
          </a:p>
          <a:p>
            <a:pPr marL="45720" indent="0">
              <a:buNone/>
            </a:pPr>
            <a:endParaRPr lang="ru-RU" dirty="0"/>
          </a:p>
        </p:txBody>
      </p:sp>
    </p:spTree>
    <p:extLst>
      <p:ext uri="{BB962C8B-B14F-4D97-AF65-F5344CB8AC3E}">
        <p14:creationId xmlns:p14="http://schemas.microsoft.com/office/powerpoint/2010/main" val="382687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Teas in Britain </a:t>
            </a:r>
            <a:r>
              <a:rPr lang="ru-RU" dirty="0"/>
              <a:t/>
            </a:r>
            <a:br>
              <a:rPr lang="ru-RU" dirty="0"/>
            </a:br>
            <a:endParaRPr lang="ru-RU" dirty="0"/>
          </a:p>
        </p:txBody>
      </p:sp>
      <p:sp>
        <p:nvSpPr>
          <p:cNvPr id="3" name="Объект 2"/>
          <p:cNvSpPr>
            <a:spLocks noGrp="1"/>
          </p:cNvSpPr>
          <p:nvPr>
            <p:ph sz="quarter" idx="13"/>
          </p:nvPr>
        </p:nvSpPr>
        <p:spPr>
          <a:xfrm>
            <a:off x="914400" y="2420888"/>
            <a:ext cx="3566160" cy="3915904"/>
          </a:xfrm>
        </p:spPr>
        <p:txBody>
          <a:bodyPr/>
          <a:lstStyle/>
          <a:p>
            <a:pPr marL="45720" indent="0">
              <a:buNone/>
            </a:pPr>
            <a:r>
              <a:rPr lang="en-US" sz="2800" dirty="0"/>
              <a:t>Tea is the British and Irish national drink. Teas in Britain are drunk daily, often many cups a day, but where did this love of teas in Britain come from?</a:t>
            </a:r>
            <a:endParaRPr lang="ru-RU" sz="2800" dirty="0"/>
          </a:p>
          <a:p>
            <a:pPr marL="45720" indent="0">
              <a:buNone/>
            </a:pPr>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81538" y="2924945"/>
            <a:ext cx="4217212" cy="2800492"/>
          </a:xfrm>
        </p:spPr>
      </p:pic>
    </p:spTree>
    <p:extLst>
      <p:ext uri="{BB962C8B-B14F-4D97-AF65-F5344CB8AC3E}">
        <p14:creationId xmlns:p14="http://schemas.microsoft.com/office/powerpoint/2010/main" val="2301139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32</TotalTime>
  <Words>1081</Words>
  <Application>Microsoft Office PowerPoint</Application>
  <PresentationFormat>Экран (4:3)</PresentationFormat>
  <Paragraphs>36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Перспектива</vt:lpstr>
      <vt:lpstr>English Tea</vt:lpstr>
      <vt:lpstr>Презентация PowerPoint</vt:lpstr>
      <vt:lpstr>Презентация PowerPoint</vt:lpstr>
      <vt:lpstr>Презентация PowerPoint</vt:lpstr>
      <vt:lpstr>Презентация PowerPoint</vt:lpstr>
      <vt:lpstr>History of English tea </vt:lpstr>
      <vt:lpstr>Презентация PowerPoint</vt:lpstr>
      <vt:lpstr>Презентация PowerPoint</vt:lpstr>
      <vt:lpstr>Teas in Britain  </vt:lpstr>
      <vt:lpstr>History of Teas in Britain and Ireland  </vt:lpstr>
      <vt:lpstr>Презентация PowerPoint</vt:lpstr>
      <vt:lpstr>One Per Person and One for the Pot - Making the Perfect Cup of Tea. </vt:lpstr>
      <vt:lpstr>Step by Step Instructions to the Perfect Cup of Tea </vt:lpstr>
      <vt:lpstr>Milk in First or Teas in First?</vt:lpstr>
      <vt:lpstr> The Right Teapot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Tea</dc:title>
  <dc:creator>Tatyana</dc:creator>
  <cp:lastModifiedBy>user</cp:lastModifiedBy>
  <cp:revision>7</cp:revision>
  <dcterms:created xsi:type="dcterms:W3CDTF">2012-02-28T16:07:26Z</dcterms:created>
  <dcterms:modified xsi:type="dcterms:W3CDTF">2012-12-27T14:28:27Z</dcterms:modified>
</cp:coreProperties>
</file>