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851214"/>
            <a:ext cx="7772400" cy="1361762"/>
          </a:xfrm>
        </p:spPr>
        <p:txBody>
          <a:bodyPr>
            <a:normAutofit/>
          </a:bodyPr>
          <a:lstStyle/>
          <a:p>
            <a:r>
              <a:rPr lang="en-US" sz="5400" dirty="0" smtClean="0">
                <a:solidFill>
                  <a:schemeClr val="tx2">
                    <a:lumMod val="75000"/>
                  </a:schemeClr>
                </a:solidFill>
              </a:rPr>
              <a:t>The </a:t>
            </a:r>
            <a:r>
              <a:rPr lang="en-US" sz="5400" dirty="0" smtClean="0">
                <a:solidFill>
                  <a:schemeClr val="tx2">
                    <a:lumMod val="75000"/>
                  </a:schemeClr>
                </a:solidFill>
              </a:rPr>
              <a:t>Solar System</a:t>
            </a:r>
            <a:endParaRPr lang="ru-RU" sz="5400" dirty="0">
              <a:solidFill>
                <a:schemeClr val="tx2">
                  <a:lumMod val="75000"/>
                </a:schemeClr>
              </a:solidFill>
            </a:endParaRPr>
          </a:p>
        </p:txBody>
      </p:sp>
      <p:sp>
        <p:nvSpPr>
          <p:cNvPr id="3" name="Подзаголовок 2"/>
          <p:cNvSpPr>
            <a:spLocks noGrp="1"/>
          </p:cNvSpPr>
          <p:nvPr>
            <p:ph type="subTitle" idx="1"/>
          </p:nvPr>
        </p:nvSpPr>
        <p:spPr>
          <a:xfrm>
            <a:off x="5004048" y="5589240"/>
            <a:ext cx="3923928" cy="864096"/>
          </a:xfrm>
        </p:spPr>
        <p:txBody>
          <a:bodyPr/>
          <a:lstStyle/>
          <a:p>
            <a:pPr lvl="0" fontAlgn="base">
              <a:spcBef>
                <a:spcPct val="0"/>
              </a:spcBef>
              <a:spcAft>
                <a:spcPct val="0"/>
              </a:spcAft>
            </a:pPr>
            <a:r>
              <a:rPr lang="ru-RU" altLang="ru-RU" sz="1400" b="1" i="1" dirty="0">
                <a:solidFill>
                  <a:srgbClr val="000000"/>
                </a:solidFill>
                <a:latin typeface="Arial" pitchFamily="34" charset="0"/>
              </a:rPr>
              <a:t>Учитель английского языка </a:t>
            </a:r>
          </a:p>
          <a:p>
            <a:pPr lvl="0" fontAlgn="base">
              <a:spcBef>
                <a:spcPct val="0"/>
              </a:spcBef>
              <a:spcAft>
                <a:spcPct val="0"/>
              </a:spcAft>
            </a:pPr>
            <a:r>
              <a:rPr lang="ru-RU" altLang="ru-RU" sz="1400" b="1" dirty="0">
                <a:solidFill>
                  <a:srgbClr val="000000"/>
                </a:solidFill>
                <a:latin typeface="Arial" pitchFamily="34" charset="0"/>
              </a:rPr>
              <a:t>  </a:t>
            </a:r>
            <a:r>
              <a:rPr lang="ru-RU" altLang="ru-RU" sz="1400" b="1" i="1" dirty="0">
                <a:solidFill>
                  <a:srgbClr val="000000"/>
                </a:solidFill>
                <a:latin typeface="Arial" pitchFamily="34" charset="0"/>
              </a:rPr>
              <a:t>Турсунова .М.С.</a:t>
            </a:r>
            <a:r>
              <a:rPr lang="ru-RU" altLang="ru-RU" sz="1400" dirty="0">
                <a:solidFill>
                  <a:srgbClr val="000000"/>
                </a:solidFill>
                <a:latin typeface="Arial" pitchFamily="34" charset="0"/>
              </a:rPr>
              <a:t> </a:t>
            </a:r>
          </a:p>
          <a:p>
            <a:pPr lvl="0" fontAlgn="base">
              <a:spcBef>
                <a:spcPct val="0"/>
              </a:spcBef>
              <a:spcAft>
                <a:spcPct val="0"/>
              </a:spcAft>
            </a:pPr>
            <a:r>
              <a:rPr lang="ru-RU" altLang="ru-RU" sz="1400" b="1" dirty="0">
                <a:solidFill>
                  <a:srgbClr val="000000"/>
                </a:solidFill>
                <a:latin typeface="Arial" pitchFamily="34" charset="0"/>
              </a:rPr>
              <a:t>  г. Советский</a:t>
            </a:r>
          </a:p>
          <a:p>
            <a:endParaRPr lang="ru-RU" dirty="0"/>
          </a:p>
        </p:txBody>
      </p:sp>
      <p:sp>
        <p:nvSpPr>
          <p:cNvPr id="4" name="Прямоугольник 3"/>
          <p:cNvSpPr/>
          <p:nvPr/>
        </p:nvSpPr>
        <p:spPr>
          <a:xfrm>
            <a:off x="2286000" y="2705725"/>
            <a:ext cx="4572000" cy="369332"/>
          </a:xfrm>
          <a:prstGeom prst="rect">
            <a:avLst/>
          </a:prstGeom>
        </p:spPr>
        <p:txBody>
          <a:bodyPr>
            <a:spAutoFit/>
          </a:bodyPr>
          <a:lstStyle/>
          <a:p>
            <a:endParaRPr lang="ru-RU" dirty="0"/>
          </a:p>
        </p:txBody>
      </p:sp>
      <p:sp>
        <p:nvSpPr>
          <p:cNvPr id="5" name="Прямоугольник 4"/>
          <p:cNvSpPr/>
          <p:nvPr/>
        </p:nvSpPr>
        <p:spPr>
          <a:xfrm>
            <a:off x="1763688" y="404664"/>
            <a:ext cx="7200800" cy="144655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1800" b="1" i="1" u="none" strike="noStrike" kern="0" cap="none" spc="0" normalizeH="0" baseline="0" noProof="0" dirty="0" smtClean="0">
                <a:ln>
                  <a:noFill/>
                </a:ln>
                <a:solidFill>
                  <a:schemeClr val="tx2">
                    <a:lumMod val="50000"/>
                  </a:schemeClr>
                </a:solidFill>
                <a:effectLst/>
                <a:uLnTx/>
                <a:uFillTx/>
                <a:latin typeface="Arial" pitchFamily="34" charset="0"/>
              </a:rPr>
              <a:t>         Муниципальное бюджетное  общеобразовательное</a:t>
            </a:r>
          </a:p>
          <a:p>
            <a:pPr marL="0" marR="0" lvl="0" indent="0" defTabSz="914400" eaLnBrk="1" fontAlgn="auto" latinLnBrk="0" hangingPunct="1">
              <a:lnSpc>
                <a:spcPct val="100000"/>
              </a:lnSpc>
              <a:spcBef>
                <a:spcPts val="0"/>
              </a:spcBef>
              <a:spcAft>
                <a:spcPts val="0"/>
              </a:spcAft>
              <a:buClrTx/>
              <a:buSzTx/>
              <a:buFontTx/>
              <a:buNone/>
              <a:tabLst/>
              <a:defRPr/>
            </a:pPr>
            <a:r>
              <a:rPr lang="ru-RU" altLang="ru-RU" b="1" i="1" kern="0" dirty="0">
                <a:solidFill>
                  <a:schemeClr val="tx2">
                    <a:lumMod val="50000"/>
                  </a:schemeClr>
                </a:solidFill>
                <a:latin typeface="Arial" pitchFamily="34" charset="0"/>
              </a:rPr>
              <a:t> </a:t>
            </a:r>
            <a:r>
              <a:rPr lang="ru-RU" altLang="ru-RU" b="1" i="1" kern="0" dirty="0" smtClean="0">
                <a:solidFill>
                  <a:schemeClr val="tx2">
                    <a:lumMod val="50000"/>
                  </a:schemeClr>
                </a:solidFill>
                <a:latin typeface="Arial" pitchFamily="34" charset="0"/>
              </a:rPr>
              <a:t> </a:t>
            </a:r>
            <a:r>
              <a:rPr kumimoji="0" lang="ru-RU" altLang="ru-RU" sz="1800" b="1" i="1" u="none" strike="noStrike" kern="0" cap="none" spc="0" normalizeH="0" baseline="0" noProof="0" dirty="0" smtClean="0">
                <a:ln>
                  <a:noFill/>
                </a:ln>
                <a:solidFill>
                  <a:schemeClr val="tx2">
                    <a:lumMod val="50000"/>
                  </a:schemeClr>
                </a:solidFill>
                <a:effectLst/>
                <a:uLnTx/>
                <a:uFillTx/>
                <a:latin typeface="Arial" pitchFamily="34" charset="0"/>
              </a:rPr>
              <a:t>     учреждение</a:t>
            </a:r>
            <a:r>
              <a:rPr lang="ru-RU" altLang="ru-RU" b="1" kern="0" dirty="0" smtClean="0">
                <a:solidFill>
                  <a:schemeClr val="tx2">
                    <a:lumMod val="50000"/>
                  </a:schemeClr>
                </a:solidFill>
                <a:latin typeface="Arial" pitchFamily="34" charset="0"/>
              </a:rPr>
              <a:t>  </a:t>
            </a:r>
            <a:r>
              <a:rPr kumimoji="0" lang="ru-RU" altLang="ru-RU" sz="1800" b="1" i="1" u="none" strike="noStrike" kern="0" cap="none" spc="0" normalizeH="0" baseline="0" noProof="0" dirty="0" smtClean="0">
                <a:ln>
                  <a:noFill/>
                </a:ln>
                <a:solidFill>
                  <a:schemeClr val="tx2">
                    <a:lumMod val="50000"/>
                  </a:schemeClr>
                </a:solidFill>
                <a:effectLst/>
                <a:uLnTx/>
                <a:uFillTx/>
                <a:latin typeface="Arial" pitchFamily="34" charset="0"/>
              </a:rPr>
              <a:t>средняя общеобразовательная школа № 4</a:t>
            </a:r>
            <a:r>
              <a:rPr kumimoji="0" lang="ru-RU" altLang="ru-RU" sz="1800" b="1" i="0" u="none" strike="noStrike" kern="0" cap="none" spc="0" normalizeH="0" baseline="0" noProof="0" dirty="0" smtClean="0">
                <a:ln>
                  <a:noFill/>
                </a:ln>
                <a:solidFill>
                  <a:schemeClr val="tx2">
                    <a:lumMod val="50000"/>
                  </a:schemeClr>
                </a:solidFill>
                <a:effectLst/>
                <a:uLnTx/>
                <a:uFillTx/>
                <a:latin typeface="Arial" pitchFamily="34" charset="0"/>
              </a:rPr>
              <a:t/>
            </a:r>
            <a:br>
              <a:rPr kumimoji="0" lang="ru-RU" altLang="ru-RU" sz="1800" b="1" i="0" u="none" strike="noStrike" kern="0" cap="none" spc="0" normalizeH="0" baseline="0" noProof="0" dirty="0" smtClean="0">
                <a:ln>
                  <a:noFill/>
                </a:ln>
                <a:solidFill>
                  <a:schemeClr val="tx2">
                    <a:lumMod val="50000"/>
                  </a:schemeClr>
                </a:solidFill>
                <a:effectLst/>
                <a:uLnTx/>
                <a:uFillTx/>
                <a:latin typeface="Arial" pitchFamily="34" charset="0"/>
              </a:rPr>
            </a:br>
            <a:r>
              <a:rPr kumimoji="0" lang="ru-RU" altLang="ru-RU" sz="1800" b="1" i="0" u="none" strike="noStrike" kern="0" cap="none" spc="0" normalizeH="0" baseline="0" noProof="0" dirty="0" smtClean="0">
                <a:ln>
                  <a:noFill/>
                </a:ln>
                <a:solidFill>
                  <a:schemeClr val="tx2">
                    <a:lumMod val="50000"/>
                  </a:schemeClr>
                </a:solidFill>
                <a:effectLst/>
                <a:uLnTx/>
                <a:uFillTx/>
                <a:latin typeface="Arial" pitchFamily="34" charset="0"/>
              </a:rPr>
              <a:t>                     </a:t>
            </a:r>
            <a:r>
              <a:rPr kumimoji="0" lang="ru-RU" altLang="ru-RU" sz="1800" b="1" i="1" u="none" strike="noStrike" kern="0" cap="none" spc="0" normalizeH="0" baseline="0" noProof="0" dirty="0" smtClean="0">
                <a:ln>
                  <a:noFill/>
                </a:ln>
                <a:solidFill>
                  <a:schemeClr val="tx2">
                    <a:lumMod val="50000"/>
                  </a:schemeClr>
                </a:solidFill>
                <a:effectLst/>
                <a:uLnTx/>
                <a:uFillTx/>
                <a:latin typeface="Arial" pitchFamily="34" charset="0"/>
              </a:rPr>
              <a:t>(МБОУ СОШ № 4 г. Советский)</a:t>
            </a:r>
            <a:br>
              <a:rPr kumimoji="0" lang="ru-RU" altLang="ru-RU" sz="1800" b="1" i="1" u="none" strike="noStrike" kern="0" cap="none" spc="0" normalizeH="0" baseline="0" noProof="0" dirty="0" smtClean="0">
                <a:ln>
                  <a:noFill/>
                </a:ln>
                <a:solidFill>
                  <a:schemeClr val="tx2">
                    <a:lumMod val="50000"/>
                  </a:schemeClr>
                </a:solidFill>
                <a:effectLst/>
                <a:uLnTx/>
                <a:uFillTx/>
                <a:latin typeface="Arial" pitchFamily="34" charset="0"/>
              </a:rPr>
            </a:br>
            <a:r>
              <a:rPr kumimoji="0" lang="ru-RU" altLang="ru-RU" sz="1800" b="1" i="1" u="none" strike="noStrike" kern="0" cap="none" spc="0" normalizeH="0" baseline="0" noProof="0" dirty="0" smtClean="0">
                <a:ln>
                  <a:noFill/>
                </a:ln>
                <a:solidFill>
                  <a:schemeClr val="tx2">
                    <a:lumMod val="50000"/>
                  </a:schemeClr>
                </a:solidFill>
                <a:effectLst/>
                <a:uLnTx/>
                <a:uFillTx/>
                <a:latin typeface="Arial" pitchFamily="34" charset="0"/>
              </a:rPr>
              <a:t>           </a:t>
            </a:r>
            <a:r>
              <a:rPr kumimoji="0" lang="ru-RU" altLang="ru-RU" sz="1600" b="0" i="1" u="none" strike="noStrike" kern="0" cap="none" spc="0" normalizeH="0" baseline="0" noProof="0" dirty="0" smtClean="0">
                <a:ln>
                  <a:noFill/>
                </a:ln>
                <a:solidFill>
                  <a:srgbClr val="000000"/>
                </a:solidFill>
                <a:effectLst/>
                <a:uLnTx/>
                <a:uFillTx/>
                <a:latin typeface="Arial" pitchFamily="34" charset="0"/>
              </a:rPr>
              <a:t>628242, Ханты-Мансийский автономный округ - Югра</a:t>
            </a:r>
            <a:br>
              <a:rPr kumimoji="0" lang="ru-RU" altLang="ru-RU" sz="1600" b="0" i="1" u="none" strike="noStrike" kern="0" cap="none" spc="0" normalizeH="0" baseline="0" noProof="0" dirty="0" smtClean="0">
                <a:ln>
                  <a:noFill/>
                </a:ln>
                <a:solidFill>
                  <a:srgbClr val="000000"/>
                </a:solidFill>
                <a:effectLst/>
                <a:uLnTx/>
                <a:uFillTx/>
                <a:latin typeface="Arial" pitchFamily="34" charset="0"/>
              </a:rPr>
            </a:br>
            <a:r>
              <a:rPr kumimoji="0" lang="ru-RU" altLang="ru-RU" sz="1600" b="0" i="1" u="none" strike="noStrike" kern="0" cap="none" spc="0" normalizeH="0" baseline="0" noProof="0" dirty="0" smtClean="0">
                <a:ln>
                  <a:noFill/>
                </a:ln>
                <a:solidFill>
                  <a:srgbClr val="000000"/>
                </a:solidFill>
                <a:effectLst/>
                <a:uLnTx/>
                <a:uFillTx/>
                <a:latin typeface="Arial" pitchFamily="34" charset="0"/>
              </a:rPr>
              <a:t>            г. Советский,    ул. Советская 10 « а»  т. 3-33-58</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212976"/>
            <a:ext cx="24320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000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1" y="3501008"/>
            <a:ext cx="3143249" cy="322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251520" y="400084"/>
            <a:ext cx="3603135" cy="1143000"/>
          </a:xfrm>
        </p:spPr>
        <p:txBody>
          <a:bodyPr/>
          <a:lstStyle/>
          <a:p>
            <a:r>
              <a:rPr lang="en-US" dirty="0">
                <a:solidFill>
                  <a:prstClr val="black"/>
                </a:solidFill>
              </a:rPr>
              <a:t>Note</a:t>
            </a:r>
            <a:r>
              <a:rPr lang="en-US" dirty="0" smtClean="0">
                <a:solidFill>
                  <a:prstClr val="black"/>
                </a:solidFill>
              </a:rPr>
              <a:t>:</a:t>
            </a:r>
            <a:endParaRPr lang="ru-RU" dirty="0"/>
          </a:p>
        </p:txBody>
      </p:sp>
      <p:sp>
        <p:nvSpPr>
          <p:cNvPr id="3" name="Объект 2"/>
          <p:cNvSpPr>
            <a:spLocks noGrp="1"/>
          </p:cNvSpPr>
          <p:nvPr>
            <p:ph idx="1"/>
          </p:nvPr>
        </p:nvSpPr>
        <p:spPr>
          <a:xfrm>
            <a:off x="683568" y="1340768"/>
            <a:ext cx="5112568" cy="4680519"/>
          </a:xfrm>
        </p:spPr>
        <p:txBody>
          <a:bodyPr>
            <a:normAutofit fontScale="92500" lnSpcReduction="20000"/>
          </a:bodyPr>
          <a:lstStyle/>
          <a:p>
            <a:r>
              <a:rPr lang="en-US" dirty="0">
                <a:solidFill>
                  <a:srgbClr val="FF0000"/>
                </a:solidFill>
              </a:rPr>
              <a:t>The Galaxy</a:t>
            </a:r>
            <a:r>
              <a:rPr lang="en-US" dirty="0"/>
              <a:t> </a:t>
            </a:r>
            <a:r>
              <a:rPr lang="en-US" dirty="0">
                <a:solidFill>
                  <a:srgbClr val="002060"/>
                </a:solidFill>
              </a:rPr>
              <a:t>-the large group of stars which our Sun and its planets belong to</a:t>
            </a:r>
            <a:r>
              <a:rPr lang="en-US" dirty="0" smtClean="0">
                <a:solidFill>
                  <a:srgbClr val="002060"/>
                </a:solidFill>
              </a:rPr>
              <a:t>.</a:t>
            </a:r>
          </a:p>
          <a:p>
            <a:pPr lvl="0"/>
            <a:r>
              <a:rPr lang="en-US" dirty="0">
                <a:solidFill>
                  <a:srgbClr val="FF0000"/>
                </a:solidFill>
              </a:rPr>
              <a:t>A galaxy </a:t>
            </a:r>
            <a:r>
              <a:rPr lang="en-US" dirty="0">
                <a:solidFill>
                  <a:prstClr val="black"/>
                </a:solidFill>
              </a:rPr>
              <a:t>– one of the large groups of stars  that make up the universe </a:t>
            </a:r>
            <a:endParaRPr lang="ru-RU" dirty="0">
              <a:solidFill>
                <a:prstClr val="black"/>
              </a:solidFill>
            </a:endParaRPr>
          </a:p>
          <a:p>
            <a:r>
              <a:rPr lang="en-US" dirty="0">
                <a:solidFill>
                  <a:srgbClr val="FF0000"/>
                </a:solidFill>
              </a:rPr>
              <a:t>The universe </a:t>
            </a:r>
            <a:r>
              <a:rPr lang="en-US" dirty="0">
                <a:solidFill>
                  <a:srgbClr val="002060"/>
                </a:solidFill>
              </a:rPr>
              <a:t>is all space and everything that exists in it.</a:t>
            </a:r>
          </a:p>
          <a:p>
            <a:endParaRPr lang="en-US" dirty="0"/>
          </a:p>
          <a:p>
            <a:endParaRPr lang="en-US" dirty="0" smtClean="0"/>
          </a:p>
          <a:p>
            <a:endParaRPr lang="en-US" dirty="0"/>
          </a:p>
          <a:p>
            <a:endParaRPr lang="en-US" dirty="0" smtClean="0"/>
          </a:p>
          <a:p>
            <a:endParaRPr lang="en-US"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1" y="44624"/>
            <a:ext cx="3143250" cy="381642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260648"/>
            <a:ext cx="1524000" cy="1143000"/>
          </a:xfrm>
          <a:prstGeom prst="rect">
            <a:avLst/>
          </a:prstGeom>
        </p:spPr>
      </p:pic>
    </p:spTree>
    <p:extLst>
      <p:ext uri="{BB962C8B-B14F-4D97-AF65-F5344CB8AC3E}">
        <p14:creationId xmlns:p14="http://schemas.microsoft.com/office/powerpoint/2010/main" val="19088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908720"/>
            <a:ext cx="8424936" cy="2111183"/>
          </a:xfrm>
        </p:spPr>
        <p:txBody>
          <a:bodyPr/>
          <a:lstStyle/>
          <a:p>
            <a:r>
              <a:rPr lang="en-US" b="1" dirty="0" smtClean="0">
                <a:solidFill>
                  <a:schemeClr val="bg1"/>
                </a:solidFill>
              </a:rPr>
              <a:t>The Earth </a:t>
            </a:r>
            <a:r>
              <a:rPr lang="en-US" b="1" dirty="0" smtClean="0">
                <a:solidFill>
                  <a:srgbClr val="002060"/>
                </a:solidFill>
              </a:rPr>
              <a:t>moves round the Sun</a:t>
            </a:r>
            <a:r>
              <a:rPr lang="en-US" dirty="0" smtClean="0">
                <a:solidFill>
                  <a:srgbClr val="002060"/>
                </a:solidFill>
              </a:rPr>
              <a:t>.</a:t>
            </a:r>
          </a:p>
        </p:txBody>
      </p:sp>
      <p:sp>
        <p:nvSpPr>
          <p:cNvPr id="7" name="Прямоугольник 6"/>
          <p:cNvSpPr/>
          <p:nvPr/>
        </p:nvSpPr>
        <p:spPr>
          <a:xfrm>
            <a:off x="1475656" y="1628800"/>
            <a:ext cx="5596766" cy="2308324"/>
          </a:xfrm>
          <a:prstGeom prst="rect">
            <a:avLst/>
          </a:prstGeom>
        </p:spPr>
        <p:txBody>
          <a:bodyPr wrap="square">
            <a:spAutoFit/>
          </a:bodyPr>
          <a:lstStyle/>
          <a:p>
            <a:r>
              <a:rPr lang="en-US" sz="2400" dirty="0">
                <a:solidFill>
                  <a:schemeClr val="bg1"/>
                </a:solidFill>
                <a:effectLst>
                  <a:outerShdw blurRad="38100" dist="38100" dir="2700000" algn="tl">
                    <a:srgbClr val="000000">
                      <a:alpha val="43137"/>
                    </a:srgbClr>
                  </a:outerShdw>
                </a:effectLst>
              </a:rPr>
              <a:t>Earth</a:t>
            </a:r>
            <a:r>
              <a:rPr lang="en-US" sz="2400" dirty="0">
                <a:solidFill>
                  <a:srgbClr val="002060"/>
                </a:solidFill>
                <a:effectLst>
                  <a:outerShdw blurRad="38100" dist="38100" dir="2700000" algn="tl">
                    <a:srgbClr val="000000">
                      <a:alpha val="43137"/>
                    </a:srgbClr>
                  </a:outerShdw>
                </a:effectLst>
              </a:rPr>
              <a:t> ́ — the third planet from the Sun. The fifth by the size among all planets of Solar system. It is also the largest on diameter, weight and density among planets of terrestrial group</a:t>
            </a:r>
            <a:endParaRPr lang="ru-RU" sz="2400"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1187624" y="107921"/>
            <a:ext cx="4248472" cy="584775"/>
          </a:xfrm>
          <a:prstGeom prst="rect">
            <a:avLst/>
          </a:prstGeom>
        </p:spPr>
        <p:txBody>
          <a:bodyPr wrap="square">
            <a:spAutoFit/>
          </a:bodyPr>
          <a:lstStyle/>
          <a:p>
            <a:r>
              <a:rPr lang="en-US" sz="3200" b="1" dirty="0">
                <a:solidFill>
                  <a:srgbClr val="0070C0"/>
                </a:solidFill>
              </a:rPr>
              <a:t>The Earth </a:t>
            </a:r>
            <a:endParaRPr lang="ru-RU" dirty="0">
              <a:solidFill>
                <a:srgbClr val="0070C0"/>
              </a:solidFill>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551533"/>
            <a:ext cx="1437308" cy="1077267"/>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583" y="3573016"/>
            <a:ext cx="3806196" cy="284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4325044"/>
            <a:ext cx="2448272" cy="2095500"/>
          </a:xfrm>
          <a:prstGeom prst="rect">
            <a:avLst/>
          </a:prstGeom>
        </p:spPr>
      </p:pic>
    </p:spTree>
    <p:extLst>
      <p:ext uri="{BB962C8B-B14F-4D97-AF65-F5344CB8AC3E}">
        <p14:creationId xmlns:p14="http://schemas.microsoft.com/office/powerpoint/2010/main" val="197599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3"/>
                </a:solidFill>
              </a:rPr>
              <a:t>The Sun</a:t>
            </a:r>
            <a:endParaRPr lang="ru-RU" dirty="0">
              <a:solidFill>
                <a:schemeClr val="accent3"/>
              </a:solidFill>
            </a:endParaRPr>
          </a:p>
        </p:txBody>
      </p:sp>
      <p:sp>
        <p:nvSpPr>
          <p:cNvPr id="3" name="Объект 2"/>
          <p:cNvSpPr>
            <a:spLocks noGrp="1"/>
          </p:cNvSpPr>
          <p:nvPr>
            <p:ph idx="1"/>
          </p:nvPr>
        </p:nvSpPr>
        <p:spPr/>
        <p:txBody>
          <a:bodyPr/>
          <a:lstStyle/>
          <a:p>
            <a:r>
              <a:rPr lang="en-US" dirty="0">
                <a:solidFill>
                  <a:schemeClr val="accent3"/>
                </a:solidFill>
              </a:rPr>
              <a:t>The Sun — the only star of Solar system, a sun. Round the Sun other objects of this system address: planets and their satellites, dwarfish planets and their satellites, asteroids, meteorites, comets and space dust</a:t>
            </a:r>
            <a:endParaRPr lang="ru-RU" dirty="0">
              <a:solidFill>
                <a:schemeClr val="accent3"/>
              </a:solidFill>
            </a:endParaRPr>
          </a:p>
        </p:txBody>
      </p:sp>
      <p:pic>
        <p:nvPicPr>
          <p:cNvPr id="3074" name="Picture 2" descr="C:\Users\User\AppData\Local\Microsoft\Windows\Temporary Internet Files\Content.IE5\J8ZHHJ4U\MC9004347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4076" y="4149080"/>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AppData\Local\Microsoft\Windows\Temporary Internet Files\Content.IE5\NBGT3S9W\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0920"/>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58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224" y="260648"/>
            <a:ext cx="8229600" cy="1143000"/>
          </a:xfrm>
        </p:spPr>
        <p:txBody>
          <a:bodyPr>
            <a:noAutofit/>
          </a:bodyPr>
          <a:lstStyle/>
          <a:p>
            <a:r>
              <a:rPr lang="en-US" sz="2800" dirty="0" smtClean="0">
                <a:solidFill>
                  <a:schemeClr val="accent3"/>
                </a:solidFill>
              </a:rPr>
              <a:t>Look at the space picture. Match the pictures and the following words:</a:t>
            </a:r>
            <a:r>
              <a:rPr lang="en-US" sz="2800" dirty="0">
                <a:solidFill>
                  <a:srgbClr val="FF0000"/>
                </a:solidFill>
                <a:latin typeface="Century Gothic"/>
              </a:rPr>
              <a:t> </a:t>
            </a:r>
            <a:r>
              <a:rPr lang="en-US" sz="2800" b="1" dirty="0" smtClean="0">
                <a:solidFill>
                  <a:srgbClr val="FF0000"/>
                </a:solidFill>
                <a:latin typeface="Century Gothic"/>
              </a:rPr>
              <a:t>galaxy</a:t>
            </a:r>
            <a:r>
              <a:rPr lang="ru-RU" sz="2800" b="1" dirty="0" smtClean="0">
                <a:solidFill>
                  <a:srgbClr val="FF0000"/>
                </a:solidFill>
                <a:latin typeface="Century Gothic"/>
              </a:rPr>
              <a:t>,</a:t>
            </a:r>
            <a:r>
              <a:rPr lang="en-US" sz="2800" b="1" dirty="0" smtClean="0">
                <a:solidFill>
                  <a:srgbClr val="FF0000"/>
                </a:solidFill>
                <a:latin typeface="Century Gothic"/>
              </a:rPr>
              <a:t>the Earth</a:t>
            </a:r>
            <a:r>
              <a:rPr lang="ru-RU" sz="2800" b="1" dirty="0" smtClean="0">
                <a:solidFill>
                  <a:srgbClr val="FF0000"/>
                </a:solidFill>
                <a:latin typeface="Century Gothic"/>
              </a:rPr>
              <a:t>,</a:t>
            </a:r>
            <a:r>
              <a:rPr lang="en-US" sz="2800" b="1" dirty="0">
                <a:solidFill>
                  <a:srgbClr val="FF0000"/>
                </a:solidFill>
                <a:latin typeface="Century Gothic"/>
              </a:rPr>
              <a:t> </a:t>
            </a:r>
            <a:r>
              <a:rPr lang="en-US" sz="2800" b="1" dirty="0" smtClean="0">
                <a:solidFill>
                  <a:srgbClr val="FF0000"/>
                </a:solidFill>
                <a:latin typeface="Century Gothic"/>
              </a:rPr>
              <a:t>the</a:t>
            </a:r>
            <a:r>
              <a:rPr lang="ru-RU" sz="2800" b="1" dirty="0" smtClean="0">
                <a:solidFill>
                  <a:srgbClr val="FF0000"/>
                </a:solidFill>
                <a:latin typeface="Century Gothic"/>
              </a:rPr>
              <a:t> </a:t>
            </a:r>
            <a:r>
              <a:rPr lang="en-US" sz="2800" b="1" dirty="0" smtClean="0">
                <a:solidFill>
                  <a:srgbClr val="FF0000"/>
                </a:solidFill>
                <a:latin typeface="Century Gothic"/>
              </a:rPr>
              <a:t>Sun</a:t>
            </a:r>
            <a:r>
              <a:rPr lang="ru-RU" sz="2800" b="1" dirty="0" smtClean="0">
                <a:solidFill>
                  <a:srgbClr val="FF0000"/>
                </a:solidFill>
                <a:latin typeface="Century Gothic"/>
              </a:rPr>
              <a:t>,</a:t>
            </a:r>
            <a:r>
              <a:rPr lang="en-US" sz="2800" b="1" dirty="0" smtClean="0">
                <a:solidFill>
                  <a:srgbClr val="FF0000"/>
                </a:solidFill>
                <a:latin typeface="Century Gothic"/>
              </a:rPr>
              <a:t>planet, the Moon, star, astronaut.</a:t>
            </a:r>
            <a:endParaRPr lang="ru-RU" sz="2800" b="1" dirty="0">
              <a:solidFill>
                <a:schemeClr val="accent3"/>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8102" y="3749896"/>
            <a:ext cx="1524000" cy="1143000"/>
          </a:xfrm>
        </p:spPr>
      </p:pic>
      <p:pic>
        <p:nvPicPr>
          <p:cNvPr id="4102" name="Picture 6" descr="C:\Users\User\AppData\Local\Microsoft\Windows\Temporary Internet Files\Content.IE5\NBGT3S9W\MP9004306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261" y="1628800"/>
            <a:ext cx="2596345"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User\AppData\Local\Microsoft\Windows\Temporary Internet Files\Content.IE5\J8ZHHJ4U\MM900309709[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18259" y="3926690"/>
            <a:ext cx="1624005" cy="11931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2704" y="1589041"/>
            <a:ext cx="1725613"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descr="C:\Users\User\AppData\Local\Microsoft\Windows\Temporary Internet Files\Content.IE5\COS7PZL8\MC90040618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1423222"/>
            <a:ext cx="1841500" cy="17970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User\AppData\Local\Microsoft\Windows\Temporary Internet Files\Content.IE5\UKJW9FCR\MM900163073[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780049" y="3749896"/>
            <a:ext cx="12096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User\AppData\Local\Microsoft\Windows\Temporary Internet Files\Content.IE5\COS7PZL8\MC90008323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5896" y="5295341"/>
            <a:ext cx="1386504" cy="138422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484433" y="5150071"/>
            <a:ext cx="1027817" cy="369332"/>
          </a:xfrm>
          <a:prstGeom prst="rect">
            <a:avLst/>
          </a:prstGeom>
        </p:spPr>
        <p:txBody>
          <a:bodyPr wrap="square">
            <a:spAutoFit/>
          </a:bodyPr>
          <a:lstStyle/>
          <a:p>
            <a:r>
              <a:rPr lang="en-US" b="1" dirty="0">
                <a:solidFill>
                  <a:srgbClr val="FF0000"/>
                </a:solidFill>
              </a:rPr>
              <a:t>galaxy</a:t>
            </a:r>
            <a:endParaRPr lang="ru-RU" b="1" dirty="0"/>
          </a:p>
        </p:txBody>
      </p:sp>
      <p:sp>
        <p:nvSpPr>
          <p:cNvPr id="6" name="Прямоугольник 5"/>
          <p:cNvSpPr/>
          <p:nvPr/>
        </p:nvSpPr>
        <p:spPr>
          <a:xfrm>
            <a:off x="6552578" y="3303502"/>
            <a:ext cx="1188146" cy="369332"/>
          </a:xfrm>
          <a:prstGeom prst="rect">
            <a:avLst/>
          </a:prstGeom>
        </p:spPr>
        <p:txBody>
          <a:bodyPr wrap="none">
            <a:spAutoFit/>
          </a:bodyPr>
          <a:lstStyle/>
          <a:p>
            <a:r>
              <a:rPr lang="en-US" b="1" dirty="0">
                <a:solidFill>
                  <a:srgbClr val="FF0000"/>
                </a:solidFill>
              </a:rPr>
              <a:t>the Earth</a:t>
            </a:r>
            <a:endParaRPr lang="ru-RU" b="1" dirty="0"/>
          </a:p>
        </p:txBody>
      </p:sp>
      <p:sp>
        <p:nvSpPr>
          <p:cNvPr id="7" name="Прямоугольник 6"/>
          <p:cNvSpPr/>
          <p:nvPr/>
        </p:nvSpPr>
        <p:spPr>
          <a:xfrm>
            <a:off x="3635896" y="3244334"/>
            <a:ext cx="1276151" cy="369332"/>
          </a:xfrm>
          <a:prstGeom prst="rect">
            <a:avLst/>
          </a:prstGeom>
        </p:spPr>
        <p:txBody>
          <a:bodyPr wrap="square">
            <a:spAutoFit/>
          </a:bodyPr>
          <a:lstStyle/>
          <a:p>
            <a:r>
              <a:rPr lang="en-US" b="1" dirty="0">
                <a:solidFill>
                  <a:srgbClr val="FF0000"/>
                </a:solidFill>
              </a:rPr>
              <a:t>the</a:t>
            </a:r>
            <a:r>
              <a:rPr lang="ru-RU" b="1" dirty="0">
                <a:solidFill>
                  <a:srgbClr val="FF0000"/>
                </a:solidFill>
              </a:rPr>
              <a:t> </a:t>
            </a:r>
            <a:r>
              <a:rPr lang="en-US" b="1" dirty="0">
                <a:solidFill>
                  <a:srgbClr val="FF0000"/>
                </a:solidFill>
              </a:rPr>
              <a:t>Sun</a:t>
            </a:r>
            <a:endParaRPr lang="ru-RU" b="1" dirty="0"/>
          </a:p>
        </p:txBody>
      </p:sp>
      <p:sp>
        <p:nvSpPr>
          <p:cNvPr id="8" name="Прямоугольник 7"/>
          <p:cNvSpPr/>
          <p:nvPr/>
        </p:nvSpPr>
        <p:spPr>
          <a:xfrm>
            <a:off x="323529" y="3244334"/>
            <a:ext cx="2061358" cy="369332"/>
          </a:xfrm>
          <a:prstGeom prst="rect">
            <a:avLst/>
          </a:prstGeom>
        </p:spPr>
        <p:txBody>
          <a:bodyPr wrap="square">
            <a:spAutoFit/>
          </a:bodyPr>
          <a:lstStyle/>
          <a:p>
            <a:r>
              <a:rPr lang="en-US" b="1" dirty="0">
                <a:solidFill>
                  <a:srgbClr val="FF0000"/>
                </a:solidFill>
              </a:rPr>
              <a:t>the Moon</a:t>
            </a:r>
            <a:endParaRPr lang="ru-RU" b="1" dirty="0"/>
          </a:p>
        </p:txBody>
      </p:sp>
      <p:sp>
        <p:nvSpPr>
          <p:cNvPr id="9" name="Прямоугольник 8"/>
          <p:cNvSpPr/>
          <p:nvPr/>
        </p:nvSpPr>
        <p:spPr>
          <a:xfrm>
            <a:off x="5022400" y="4883555"/>
            <a:ext cx="1163860" cy="369332"/>
          </a:xfrm>
          <a:prstGeom prst="rect">
            <a:avLst/>
          </a:prstGeom>
        </p:spPr>
        <p:txBody>
          <a:bodyPr wrap="square">
            <a:spAutoFit/>
          </a:bodyPr>
          <a:lstStyle/>
          <a:p>
            <a:r>
              <a:rPr lang="en-US" b="1" dirty="0">
                <a:solidFill>
                  <a:srgbClr val="FF0000"/>
                </a:solidFill>
              </a:rPr>
              <a:t>planet</a:t>
            </a:r>
            <a:endParaRPr lang="ru-RU" b="1" dirty="0"/>
          </a:p>
        </p:txBody>
      </p:sp>
      <p:sp>
        <p:nvSpPr>
          <p:cNvPr id="10" name="Прямоугольник 9"/>
          <p:cNvSpPr/>
          <p:nvPr/>
        </p:nvSpPr>
        <p:spPr>
          <a:xfrm>
            <a:off x="2713085" y="3926690"/>
            <a:ext cx="922811" cy="369332"/>
          </a:xfrm>
          <a:prstGeom prst="rect">
            <a:avLst/>
          </a:prstGeom>
        </p:spPr>
        <p:txBody>
          <a:bodyPr wrap="square">
            <a:spAutoFit/>
          </a:bodyPr>
          <a:lstStyle/>
          <a:p>
            <a:r>
              <a:rPr lang="en-US" b="1" dirty="0">
                <a:solidFill>
                  <a:srgbClr val="FF0000"/>
                </a:solidFill>
              </a:rPr>
              <a:t>star</a:t>
            </a:r>
            <a:endParaRPr lang="ru-RU" b="1" dirty="0"/>
          </a:p>
        </p:txBody>
      </p:sp>
      <p:sp>
        <p:nvSpPr>
          <p:cNvPr id="11" name="Прямоугольник 10"/>
          <p:cNvSpPr/>
          <p:nvPr/>
        </p:nvSpPr>
        <p:spPr>
          <a:xfrm>
            <a:off x="5138317" y="6272667"/>
            <a:ext cx="1311578" cy="369332"/>
          </a:xfrm>
          <a:prstGeom prst="rect">
            <a:avLst/>
          </a:prstGeom>
        </p:spPr>
        <p:txBody>
          <a:bodyPr wrap="none">
            <a:spAutoFit/>
          </a:bodyPr>
          <a:lstStyle/>
          <a:p>
            <a:r>
              <a:rPr lang="en-US" b="1" dirty="0">
                <a:solidFill>
                  <a:srgbClr val="FF0000"/>
                </a:solidFill>
              </a:rPr>
              <a:t>astronaut.</a:t>
            </a:r>
            <a:endParaRPr lang="ru-RU" b="1" dirty="0"/>
          </a:p>
        </p:txBody>
      </p:sp>
    </p:spTree>
    <p:extLst>
      <p:ext uri="{BB962C8B-B14F-4D97-AF65-F5344CB8AC3E}">
        <p14:creationId xmlns:p14="http://schemas.microsoft.com/office/powerpoint/2010/main" val="5109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fade">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fade">
                                      <p:cBhvr>
                                        <p:cTn id="27" dur="500"/>
                                        <p:tgtEl>
                                          <p:spTgt spid="41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fade">
                                      <p:cBhvr>
                                        <p:cTn id="32" dur="500"/>
                                        <p:tgtEl>
                                          <p:spTgt spid="41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7"/>
                                        </p:tgtEl>
                                        <p:attrNameLst>
                                          <p:attrName>style.visibility</p:attrName>
                                        </p:attrNameLst>
                                      </p:cBhvr>
                                      <p:to>
                                        <p:strVal val="visible"/>
                                      </p:to>
                                    </p:set>
                                    <p:animEffect transition="in" filter="fade">
                                      <p:cBhvr>
                                        <p:cTn id="37" dur="500"/>
                                        <p:tgtEl>
                                          <p:spTgt spid="410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936104"/>
          </a:xfrm>
        </p:spPr>
        <p:txBody>
          <a:bodyPr>
            <a:normAutofit fontScale="90000"/>
          </a:bodyPr>
          <a:lstStyle/>
          <a:p>
            <a:r>
              <a:rPr lang="en-US" sz="3100" b="1" dirty="0">
                <a:solidFill>
                  <a:srgbClr val="FF0000"/>
                </a:solidFill>
              </a:rPr>
              <a:t>	Look at the picture and name the main planets of the Solar System</a:t>
            </a:r>
            <a:endParaRPr lang="ru-RU" sz="3100" b="1"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6912768" cy="498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505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п">
  <a:themeElements>
    <a:clrScheme name="Другая 2">
      <a:dk1>
        <a:srgbClr val="FFC000"/>
      </a:dk1>
      <a:lt1>
        <a:srgbClr val="FF0000"/>
      </a:lt1>
      <a:dk2>
        <a:srgbClr val="92D050"/>
      </a:dk2>
      <a:lt2>
        <a:srgbClr val="00B0F0"/>
      </a:lt2>
      <a:accent1>
        <a:srgbClr val="C00000"/>
      </a:accent1>
      <a:accent2>
        <a:srgbClr val="0070C0"/>
      </a:accent2>
      <a:accent3>
        <a:srgbClr val="002060"/>
      </a:accent3>
      <a:accent4>
        <a:srgbClr val="7030A0"/>
      </a:accent4>
      <a:accent5>
        <a:srgbClr val="92D050"/>
      </a:accent5>
      <a:accent6>
        <a:srgbClr val="FFFF00"/>
      </a:accent6>
      <a:hlink>
        <a:srgbClr val="FFC000"/>
      </a:hlink>
      <a:folHlink>
        <a:srgbClr val="FFFFFF"/>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Тема1п</Template>
  <TotalTime>189</TotalTime>
  <Words>205</Words>
  <Application>Microsoft Office PowerPoint</Application>
  <PresentationFormat>Экран (4:3)</PresentationFormat>
  <Paragraphs>27</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Тема1п</vt:lpstr>
      <vt:lpstr>The Solar System</vt:lpstr>
      <vt:lpstr>Note:</vt:lpstr>
      <vt:lpstr>Презентация PowerPoint</vt:lpstr>
      <vt:lpstr>The Sun</vt:lpstr>
      <vt:lpstr>Look at the space picture. Match the pictures and the following words: galaxy,the Earth, the Sun,planet, the Moon, star, astronaut.</vt:lpstr>
      <vt:lpstr> Look at the picture and name the main planets of the Solar System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16</cp:revision>
  <dcterms:created xsi:type="dcterms:W3CDTF">2013-11-04T13:39:23Z</dcterms:created>
  <dcterms:modified xsi:type="dcterms:W3CDTF">2014-02-25T17:00:12Z</dcterms:modified>
</cp:coreProperties>
</file>