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8" r:id="rId3"/>
    <p:sldId id="264" r:id="rId4"/>
    <p:sldId id="260" r:id="rId5"/>
    <p:sldId id="259" r:id="rId6"/>
    <p:sldId id="263" r:id="rId7"/>
    <p:sldId id="266" r:id="rId8"/>
    <p:sldId id="269" r:id="rId9"/>
    <p:sldId id="270" r:id="rId10"/>
    <p:sldId id="267" r:id="rId11"/>
    <p:sldId id="268" r:id="rId12"/>
    <p:sldId id="265"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02"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80D263D-468C-4952-8B53-0CCB1827D102}" type="datetimeFigureOut">
              <a:rPr lang="ru-RU" smtClean="0"/>
              <a:pPr/>
              <a:t>18.12.2011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66A41A-04F7-4A47-B92F-6DDBCDC370A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80D263D-468C-4952-8B53-0CCB1827D102}" type="datetimeFigureOut">
              <a:rPr lang="ru-RU" smtClean="0"/>
              <a:pPr/>
              <a:t>18.12.2011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66A41A-04F7-4A47-B92F-6DDBCDC370A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80D263D-468C-4952-8B53-0CCB1827D102}" type="datetimeFigureOut">
              <a:rPr lang="ru-RU" smtClean="0"/>
              <a:pPr/>
              <a:t>18.12.2011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66A41A-04F7-4A47-B92F-6DDBCDC370A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80D263D-468C-4952-8B53-0CCB1827D102}" type="datetimeFigureOut">
              <a:rPr lang="ru-RU" smtClean="0"/>
              <a:pPr/>
              <a:t>18.12.2011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66A41A-04F7-4A47-B92F-6DDBCDC370A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80D263D-468C-4952-8B53-0CCB1827D102}" type="datetimeFigureOut">
              <a:rPr lang="ru-RU" smtClean="0"/>
              <a:pPr/>
              <a:t>18.12.2011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66A41A-04F7-4A47-B92F-6DDBCDC370A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80D263D-468C-4952-8B53-0CCB1827D102}" type="datetimeFigureOut">
              <a:rPr lang="ru-RU" smtClean="0"/>
              <a:pPr/>
              <a:t>18.12.2011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E66A41A-04F7-4A47-B92F-6DDBCDC370A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80D263D-468C-4952-8B53-0CCB1827D102}" type="datetimeFigureOut">
              <a:rPr lang="ru-RU" smtClean="0"/>
              <a:pPr/>
              <a:t>18.12.2011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E66A41A-04F7-4A47-B92F-6DDBCDC370A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80D263D-468C-4952-8B53-0CCB1827D102}" type="datetimeFigureOut">
              <a:rPr lang="ru-RU" smtClean="0"/>
              <a:pPr/>
              <a:t>18.12.2011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E66A41A-04F7-4A47-B92F-6DDBCDC370A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80D263D-468C-4952-8B53-0CCB1827D102}" type="datetimeFigureOut">
              <a:rPr lang="ru-RU" smtClean="0"/>
              <a:pPr/>
              <a:t>18.12.2011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E66A41A-04F7-4A47-B92F-6DDBCDC370A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80D263D-468C-4952-8B53-0CCB1827D102}" type="datetimeFigureOut">
              <a:rPr lang="ru-RU" smtClean="0"/>
              <a:pPr/>
              <a:t>18.12.2011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E66A41A-04F7-4A47-B92F-6DDBCDC370A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80D263D-468C-4952-8B53-0CCB1827D102}" type="datetimeFigureOut">
              <a:rPr lang="ru-RU" smtClean="0"/>
              <a:pPr/>
              <a:t>18.12.2011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E66A41A-04F7-4A47-B92F-6DDBCDC370A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0D263D-468C-4952-8B53-0CCB1827D102}" type="datetimeFigureOut">
              <a:rPr lang="ru-RU" smtClean="0"/>
              <a:pPr/>
              <a:t>18.12.2011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66A41A-04F7-4A47-B92F-6DDBCDC370A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picasaweb.google.ru/lh/photo/zsdPYI6GoZFpPsdrTFfitg?feat=embedwebsite"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57222" y="0"/>
            <a:ext cx="9886109" cy="6858000"/>
          </a:xfrm>
          <a:prstGeom prst="rect">
            <a:avLst/>
          </a:prstGeom>
          <a:noFill/>
          <a:ln w="9525">
            <a:noFill/>
            <a:miter lim="800000"/>
            <a:headEnd/>
            <a:tailEnd/>
          </a:ln>
          <a:effectLst/>
        </p:spPr>
      </p:pic>
    </p:spTree>
  </p:cSld>
  <p:clrMapOvr>
    <a:masterClrMapping/>
  </p:clrMapOvr>
  <p:transition spd="slow" advTm="500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6" name="Прямоугольник 5"/>
          <p:cNvSpPr/>
          <p:nvPr/>
        </p:nvSpPr>
        <p:spPr>
          <a:xfrm>
            <a:off x="1928794" y="1500174"/>
            <a:ext cx="4572000" cy="1477328"/>
          </a:xfrm>
          <a:prstGeom prst="rect">
            <a:avLst/>
          </a:prstGeom>
        </p:spPr>
        <p:txBody>
          <a:bodyPr>
            <a:spAutoFit/>
          </a:bodyPr>
          <a:lstStyle/>
          <a:p>
            <a:r>
              <a:rPr lang="ru-RU" dirty="0" smtClean="0"/>
              <a:t>а)При </a:t>
            </a:r>
            <a:r>
              <a:rPr lang="ru-RU" dirty="0" smtClean="0"/>
              <a:t>взаимодействии азота с водородом при нагревании, повышенном давлении и присутствии катализатора образуется аммиак:</a:t>
            </a:r>
            <a:br>
              <a:rPr lang="ru-RU" dirty="0" smtClean="0"/>
            </a:br>
            <a:r>
              <a:rPr lang="ru-RU" dirty="0" smtClean="0"/>
              <a:t>N2 + 3H2 = 2NH3 </a:t>
            </a:r>
            <a:endParaRPr lang="ru-RU" dirty="0"/>
          </a:p>
        </p:txBody>
      </p:sp>
      <p:sp>
        <p:nvSpPr>
          <p:cNvPr id="7" name="Прямоугольник 6"/>
          <p:cNvSpPr/>
          <p:nvPr/>
        </p:nvSpPr>
        <p:spPr>
          <a:xfrm>
            <a:off x="1928794" y="3143248"/>
            <a:ext cx="4572000" cy="2862322"/>
          </a:xfrm>
          <a:prstGeom prst="rect">
            <a:avLst/>
          </a:prstGeom>
        </p:spPr>
        <p:txBody>
          <a:bodyPr>
            <a:spAutoFit/>
          </a:bodyPr>
          <a:lstStyle/>
          <a:p>
            <a:r>
              <a:rPr lang="en-US" dirty="0" smtClean="0"/>
              <a:t>6)</a:t>
            </a:r>
            <a:r>
              <a:rPr lang="ru-RU" dirty="0" smtClean="0"/>
              <a:t>Или взаимодействием смеси водных растворов нитрита натрия и хлорида аммония:</a:t>
            </a:r>
            <a:br>
              <a:rPr lang="ru-RU" dirty="0" smtClean="0"/>
            </a:br>
            <a:r>
              <a:rPr lang="ru-RU" dirty="0" smtClean="0"/>
              <a:t>NaNO2 + </a:t>
            </a:r>
            <a:r>
              <a:rPr lang="ru-RU" dirty="0" smtClean="0"/>
              <a:t>NH4</a:t>
            </a:r>
            <a:endParaRPr lang="en-US" dirty="0" smtClean="0"/>
          </a:p>
          <a:p>
            <a:endParaRPr lang="en-US" dirty="0" smtClean="0"/>
          </a:p>
          <a:p>
            <a:r>
              <a:rPr lang="ru-RU" dirty="0" smtClean="0"/>
              <a:t>в</a:t>
            </a:r>
            <a:r>
              <a:rPr lang="en-US" dirty="0" smtClean="0"/>
              <a:t>)</a:t>
            </a:r>
            <a:r>
              <a:rPr lang="ru-RU" dirty="0" smtClean="0"/>
              <a:t>Из металлов свободный азот реагирует в обычных условиях только с литием, образуя нитрид:</a:t>
            </a:r>
            <a:br>
              <a:rPr lang="ru-RU" dirty="0" smtClean="0"/>
            </a:br>
            <a:r>
              <a:rPr lang="ru-RU" dirty="0" smtClean="0"/>
              <a:t>6Li + N2 = 2Li3N</a:t>
            </a:r>
          </a:p>
          <a:p>
            <a:r>
              <a:rPr lang="ru-RU" dirty="0" err="1" smtClean="0"/>
              <a:t>Cl</a:t>
            </a:r>
            <a:r>
              <a:rPr lang="ru-RU" dirty="0" smtClean="0"/>
              <a:t> </a:t>
            </a:r>
            <a:r>
              <a:rPr lang="ru-RU" dirty="0" smtClean="0"/>
              <a:t>= N2 + </a:t>
            </a:r>
            <a:r>
              <a:rPr lang="ru-RU" dirty="0" err="1" smtClean="0"/>
              <a:t>NaCl</a:t>
            </a:r>
            <a:r>
              <a:rPr lang="ru-RU" dirty="0" smtClean="0"/>
              <a:t> + 2H2O</a:t>
            </a:r>
            <a:endParaRPr lang="ru-RU" dirty="0"/>
          </a:p>
        </p:txBody>
      </p:sp>
      <p:sp>
        <p:nvSpPr>
          <p:cNvPr id="9" name="Прямоугольник 8"/>
          <p:cNvSpPr/>
          <p:nvPr/>
        </p:nvSpPr>
        <p:spPr>
          <a:xfrm>
            <a:off x="1428728" y="357166"/>
            <a:ext cx="5567551"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Химические </a:t>
            </a:r>
            <a:r>
              <a:rPr lang="ru-RU" sz="5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св-ва</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spd="slow" advTm="31000">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75000"/>
              </a:schemeClr>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4" name="Прямоугольник 3"/>
          <p:cNvSpPr/>
          <p:nvPr/>
        </p:nvSpPr>
        <p:spPr>
          <a:xfrm rot="371628">
            <a:off x="2214546" y="1071546"/>
            <a:ext cx="4572000" cy="5078313"/>
          </a:xfrm>
          <a:prstGeom prst="rect">
            <a:avLst/>
          </a:prstGeom>
        </p:spPr>
        <p:txBody>
          <a:bodyPr>
            <a:spAutoFit/>
          </a:bodyPr>
          <a:lstStyle/>
          <a:p>
            <a:endParaRPr lang="ru-RU" dirty="0" smtClean="0"/>
          </a:p>
          <a:p>
            <a:endParaRPr lang="ru-RU" dirty="0" smtClean="0"/>
          </a:p>
          <a:p>
            <a:r>
              <a:rPr lang="ru-RU" dirty="0" smtClean="0"/>
              <a:t>В </a:t>
            </a:r>
            <a:r>
              <a:rPr lang="ru-RU" dirty="0" smtClean="0"/>
              <a:t>большой части азот находится в природе в свободном состоянии. Свободный азот является главной составной частью воздуха, который содержит 78, 2 % (об.) азота. Над одним квадратным километром земной поверхности в воздухе находиться 8 млн. т азота. Общее содержание его в земной коре оценивается величиной порядка 0.03 мол. доли, % . Азот входит в состав сложных органических соединений- белков, которые входят в состав всех живых организмов. В результате отмирания последних и тления их останков образуются более простые азотные соединения, которые при благоприятных условиях, (главным образом - отсутствие влаги) могут накапливаться. </a:t>
            </a:r>
            <a:endParaRPr lang="ru-RU" dirty="0"/>
          </a:p>
        </p:txBody>
      </p:sp>
    </p:spTree>
  </p:cSld>
  <p:clrMapOvr>
    <a:masterClrMapping/>
  </p:clrMapOvr>
  <p:transition spd="slow" advTm="35000">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rot="20998103">
            <a:off x="1357290" y="2357430"/>
            <a:ext cx="6286544" cy="1384995"/>
          </a:xfrm>
          <a:prstGeom prst="rect">
            <a:avLst/>
          </a:prstGeom>
          <a:noFill/>
        </p:spPr>
        <p:txBody>
          <a:bodyPr wrap="square" rtlCol="0">
            <a:spAutoFit/>
          </a:bodyPr>
          <a:lstStyle/>
          <a:p>
            <a:r>
              <a:rPr lang="ru-RU" sz="2800" dirty="0" smtClean="0"/>
              <a:t>Презентация  на тему: Азот</a:t>
            </a:r>
          </a:p>
          <a:p>
            <a:r>
              <a:rPr lang="ru-RU" sz="2800" dirty="0" smtClean="0"/>
              <a:t>Сделала ученица 9 «Б» класса</a:t>
            </a:r>
          </a:p>
          <a:p>
            <a:r>
              <a:rPr lang="ru-RU" dirty="0" smtClean="0"/>
              <a:t> </a:t>
            </a:r>
            <a:r>
              <a:rPr lang="ru-RU" sz="2800" dirty="0" smtClean="0"/>
              <a:t>Артык Олеся.</a:t>
            </a:r>
            <a:endParaRPr lang="ru-RU" sz="2800" dirty="0"/>
          </a:p>
        </p:txBody>
      </p:sp>
    </p:spTree>
  </p:cSld>
  <p:clrMapOvr>
    <a:masterClrMapping/>
  </p:clrMapOvr>
  <p:transition spd="slow" advTm="4000">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6" name="Прямоугольник 5"/>
          <p:cNvSpPr/>
          <p:nvPr/>
        </p:nvSpPr>
        <p:spPr>
          <a:xfrm>
            <a:off x="-1714544" y="2071678"/>
            <a:ext cx="11121454" cy="1938992"/>
          </a:xfrm>
          <a:prstGeom prst="rect">
            <a:avLst/>
          </a:prstGeom>
          <a:noFill/>
        </p:spPr>
        <p:txBody>
          <a:bodyPr wrap="square" lIns="91440" tIns="45720" rIns="91440" bIns="45720">
            <a:spAutoFit/>
          </a:bodyPr>
          <a:lstStyle/>
          <a:p>
            <a:pPr algn="ctr"/>
            <a:r>
              <a:rPr lang="ru-RU" sz="2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sz="2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Азо́т</a:t>
            </a:r>
            <a:r>
              <a:rPr lang="ru-RU" sz="2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 элемент главной подгруппы пятой группы</a:t>
            </a:r>
          </a:p>
          <a:p>
            <a:pPr algn="ctr"/>
            <a:r>
              <a:rPr lang="ru-RU" sz="2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второго периода периодической системы химических </a:t>
            </a:r>
          </a:p>
          <a:p>
            <a:pPr algn="ctr"/>
            <a:r>
              <a:rPr lang="ru-RU" sz="2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элементов  Д.И. Менделеева, </a:t>
            </a:r>
          </a:p>
          <a:p>
            <a:pPr algn="ctr"/>
            <a:r>
              <a:rPr lang="ru-RU" sz="2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 атомным номером 7. </a:t>
            </a:r>
          </a:p>
          <a:p>
            <a:pPr algn="ctr"/>
            <a:r>
              <a:rPr lang="ru-RU" sz="2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Обозначается символом N (лат. </a:t>
            </a:r>
            <a:r>
              <a:rPr lang="ru-RU" sz="2400" b="1" i="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Nitrogenium</a:t>
            </a:r>
            <a:r>
              <a:rPr lang="ru-RU" sz="2400" b="1" i="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ru-RU" sz="2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spd="slow" advTm="16000">
    <p:pull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3073" name="Rectangle 1"/>
          <p:cNvSpPr>
            <a:spLocks noChangeArrowheads="1"/>
          </p:cNvSpPr>
          <p:nvPr/>
        </p:nvSpPr>
        <p:spPr bwMode="auto">
          <a:xfrm>
            <a:off x="4479634" y="-94565"/>
            <a:ext cx="18473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Arial" charset="0"/>
              </a:rPr>
              <a:t/>
            </a:r>
            <a:br>
              <a:rPr kumimoji="0" lang="ru-RU" sz="1800" b="0" i="0" u="none" strike="noStrike" cap="none" normalizeH="0" baseline="0" dirty="0" smtClean="0">
                <a:ln>
                  <a:noFill/>
                </a:ln>
                <a:solidFill>
                  <a:schemeClr val="tx1"/>
                </a:solidFill>
                <a:effectLst/>
                <a:latin typeface="Arial" charset="0"/>
              </a:rPr>
            </a:br>
            <a:endParaRPr kumimoji="0" lang="ru-RU" sz="1800" b="0" i="0" u="none" strike="noStrike" cap="none" normalizeH="0" baseline="0" dirty="0" smtClean="0">
              <a:ln>
                <a:noFill/>
              </a:ln>
              <a:solidFill>
                <a:schemeClr val="tx1"/>
              </a:solidFill>
              <a:effectLst/>
              <a:latin typeface="Arial" charset="0"/>
            </a:endParaRPr>
          </a:p>
        </p:txBody>
      </p:sp>
      <p:pic>
        <p:nvPicPr>
          <p:cNvPr id="3074" name="Picture 2" descr="http://lh3.ggpht.com/_NaIxPhCZQx0/TAoMwYi7evI/AAAAAAAAFEM/GvJCwitow60/s288/IMG_4521.JPG">
            <a:hlinkClick r:id="rId2"/>
          </p:cNvPr>
          <p:cNvPicPr>
            <a:picLocks noChangeAspect="1" noChangeArrowheads="1"/>
          </p:cNvPicPr>
          <p:nvPr/>
        </p:nvPicPr>
        <p:blipFill>
          <a:blip r:embed="rId3" cstate="print"/>
          <a:srcRect/>
          <a:stretch>
            <a:fillRect/>
          </a:stretch>
        </p:blipFill>
        <p:spPr bwMode="auto">
          <a:xfrm rot="21078534">
            <a:off x="2214546" y="2888736"/>
            <a:ext cx="4714908" cy="3683522"/>
          </a:xfrm>
          <a:prstGeom prst="rect">
            <a:avLst/>
          </a:prstGeom>
          <a:noFill/>
        </p:spPr>
      </p:pic>
      <p:sp>
        <p:nvSpPr>
          <p:cNvPr id="5" name="Прямоугольник 4"/>
          <p:cNvSpPr/>
          <p:nvPr/>
        </p:nvSpPr>
        <p:spPr>
          <a:xfrm>
            <a:off x="-4857816" y="428604"/>
            <a:ext cx="18424210" cy="1938992"/>
          </a:xfrm>
          <a:prstGeom prst="rect">
            <a:avLst/>
          </a:prstGeom>
          <a:noFill/>
        </p:spPr>
        <p:txBody>
          <a:bodyPr wrap="square" lIns="91440" tIns="45720" rIns="91440" bIns="45720">
            <a:spAutoFit/>
          </a:bodyPr>
          <a:lstStyle/>
          <a:p>
            <a:pPr algn="ctr"/>
            <a:r>
              <a:rPr kumimoji="0" lang="ru-RU" sz="2000" b="1" i="0" u="none" strike="noStrike" cap="none" spc="0" normalizeH="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charset="0"/>
              </a:rPr>
              <a:t>                          один из самых важных элементов для питания растений и</a:t>
            </a:r>
          </a:p>
          <a:p>
            <a:pPr algn="ctr"/>
            <a:r>
              <a:rPr lang="ru-RU" sz="2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charset="0"/>
              </a:rPr>
              <a:t> </a:t>
            </a:r>
            <a:r>
              <a:rPr lang="ru-RU" sz="2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charset="0"/>
              </a:rPr>
              <a:t>                   </a:t>
            </a:r>
            <a:r>
              <a:rPr kumimoji="0" lang="ru-RU" sz="2000" b="1" i="0" u="none" strike="noStrike" cap="none" spc="0" normalizeH="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charset="0"/>
              </a:rPr>
              <a:t> образования хлорофилла, играющего важную роль</a:t>
            </a:r>
          </a:p>
          <a:p>
            <a:pPr lvl="0" algn="ctr"/>
            <a:r>
              <a:rPr kumimoji="0" lang="ru-RU" sz="2000" b="1" i="0" u="none" strike="noStrike" cap="none" spc="0" normalizeH="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charset="0"/>
              </a:rPr>
              <a:t> в фотосинтезе</a:t>
            </a:r>
            <a:r>
              <a:rPr lang="ru-RU" sz="2000" dirty="0">
                <a:latin typeface="Arial" charset="0"/>
              </a:rPr>
              <a:t> </a:t>
            </a:r>
            <a:r>
              <a:rPr lang="ru-RU" sz="2000" dirty="0" smtClean="0">
                <a:latin typeface="Arial" charset="0"/>
              </a:rPr>
              <a:t>  </a:t>
            </a:r>
            <a:r>
              <a:rPr kumimoji="0" lang="ru-RU" sz="2000" b="1" i="0" u="none" strike="noStrike" cap="none" spc="0" normalizeH="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charset="0"/>
              </a:rPr>
              <a:t>растений. </a:t>
            </a:r>
          </a:p>
          <a:p>
            <a:pPr algn="ctr"/>
            <a:r>
              <a:rPr kumimoji="0" lang="ru-RU" sz="2000" b="1" i="0" u="none" strike="noStrike" cap="none" spc="0" normalizeH="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charset="0"/>
              </a:rPr>
              <a:t>       Азот входит в состав сложных соединений, из которых строится белок. </a:t>
            </a:r>
          </a:p>
          <a:p>
            <a:pPr algn="ctr"/>
            <a:r>
              <a:rPr kumimoji="0" lang="ru-RU" sz="2000" b="1" i="0" u="none" strike="noStrike" cap="none" spc="0" normalizeH="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charset="0"/>
              </a:rPr>
              <a:t>     Придает зеленый цвет растению, влияет на рост листьев и стеблей, </a:t>
            </a:r>
          </a:p>
          <a:p>
            <a:pPr algn="ctr"/>
            <a:r>
              <a:rPr kumimoji="0" lang="ru-RU" sz="2000" b="1" i="0" u="none" strike="noStrike" cap="none" spc="0" normalizeH="0" baseline="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Arial" charset="0"/>
              </a:rPr>
              <a:t>продлевает цветение. </a:t>
            </a:r>
            <a:endParaRPr lang="ru-RU" sz="2000" b="1" cap="none" spc="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 name="Прямоугольник 5"/>
          <p:cNvSpPr/>
          <p:nvPr/>
        </p:nvSpPr>
        <p:spPr>
          <a:xfrm>
            <a:off x="214282" y="214290"/>
            <a:ext cx="1232517" cy="646331"/>
          </a:xfrm>
          <a:prstGeom prst="rect">
            <a:avLst/>
          </a:prstGeom>
          <a:noFill/>
        </p:spPr>
        <p:txBody>
          <a:bodyPr wrap="square" lIns="91440" tIns="45720" rIns="91440" bIns="45720">
            <a:spAutoFit/>
          </a:bodyPr>
          <a:lstStyle/>
          <a:p>
            <a:pPr algn="ctr"/>
            <a:r>
              <a:rPr kumimoji="0" lang="ru-RU" sz="3600" b="1" i="0" u="none" strike="noStrike" cap="none" spc="0" normalizeH="0" baseline="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charset="0"/>
              </a:rPr>
              <a:t>Азот</a:t>
            </a:r>
            <a:endParaRPr lang="ru-RU" sz="3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spd="med" advTm="18000">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FFF"/>
            </a:gs>
            <a:gs pos="7001">
              <a:srgbClr val="E6E6E6"/>
            </a:gs>
            <a:gs pos="32001">
              <a:srgbClr val="7D8496"/>
            </a:gs>
            <a:gs pos="47000">
              <a:srgbClr val="E6E6E6"/>
            </a:gs>
            <a:gs pos="85001">
              <a:srgbClr val="7D8496"/>
            </a:gs>
            <a:gs pos="100000">
              <a:srgbClr val="E6E6E6"/>
            </a:gs>
          </a:gsLst>
          <a:path path="circle">
            <a:fillToRect l="100000" t="100000"/>
          </a:path>
          <a:tileRect r="-100000" b="-100000"/>
        </a:gradFill>
        <a:effectLst/>
      </p:bgPr>
    </p:bg>
    <p:spTree>
      <p:nvGrpSpPr>
        <p:cNvPr id="1" name=""/>
        <p:cNvGrpSpPr/>
        <p:nvPr/>
      </p:nvGrpSpPr>
      <p:grpSpPr>
        <a:xfrm>
          <a:off x="0" y="0"/>
          <a:ext cx="0" cy="0"/>
          <a:chOff x="0" y="0"/>
          <a:chExt cx="0" cy="0"/>
        </a:xfrm>
      </p:grpSpPr>
      <p:pic>
        <p:nvPicPr>
          <p:cNvPr id="5121" name="Picture 1"/>
          <p:cNvPicPr>
            <a:picLocks noChangeAspect="1" noChangeArrowheads="1"/>
          </p:cNvPicPr>
          <p:nvPr/>
        </p:nvPicPr>
        <p:blipFill>
          <a:blip r:embed="rId2" cstate="print"/>
          <a:srcRect/>
          <a:stretch>
            <a:fillRect/>
          </a:stretch>
        </p:blipFill>
        <p:spPr bwMode="auto">
          <a:xfrm>
            <a:off x="2143108" y="1643050"/>
            <a:ext cx="3252805" cy="4529222"/>
          </a:xfrm>
          <a:prstGeom prst="rect">
            <a:avLst/>
          </a:prstGeom>
          <a:noFill/>
          <a:ln w="9525">
            <a:noFill/>
            <a:miter lim="800000"/>
            <a:headEnd/>
            <a:tailEnd/>
          </a:ln>
          <a:effectLst/>
        </p:spPr>
      </p:pic>
      <p:sp>
        <p:nvSpPr>
          <p:cNvPr id="3" name="Прямоугольник 2"/>
          <p:cNvSpPr/>
          <p:nvPr/>
        </p:nvSpPr>
        <p:spPr>
          <a:xfrm>
            <a:off x="2214546" y="6488668"/>
            <a:ext cx="3992888" cy="369332"/>
          </a:xfrm>
          <a:prstGeom prst="rect">
            <a:avLst/>
          </a:prstGeom>
        </p:spPr>
        <p:txBody>
          <a:bodyPr wrap="none">
            <a:spAutoFit/>
          </a:bodyPr>
          <a:lstStyle/>
          <a:p>
            <a:r>
              <a:rPr lang="ru-RU" dirty="0" smtClean="0"/>
              <a:t>10 октября 1731 г. – 24 февраля 1810 г.</a:t>
            </a:r>
            <a:endParaRPr lang="ru-RU" dirty="0"/>
          </a:p>
        </p:txBody>
      </p:sp>
      <p:sp>
        <p:nvSpPr>
          <p:cNvPr id="5" name="Прямоугольник 4"/>
          <p:cNvSpPr/>
          <p:nvPr/>
        </p:nvSpPr>
        <p:spPr>
          <a:xfrm>
            <a:off x="500034" y="571480"/>
            <a:ext cx="8259312" cy="830997"/>
          </a:xfrm>
          <a:prstGeom prst="rect">
            <a:avLst/>
          </a:prstGeom>
          <a:noFill/>
        </p:spPr>
        <p:txBody>
          <a:bodyPr wrap="none" lIns="91440" tIns="45720" rIns="91440" bIns="45720">
            <a:spAutoFit/>
          </a:bodyPr>
          <a:lstStyle/>
          <a:p>
            <a:pPr algn="ctr"/>
            <a:r>
              <a:rPr lang="ru-RU" sz="48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КАВЕНДИШ (</a:t>
            </a:r>
            <a:r>
              <a:rPr lang="en-US" sz="48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Cavendish), </a:t>
            </a:r>
            <a:r>
              <a:rPr lang="ru-RU" sz="48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Генри</a:t>
            </a:r>
            <a:endParaRPr lang="ru-RU" sz="48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transition spd="slow" advTm="11000">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B050"/>
            </a:gs>
            <a:gs pos="50000">
              <a:srgbClr val="9CB86E"/>
            </a:gs>
            <a:gs pos="100000">
              <a:srgbClr val="156B13"/>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Прямоугольник 1"/>
          <p:cNvSpPr/>
          <p:nvPr/>
        </p:nvSpPr>
        <p:spPr>
          <a:xfrm>
            <a:off x="2286000" y="1305342"/>
            <a:ext cx="4572000" cy="4247317"/>
          </a:xfrm>
          <a:prstGeom prst="rect">
            <a:avLst/>
          </a:prstGeom>
        </p:spPr>
        <p:txBody>
          <a:bodyPr>
            <a:spAutoFit/>
          </a:bodyPr>
          <a:lstStyle/>
          <a:p>
            <a:r>
              <a:rPr lang="ru-RU" dirty="0" smtClean="0"/>
              <a:t>В  1722 году Генри Кавендиш провёл следующий опыт: он многократно пропускал воздух над раскалённым углём, затем обрабатывал его щёлочью, в результате получался остаток, который Кавендиш назвал удушливым (или </a:t>
            </a:r>
            <a:r>
              <a:rPr lang="ru-RU" dirty="0" err="1" smtClean="0"/>
              <a:t>мефитическим</a:t>
            </a:r>
            <a:r>
              <a:rPr lang="ru-RU" dirty="0" smtClean="0"/>
              <a:t>) воздухом. С позиций современной химии ясно, что в реакции с раскалённым углём кислород воздуха связывался в углекислый газ, который затем поглощался щёлочью. При этом остаток газа представлял собой по большей части азот. Таким образом, Кавендиш выделил азот, но не сумел понять, что это новое простое вещество (химический элемент).</a:t>
            </a:r>
            <a:endParaRPr lang="ru-RU" dirty="0"/>
          </a:p>
        </p:txBody>
      </p:sp>
    </p:spTree>
  </p:cSld>
  <p:clrMapOvr>
    <a:masterClrMapping/>
  </p:clrMapOvr>
  <p:transition spd="slow" advTm="45000">
    <p:spli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000000"/>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4" name="Прямоугольник 3"/>
          <p:cNvSpPr/>
          <p:nvPr/>
        </p:nvSpPr>
        <p:spPr>
          <a:xfrm rot="20774579">
            <a:off x="3643306" y="4643446"/>
            <a:ext cx="4572000" cy="1200329"/>
          </a:xfrm>
          <a:prstGeom prst="rect">
            <a:avLst/>
          </a:prstGeom>
        </p:spPr>
        <p:txBody>
          <a:bodyPr>
            <a:spAutoFit/>
          </a:bodyPr>
          <a:lstStyle/>
          <a:p>
            <a:r>
              <a:rPr lang="ru-RU" b="1" dirty="0" smtClean="0"/>
              <a:t>Азиды,</a:t>
            </a:r>
            <a:r>
              <a:rPr lang="ru-RU" dirty="0" smtClean="0"/>
              <a:t> химические соединения, содержащие одну или несколько групп — N</a:t>
            </a:r>
            <a:r>
              <a:rPr lang="ru-RU" baseline="-25000" dirty="0" smtClean="0"/>
              <a:t>3</a:t>
            </a:r>
            <a:r>
              <a:rPr lang="ru-RU" dirty="0" smtClean="0"/>
              <a:t>, производные азотистоводородной кислоты.</a:t>
            </a:r>
            <a:endParaRPr lang="ru-RU" dirty="0"/>
          </a:p>
        </p:txBody>
      </p:sp>
      <p:sp>
        <p:nvSpPr>
          <p:cNvPr id="5" name="Прямоугольник 4"/>
          <p:cNvSpPr/>
          <p:nvPr/>
        </p:nvSpPr>
        <p:spPr>
          <a:xfrm rot="20926049">
            <a:off x="214282" y="1214422"/>
            <a:ext cx="8347029" cy="1938992"/>
          </a:xfrm>
          <a:prstGeom prst="rect">
            <a:avLst/>
          </a:prstGeom>
          <a:noFill/>
        </p:spPr>
        <p:txBody>
          <a:bodyPr wrap="none" lIns="91440" tIns="45720" rIns="91440" bIns="45720">
            <a:spAutoFit/>
          </a:bodyPr>
          <a:lstStyle/>
          <a:p>
            <a:pPr algn="ctr"/>
            <a:r>
              <a:rPr lang="ru-RU" sz="40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Самый чистый азот можно получить</a:t>
            </a:r>
          </a:p>
          <a:p>
            <a:pPr algn="ctr"/>
            <a:r>
              <a:rPr lang="ru-RU" sz="40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разложением азидов металлов:</a:t>
            </a:r>
          </a:p>
          <a:p>
            <a:pPr algn="ctr"/>
            <a:r>
              <a:rPr lang="ru-RU" sz="40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2NaN</a:t>
            </a:r>
            <a:r>
              <a:rPr lang="ru-RU" sz="4000" b="1" cap="none" spc="0" baseline="-2500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3</a:t>
            </a:r>
            <a:r>
              <a:rPr lang="ru-RU" sz="40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a:t>
            </a:r>
            <a:r>
              <a:rPr lang="ru-RU" sz="4000" b="1" cap="none" spc="0" dirty="0" err="1"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a:t>
            </a:r>
            <a:r>
              <a:rPr lang="ru-RU" sz="40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2Na + 3N</a:t>
            </a:r>
            <a:r>
              <a:rPr lang="ru-RU" sz="4000" b="1" cap="none" spc="0" baseline="-2500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2</a:t>
            </a:r>
            <a:r>
              <a:rPr lang="ru-RU" sz="40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a:t>
            </a:r>
            <a:endParaRPr lang="ru-RU" sz="40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ransition advTm="10000">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00"/>
            </a:gs>
            <a:gs pos="20000">
              <a:srgbClr val="000040"/>
            </a:gs>
            <a:gs pos="50000">
              <a:srgbClr val="400040"/>
            </a:gs>
            <a:gs pos="75000">
              <a:srgbClr val="8F0040"/>
            </a:gs>
            <a:gs pos="89999">
              <a:srgbClr val="F27300"/>
            </a:gs>
            <a:gs pos="100000">
              <a:srgbClr val="FFBF00"/>
            </a:gs>
          </a:gsLst>
          <a:lin ang="5400000" scaled="0"/>
          <a:tileRect r="-100000" b="-100000"/>
        </a:gradFill>
        <a:effectLst/>
      </p:bgPr>
    </p:bg>
    <p:spTree>
      <p:nvGrpSpPr>
        <p:cNvPr id="1" name=""/>
        <p:cNvGrpSpPr/>
        <p:nvPr/>
      </p:nvGrpSpPr>
      <p:grpSpPr>
        <a:xfrm>
          <a:off x="0" y="0"/>
          <a:ext cx="0" cy="0"/>
          <a:chOff x="0" y="0"/>
          <a:chExt cx="0" cy="0"/>
        </a:xfrm>
      </p:grpSpPr>
      <p:sp>
        <p:nvSpPr>
          <p:cNvPr id="3" name="Прямоугольник 2"/>
          <p:cNvSpPr/>
          <p:nvPr/>
        </p:nvSpPr>
        <p:spPr>
          <a:xfrm>
            <a:off x="1142976" y="1928802"/>
            <a:ext cx="7072362" cy="1323439"/>
          </a:xfrm>
          <a:prstGeom prst="rect">
            <a:avLst/>
          </a:prstGeom>
          <a:noFill/>
        </p:spPr>
        <p:txBody>
          <a:bodyPr wrap="square" lIns="91440" tIns="45720" rIns="91440" bIns="45720">
            <a:spAutoFit/>
          </a:bodyPr>
          <a:lstStyle/>
          <a:p>
            <a:pPr algn="ctr"/>
            <a:r>
              <a:rPr lang="ru-RU" sz="2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Азот в свободном состоянии - газ без цвета и запаха, </a:t>
            </a:r>
            <a:endParaRPr lang="en-US" sz="2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r>
              <a:rPr lang="ru-RU" sz="2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мало </a:t>
            </a:r>
            <a:r>
              <a:rPr lang="ru-RU" sz="2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растворимый в воде. Он несколько легче воздуха, </a:t>
            </a:r>
            <a:endParaRPr lang="en-US" sz="2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r>
              <a:rPr lang="ru-RU" sz="2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при </a:t>
            </a:r>
            <a:r>
              <a:rPr lang="ru-RU" sz="2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- 196°C конденсируется, </a:t>
            </a:r>
            <a:endParaRPr lang="en-US" sz="2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r>
              <a:rPr lang="ru-RU" sz="2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а </a:t>
            </a:r>
            <a:r>
              <a:rPr lang="ru-RU" sz="2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при - 210°C замерзает. Молекула азота двухатомна.</a:t>
            </a:r>
            <a:endParaRPr lang="ru-RU" sz="2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spd="slow" advTm="10000">
    <p:split orient="ver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2285984" y="857232"/>
            <a:ext cx="4572000" cy="1754326"/>
          </a:xfrm>
          <a:prstGeom prst="rect">
            <a:avLst/>
          </a:prstGeom>
        </p:spPr>
        <p:txBody>
          <a:bodyPr>
            <a:spAutoFit/>
          </a:bodyPr>
          <a:lstStyle/>
          <a:p>
            <a:r>
              <a:rPr lang="ru-RU" dirty="0" smtClean="0"/>
              <a:t> </a:t>
            </a:r>
          </a:p>
          <a:p>
            <a:r>
              <a:rPr lang="en-US" dirty="0" smtClean="0"/>
              <a:t>1)</a:t>
            </a:r>
            <a:r>
              <a:rPr lang="ru-RU" dirty="0" smtClean="0"/>
              <a:t>при </a:t>
            </a:r>
            <a:r>
              <a:rPr lang="ru-RU" dirty="0" smtClean="0"/>
              <a:t>разложении аммиака оксидом меди при температуре около 700 С:</a:t>
            </a:r>
          </a:p>
          <a:p>
            <a:r>
              <a:rPr lang="ru-RU" dirty="0" smtClean="0"/>
              <a:t>          2NH</a:t>
            </a:r>
            <a:r>
              <a:rPr lang="ru-RU" baseline="-25000" dirty="0" smtClean="0"/>
              <a:t>3</a:t>
            </a:r>
            <a:r>
              <a:rPr lang="ru-RU" dirty="0" smtClean="0"/>
              <a:t> + 3CuO → N</a:t>
            </a:r>
            <a:r>
              <a:rPr lang="ru-RU" baseline="-25000" dirty="0" smtClean="0"/>
              <a:t>2</a:t>
            </a:r>
            <a:r>
              <a:rPr lang="ru-RU" dirty="0" smtClean="0"/>
              <a:t>↑ + 3H</a:t>
            </a:r>
            <a:r>
              <a:rPr lang="ru-RU" baseline="-25000" dirty="0" smtClean="0"/>
              <a:t>2</a:t>
            </a:r>
            <a:r>
              <a:rPr lang="ru-RU" dirty="0" smtClean="0"/>
              <a:t>O + 3Cu</a:t>
            </a:r>
            <a:r>
              <a:rPr lang="ru-RU" dirty="0" smtClean="0"/>
              <a:t>,</a:t>
            </a:r>
            <a:endParaRPr lang="en-US" dirty="0" smtClean="0"/>
          </a:p>
          <a:p>
            <a:endParaRPr lang="en-US" dirty="0" smtClean="0"/>
          </a:p>
          <a:p>
            <a:endParaRPr lang="ru-RU" dirty="0"/>
          </a:p>
        </p:txBody>
      </p:sp>
      <p:sp>
        <p:nvSpPr>
          <p:cNvPr id="3" name="Прямоугольник 2"/>
          <p:cNvSpPr/>
          <p:nvPr/>
        </p:nvSpPr>
        <p:spPr>
          <a:xfrm>
            <a:off x="785786" y="571480"/>
            <a:ext cx="7833426" cy="58477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32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Лабораторные способы получения азота.</a:t>
            </a:r>
            <a:endParaRPr lang="ru-RU" sz="32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Прямоугольник 3"/>
          <p:cNvSpPr/>
          <p:nvPr/>
        </p:nvSpPr>
        <p:spPr>
          <a:xfrm>
            <a:off x="2143108" y="2000240"/>
            <a:ext cx="4572000" cy="4247317"/>
          </a:xfrm>
          <a:prstGeom prst="rect">
            <a:avLst/>
          </a:prstGeom>
        </p:spPr>
        <p:txBody>
          <a:bodyPr wrap="square">
            <a:spAutoFit/>
          </a:bodyPr>
          <a:lstStyle/>
          <a:p>
            <a:r>
              <a:rPr lang="en-US" dirty="0" smtClean="0"/>
              <a:t>2)</a:t>
            </a:r>
            <a:r>
              <a:rPr lang="ru-RU" dirty="0" smtClean="0"/>
              <a:t>за </a:t>
            </a:r>
            <a:r>
              <a:rPr lang="ru-RU" dirty="0" smtClean="0"/>
              <a:t>счет взаимодействия нитритов с мочевиной или сульфаминовой кислотой,</a:t>
            </a:r>
          </a:p>
          <a:p>
            <a:r>
              <a:rPr lang="ru-RU" dirty="0" smtClean="0"/>
              <a:t>каталитическим разложением аммиака при высоких температурах,</a:t>
            </a:r>
          </a:p>
          <a:p>
            <a:r>
              <a:rPr lang="ru-RU" dirty="0" smtClean="0"/>
              <a:t>при нагревании смеси сульфата аммония и дихромата калия в соотношении 1:2,</a:t>
            </a:r>
          </a:p>
          <a:p>
            <a:r>
              <a:rPr lang="ru-RU" dirty="0" smtClean="0"/>
              <a:t>при реакциях воздуха и раскаленного кокса можно получать «атмосферный» или «воздушный» азот, который представляет собой смесь азота и благородных газов. Такой газ может использоваться в качестве топлива или сырья для химических синтезов:</a:t>
            </a:r>
          </a:p>
          <a:p>
            <a:r>
              <a:rPr lang="ru-RU" dirty="0" smtClean="0"/>
              <a:t>          O</a:t>
            </a:r>
            <a:r>
              <a:rPr lang="ru-RU" baseline="-25000" dirty="0" smtClean="0"/>
              <a:t>2</a:t>
            </a:r>
            <a:r>
              <a:rPr lang="ru-RU" dirty="0" smtClean="0"/>
              <a:t>+ 4N</a:t>
            </a:r>
            <a:r>
              <a:rPr lang="ru-RU" baseline="-25000" dirty="0" smtClean="0"/>
              <a:t>2</a:t>
            </a:r>
            <a:r>
              <a:rPr lang="ru-RU" dirty="0" smtClean="0"/>
              <a:t> + 2C → 2CO + 4N</a:t>
            </a:r>
            <a:r>
              <a:rPr lang="ru-RU" baseline="-25000" dirty="0" smtClean="0"/>
              <a:t>2.</a:t>
            </a:r>
            <a:endParaRPr lang="ru-RU" dirty="0" smtClean="0"/>
          </a:p>
          <a:p>
            <a:r>
              <a:rPr lang="ru-RU" dirty="0" smtClean="0"/>
              <a:t> </a:t>
            </a:r>
            <a:endParaRPr lang="ru-RU" dirty="0"/>
          </a:p>
        </p:txBody>
      </p:sp>
    </p:spTree>
  </p:cSld>
  <p:clrMapOvr>
    <a:masterClrMapping/>
  </p:clrMapOvr>
  <p:transition spd="slow" advTm="31000">
    <p:strips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Прямоугольник 1"/>
          <p:cNvSpPr/>
          <p:nvPr/>
        </p:nvSpPr>
        <p:spPr>
          <a:xfrm>
            <a:off x="1928794" y="1714488"/>
            <a:ext cx="4572000" cy="1200329"/>
          </a:xfrm>
          <a:prstGeom prst="rect">
            <a:avLst/>
          </a:prstGeom>
        </p:spPr>
        <p:txBody>
          <a:bodyPr>
            <a:spAutoFit/>
          </a:bodyPr>
          <a:lstStyle/>
          <a:p>
            <a:r>
              <a:rPr lang="en-US" dirty="0" smtClean="0"/>
              <a:t>3)</a:t>
            </a:r>
            <a:r>
              <a:rPr lang="ru-RU" dirty="0" smtClean="0"/>
              <a:t>В </a:t>
            </a:r>
            <a:r>
              <a:rPr lang="ru-RU" dirty="0" smtClean="0"/>
              <a:t>лаборатории азот получают разложением нитрита аммония при нагревании:</a:t>
            </a:r>
            <a:br>
              <a:rPr lang="ru-RU" dirty="0" smtClean="0"/>
            </a:br>
            <a:r>
              <a:rPr lang="ru-RU" dirty="0" smtClean="0"/>
              <a:t>NH4NO2 = N2 + 2H2O</a:t>
            </a:r>
            <a:endParaRPr lang="ru-RU" dirty="0"/>
          </a:p>
        </p:txBody>
      </p:sp>
      <p:sp>
        <p:nvSpPr>
          <p:cNvPr id="6" name="Прямоугольник 5"/>
          <p:cNvSpPr/>
          <p:nvPr/>
        </p:nvSpPr>
        <p:spPr>
          <a:xfrm>
            <a:off x="1857356" y="3857628"/>
            <a:ext cx="4572000" cy="923330"/>
          </a:xfrm>
          <a:prstGeom prst="rect">
            <a:avLst/>
          </a:prstGeom>
        </p:spPr>
        <p:txBody>
          <a:bodyPr>
            <a:spAutoFit/>
          </a:bodyPr>
          <a:lstStyle/>
          <a:p>
            <a:r>
              <a:rPr lang="en-US" dirty="0" smtClean="0"/>
              <a:t>4)</a:t>
            </a:r>
            <a:r>
              <a:rPr lang="ru-RU" dirty="0" smtClean="0"/>
              <a:t>При </a:t>
            </a:r>
            <a:r>
              <a:rPr lang="ru-RU" dirty="0" smtClean="0"/>
              <a:t>необходимости, из «воздушного» азота может быть выделен азот путем поглощения </a:t>
            </a:r>
            <a:r>
              <a:rPr lang="ru-RU" dirty="0" err="1" smtClean="0"/>
              <a:t>монооксида</a:t>
            </a:r>
            <a:r>
              <a:rPr lang="ru-RU" dirty="0" smtClean="0"/>
              <a:t> углерода.</a:t>
            </a:r>
            <a:endParaRPr lang="ru-RU" dirty="0"/>
          </a:p>
        </p:txBody>
      </p:sp>
    </p:spTree>
  </p:cSld>
  <p:clrMapOvr>
    <a:masterClrMapping/>
  </p:clrMapOvr>
  <p:transition spd="slow" advTm="26000">
    <p:wheel spokes="2"/>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491</Words>
  <Application>Microsoft Office PowerPoint</Application>
  <PresentationFormat>Экран (4:3)</PresentationFormat>
  <Paragraphs>48</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13</cp:revision>
  <dcterms:created xsi:type="dcterms:W3CDTF">2011-12-12T16:25:07Z</dcterms:created>
  <dcterms:modified xsi:type="dcterms:W3CDTF">2011-12-18T20:56:16Z</dcterms:modified>
</cp:coreProperties>
</file>