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8" r:id="rId2"/>
    <p:sldId id="259" r:id="rId3"/>
    <p:sldId id="260" r:id="rId4"/>
    <p:sldId id="261" r:id="rId5"/>
    <p:sldId id="262" r:id="rId6"/>
    <p:sldId id="265" r:id="rId7"/>
    <p:sldId id="263" r:id="rId8"/>
    <p:sldId id="264" r:id="rId9"/>
    <p:sldId id="266"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8" d="100"/>
          <a:sy n="98" d="100"/>
        </p:scale>
        <p:origin x="-2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2FC4516-EBC5-456B-89BD-CABCF8F1868C}"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2FC4516-EBC5-456B-89BD-CABCF8F1868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3F037E1-A2CE-4241-98E9-CFA981DA1E21}" type="datetimeFigureOut">
              <a:rPr lang="ru-RU" smtClean="0"/>
              <a:pPr/>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FC4516-EBC5-456B-89BD-CABCF8F1868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F037E1-A2CE-4241-98E9-CFA981DA1E21}" type="datetimeFigureOut">
              <a:rPr lang="ru-RU" smtClean="0"/>
              <a:pPr/>
              <a:t>17.04.2014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2FC4516-EBC5-456B-89BD-CABCF8F1868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King Arthur</a:t>
            </a:r>
            <a:endParaRPr lang="ru-RU" dirty="0"/>
          </a:p>
        </p:txBody>
      </p:sp>
      <p:sp>
        <p:nvSpPr>
          <p:cNvPr id="4" name="Содержимое 3"/>
          <p:cNvSpPr>
            <a:spLocks noGrp="1"/>
          </p:cNvSpPr>
          <p:nvPr>
            <p:ph sz="half" idx="2"/>
          </p:nvPr>
        </p:nvSpPr>
        <p:spPr/>
        <p:txBody>
          <a:bodyPr/>
          <a:lstStyle/>
          <a:p>
            <a:pPr algn="ctr"/>
            <a:endParaRPr lang="en-US" dirty="0" smtClean="0"/>
          </a:p>
          <a:p>
            <a:pPr algn="ctr"/>
            <a:endParaRPr lang="en-US" dirty="0" smtClean="0"/>
          </a:p>
          <a:p>
            <a:pPr algn="ctr">
              <a:buNone/>
            </a:pPr>
            <a:r>
              <a:rPr lang="en-US" dirty="0" err="1" smtClean="0"/>
              <a:t>Sofya</a:t>
            </a:r>
            <a:r>
              <a:rPr lang="en-US" dirty="0" smtClean="0"/>
              <a:t> </a:t>
            </a:r>
            <a:r>
              <a:rPr lang="en-US" dirty="0" err="1" smtClean="0"/>
              <a:t>Zalivanskaya</a:t>
            </a:r>
            <a:r>
              <a:rPr lang="en-US" dirty="0" smtClean="0"/>
              <a:t>                                Form </a:t>
            </a:r>
            <a:r>
              <a:rPr lang="ru-RU" dirty="0" smtClean="0"/>
              <a:t>8</a:t>
            </a:r>
            <a:r>
              <a:rPr lang="en-US" dirty="0" smtClean="0"/>
              <a:t>A                                                             Gymnasium </a:t>
            </a:r>
            <a:r>
              <a:rPr lang="ru-RU" dirty="0" smtClean="0"/>
              <a:t>№</a:t>
            </a:r>
            <a:r>
              <a:rPr lang="en-US" dirty="0" smtClean="0"/>
              <a:t>1</a:t>
            </a:r>
          </a:p>
          <a:p>
            <a:endParaRPr lang="ru-RU" dirty="0"/>
          </a:p>
        </p:txBody>
      </p:sp>
      <p:pic>
        <p:nvPicPr>
          <p:cNvPr id="3074" name="Picture 2" descr="C:\Users\Антонина\Pictures\150px-Charles_Ernest_Butler_-_King_Arthur.jpg"/>
          <p:cNvPicPr>
            <a:picLocks noGrp="1" noChangeAspect="1" noChangeArrowheads="1"/>
          </p:cNvPicPr>
          <p:nvPr>
            <p:ph sz="half" idx="1"/>
          </p:nvPr>
        </p:nvPicPr>
        <p:blipFill>
          <a:blip r:embed="rId2"/>
          <a:srcRect/>
          <a:stretch>
            <a:fillRect/>
          </a:stretch>
        </p:blipFill>
        <p:spPr bwMode="auto">
          <a:xfrm>
            <a:off x="285720" y="1357298"/>
            <a:ext cx="3143272" cy="50720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normAutofit/>
          </a:bodyPr>
          <a:lstStyle/>
          <a:p>
            <a:r>
              <a:rPr lang="en-US" sz="1800" dirty="0" smtClean="0"/>
              <a:t>King Arthur saw that his knights were dead. Then Arthur ran to </a:t>
            </a:r>
            <a:r>
              <a:rPr lang="en-US" sz="1800" dirty="0" err="1" smtClean="0"/>
              <a:t>Mordred</a:t>
            </a:r>
            <a:r>
              <a:rPr lang="en-US" sz="1800" dirty="0" smtClean="0"/>
              <a:t> and killed him. </a:t>
            </a:r>
            <a:r>
              <a:rPr lang="en-US" sz="1800" dirty="0" err="1" smtClean="0"/>
              <a:t>Mordred</a:t>
            </a:r>
            <a:r>
              <a:rPr lang="en-US" sz="1800" dirty="0" smtClean="0"/>
              <a:t> fell, but he wounded King Arthur with his sword. Arthur said that he was dying and asked his knight to throw Excalibur into the water. His knight put King Arthur on the boat and the ladies stood round him.</a:t>
            </a:r>
            <a:endParaRPr lang="ru-RU" sz="1800" dirty="0"/>
          </a:p>
        </p:txBody>
      </p:sp>
      <p:pic>
        <p:nvPicPr>
          <p:cNvPr id="5" name="Picture 4" descr="C:\Users\Антонина\Pictures\000001.jpg"/>
          <p:cNvPicPr>
            <a:picLocks noGrp="1" noChangeAspect="1" noChangeArrowheads="1"/>
          </p:cNvPicPr>
          <p:nvPr>
            <p:ph sz="half" idx="1"/>
          </p:nvPr>
        </p:nvPicPr>
        <p:blipFill>
          <a:blip r:embed="rId2"/>
          <a:srcRect/>
          <a:stretch>
            <a:fillRect/>
          </a:stretch>
        </p:blipFill>
        <p:spPr bwMode="auto">
          <a:xfrm>
            <a:off x="3643306" y="500042"/>
            <a:ext cx="3929090" cy="2521253"/>
          </a:xfrm>
          <a:prstGeom prst="rect">
            <a:avLst/>
          </a:prstGeom>
          <a:noFill/>
        </p:spPr>
      </p:pic>
      <p:pic>
        <p:nvPicPr>
          <p:cNvPr id="6" name="Picture 3" descr="C:\Users\Антонина\Pictures\The_Death_of_King_Arthur.jpg"/>
          <p:cNvPicPr>
            <a:picLocks noChangeAspect="1" noChangeArrowheads="1"/>
          </p:cNvPicPr>
          <p:nvPr/>
        </p:nvPicPr>
        <p:blipFill>
          <a:blip r:embed="rId3"/>
          <a:srcRect/>
          <a:stretch>
            <a:fillRect/>
          </a:stretch>
        </p:blipFill>
        <p:spPr bwMode="auto">
          <a:xfrm>
            <a:off x="4429124" y="3214686"/>
            <a:ext cx="4500594" cy="31432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King Arthur</a:t>
            </a:r>
            <a:endParaRPr lang="ru-RU" dirty="0"/>
          </a:p>
        </p:txBody>
      </p:sp>
      <p:sp>
        <p:nvSpPr>
          <p:cNvPr id="4" name="Содержимое 3"/>
          <p:cNvSpPr>
            <a:spLocks noGrp="1"/>
          </p:cNvSpPr>
          <p:nvPr>
            <p:ph sz="half" idx="2"/>
          </p:nvPr>
        </p:nvSpPr>
        <p:spPr/>
        <p:txBody>
          <a:bodyPr/>
          <a:lstStyle/>
          <a:p>
            <a:pPr algn="ctr"/>
            <a:endParaRPr lang="en-US" dirty="0" smtClean="0"/>
          </a:p>
          <a:p>
            <a:pPr algn="ctr"/>
            <a:endParaRPr lang="en-US" dirty="0" smtClean="0"/>
          </a:p>
          <a:p>
            <a:pPr algn="ctr">
              <a:buNone/>
            </a:pPr>
            <a:r>
              <a:rPr lang="en-US" dirty="0" err="1" smtClean="0"/>
              <a:t>Sofya</a:t>
            </a:r>
            <a:r>
              <a:rPr lang="en-US" dirty="0" smtClean="0"/>
              <a:t> </a:t>
            </a:r>
            <a:r>
              <a:rPr lang="en-US" dirty="0" err="1" smtClean="0"/>
              <a:t>Zalivanskaya</a:t>
            </a:r>
            <a:r>
              <a:rPr lang="en-US" dirty="0" smtClean="0"/>
              <a:t>                                Form </a:t>
            </a:r>
            <a:r>
              <a:rPr lang="ru-RU" dirty="0" smtClean="0"/>
              <a:t>8</a:t>
            </a:r>
            <a:r>
              <a:rPr lang="en-US" dirty="0" smtClean="0"/>
              <a:t>A                                                             Gymnasium </a:t>
            </a:r>
            <a:r>
              <a:rPr lang="ru-RU" dirty="0" smtClean="0"/>
              <a:t>№</a:t>
            </a:r>
            <a:r>
              <a:rPr lang="en-US" dirty="0" smtClean="0"/>
              <a:t>1</a:t>
            </a:r>
          </a:p>
          <a:p>
            <a:endParaRPr lang="ru-RU" dirty="0"/>
          </a:p>
        </p:txBody>
      </p:sp>
      <p:pic>
        <p:nvPicPr>
          <p:cNvPr id="3074" name="Picture 2" descr="C:\Users\Антонина\Pictures\150px-Charles_Ernest_Butler_-_King_Arthur.jpg"/>
          <p:cNvPicPr>
            <a:picLocks noGrp="1" noChangeAspect="1" noChangeArrowheads="1"/>
          </p:cNvPicPr>
          <p:nvPr>
            <p:ph sz="half" idx="1"/>
          </p:nvPr>
        </p:nvPicPr>
        <p:blipFill>
          <a:blip r:embed="rId2"/>
          <a:srcRect/>
          <a:stretch>
            <a:fillRect/>
          </a:stretch>
        </p:blipFill>
        <p:spPr bwMode="auto">
          <a:xfrm>
            <a:off x="285720" y="1357298"/>
            <a:ext cx="3143272" cy="507209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King </a:t>
            </a:r>
            <a:r>
              <a:rPr lang="en-US" b="1" dirty="0" err="1" smtClean="0"/>
              <a:t>Uther</a:t>
            </a:r>
            <a:r>
              <a:rPr lang="en-US" b="1" dirty="0" smtClean="0"/>
              <a:t> and Merlin</a:t>
            </a:r>
            <a:r>
              <a:rPr lang="ru-RU" b="1" dirty="0" smtClean="0"/>
              <a:t/>
            </a:r>
            <a:br>
              <a:rPr lang="ru-RU" b="1" dirty="0" smtClean="0"/>
            </a:br>
            <a:endParaRPr lang="ru-RU" dirty="0"/>
          </a:p>
        </p:txBody>
      </p:sp>
      <p:sp>
        <p:nvSpPr>
          <p:cNvPr id="3" name="Текст 2"/>
          <p:cNvSpPr>
            <a:spLocks noGrp="1"/>
          </p:cNvSpPr>
          <p:nvPr>
            <p:ph type="body" idx="2"/>
          </p:nvPr>
        </p:nvSpPr>
        <p:spPr/>
        <p:txBody>
          <a:bodyPr/>
          <a:lstStyle/>
          <a:p>
            <a:r>
              <a:rPr lang="en-US" sz="1800" dirty="0" smtClean="0"/>
              <a:t>Once there was a king in Britain called King </a:t>
            </a:r>
            <a:r>
              <a:rPr lang="en-US" sz="1800" dirty="0" err="1" smtClean="0"/>
              <a:t>Uther</a:t>
            </a:r>
            <a:r>
              <a:rPr lang="en-US" sz="1800" dirty="0" smtClean="0"/>
              <a:t>. He loved the beautiful princess </a:t>
            </a:r>
            <a:r>
              <a:rPr lang="en-US" sz="1800" dirty="0" err="1" smtClean="0"/>
              <a:t>Igraine</a:t>
            </a:r>
            <a:r>
              <a:rPr lang="en-US" sz="1800" dirty="0" smtClean="0"/>
              <a:t>, and he wanted to marry her, but she did not love him.</a:t>
            </a:r>
            <a:br>
              <a:rPr lang="en-US" sz="1800" dirty="0" smtClean="0"/>
            </a:br>
            <a:r>
              <a:rPr lang="en-US" sz="1800" dirty="0" smtClean="0"/>
              <a:t>There was a magician named Merlin, who lived in that country. One day Merlin came to King </a:t>
            </a:r>
            <a:r>
              <a:rPr lang="en-US" sz="1800" dirty="0" err="1" smtClean="0"/>
              <a:t>Uther</a:t>
            </a:r>
            <a:r>
              <a:rPr lang="en-US" sz="1800" dirty="0" smtClean="0"/>
              <a:t>. He said that he would help him but King </a:t>
            </a:r>
            <a:r>
              <a:rPr lang="en-US" sz="1800" dirty="0" err="1" smtClean="0"/>
              <a:t>Uther</a:t>
            </a:r>
            <a:r>
              <a:rPr lang="en-US" sz="1800" dirty="0" smtClean="0"/>
              <a:t> would have to give his son to him. King </a:t>
            </a:r>
            <a:r>
              <a:rPr lang="en-US" sz="1800" dirty="0" err="1" smtClean="0"/>
              <a:t>Uther</a:t>
            </a:r>
            <a:r>
              <a:rPr lang="en-US" sz="1800" dirty="0" smtClean="0"/>
              <a:t> agreed. </a:t>
            </a:r>
            <a:endParaRPr lang="ru-RU" sz="1800" dirty="0" smtClean="0"/>
          </a:p>
          <a:p>
            <a:r>
              <a:rPr lang="en-US" sz="1800" dirty="0" smtClean="0"/>
              <a:t> </a:t>
            </a:r>
            <a:r>
              <a:rPr lang="en-US" dirty="0" smtClean="0"/>
              <a:t/>
            </a:r>
            <a:br>
              <a:rPr lang="en-US" dirty="0" smtClean="0"/>
            </a:br>
            <a:endParaRPr lang="ru-RU" dirty="0"/>
          </a:p>
        </p:txBody>
      </p:sp>
      <p:pic>
        <p:nvPicPr>
          <p:cNvPr id="2052" name="Picture 4" descr="C:\Users\Антонина\Pictures\cc8bce424a3d.jpg"/>
          <p:cNvPicPr>
            <a:picLocks noGrp="1" noChangeAspect="1" noChangeArrowheads="1"/>
          </p:cNvPicPr>
          <p:nvPr>
            <p:ph sz="half" idx="1"/>
          </p:nvPr>
        </p:nvPicPr>
        <p:blipFill>
          <a:blip r:embed="rId2"/>
          <a:srcRect/>
          <a:stretch>
            <a:fillRect/>
          </a:stretch>
        </p:blipFill>
        <p:spPr bwMode="auto">
          <a:xfrm>
            <a:off x="3500430" y="357166"/>
            <a:ext cx="5357850" cy="3357586"/>
          </a:xfrm>
          <a:prstGeom prst="rect">
            <a:avLst/>
          </a:prstGeom>
          <a:noFill/>
        </p:spPr>
      </p:pic>
      <p:pic>
        <p:nvPicPr>
          <p:cNvPr id="2053" name="Picture 5" descr="C:\Users\Антонина\Pictures\200px-Boys_King_Arthur_-_N__C__Wyeth_-_p4.jpg"/>
          <p:cNvPicPr>
            <a:picLocks noChangeAspect="1" noChangeArrowheads="1"/>
          </p:cNvPicPr>
          <p:nvPr/>
        </p:nvPicPr>
        <p:blipFill>
          <a:blip r:embed="rId3"/>
          <a:srcRect/>
          <a:stretch>
            <a:fillRect/>
          </a:stretch>
        </p:blipFill>
        <p:spPr bwMode="auto">
          <a:xfrm>
            <a:off x="4857752" y="3286124"/>
            <a:ext cx="2540000" cy="31877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King </a:t>
            </a:r>
            <a:r>
              <a:rPr lang="en-US" b="1" dirty="0" err="1" smtClean="0"/>
              <a:t>Uther</a:t>
            </a:r>
            <a:r>
              <a:rPr lang="en-US" b="1" dirty="0" smtClean="0"/>
              <a:t> Calls Great Men</a:t>
            </a:r>
            <a:endParaRPr lang="ru-RU" dirty="0"/>
          </a:p>
        </p:txBody>
      </p:sp>
      <p:sp>
        <p:nvSpPr>
          <p:cNvPr id="3" name="Текст 2"/>
          <p:cNvSpPr>
            <a:spLocks noGrp="1"/>
          </p:cNvSpPr>
          <p:nvPr>
            <p:ph type="body" idx="2"/>
          </p:nvPr>
        </p:nvSpPr>
        <p:spPr/>
        <p:txBody>
          <a:bodyPr>
            <a:normAutofit/>
          </a:bodyPr>
          <a:lstStyle/>
          <a:p>
            <a:r>
              <a:rPr lang="en-US" sz="1800" dirty="0" smtClean="0"/>
              <a:t>Soon after that, King </a:t>
            </a:r>
            <a:r>
              <a:rPr lang="en-US" sz="1800" dirty="0" err="1" smtClean="0"/>
              <a:t>Uther</a:t>
            </a:r>
            <a:r>
              <a:rPr lang="en-US" sz="1800" dirty="0" smtClean="0"/>
              <a:t> became very ill and he was going to die. He asked Merlin to call great men.  King </a:t>
            </a:r>
            <a:r>
              <a:rPr lang="en-US" sz="1800" dirty="0" err="1" smtClean="0"/>
              <a:t>Uther</a:t>
            </a:r>
            <a:r>
              <a:rPr lang="en-US" sz="1800" dirty="0" smtClean="0"/>
              <a:t> wanted his son to become king after him.  But all the knights and great men wanted to make themselves king.   Merlin showed a sword in the stone, and said that the man who could take it out of the stone would be King of Britain.</a:t>
            </a:r>
            <a:endParaRPr lang="ru-RU" sz="1800" dirty="0"/>
          </a:p>
        </p:txBody>
      </p:sp>
      <p:pic>
        <p:nvPicPr>
          <p:cNvPr id="1028" name="Picture 4" descr="C:\Users\Антонина\Pictures\kruglyj-stol-korolya-artura-i-ego-rycari_1.jpg"/>
          <p:cNvPicPr>
            <a:picLocks noGrp="1" noChangeAspect="1" noChangeArrowheads="1"/>
          </p:cNvPicPr>
          <p:nvPr>
            <p:ph sz="half" idx="1"/>
          </p:nvPr>
        </p:nvPicPr>
        <p:blipFill>
          <a:blip r:embed="rId2"/>
          <a:srcRect/>
          <a:stretch>
            <a:fillRect/>
          </a:stretch>
        </p:blipFill>
        <p:spPr bwMode="auto">
          <a:xfrm>
            <a:off x="4500562" y="1500174"/>
            <a:ext cx="4214810" cy="43577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Arthur Becomes King</a:t>
            </a:r>
            <a:endParaRPr lang="ru-RU" b="1" dirty="0"/>
          </a:p>
        </p:txBody>
      </p:sp>
      <p:sp>
        <p:nvSpPr>
          <p:cNvPr id="3" name="Текст 2"/>
          <p:cNvSpPr>
            <a:spLocks noGrp="1"/>
          </p:cNvSpPr>
          <p:nvPr>
            <p:ph type="body" idx="2"/>
          </p:nvPr>
        </p:nvSpPr>
        <p:spPr/>
        <p:txBody>
          <a:bodyPr>
            <a:normAutofit/>
          </a:bodyPr>
          <a:lstStyle/>
          <a:p>
            <a:r>
              <a:rPr lang="en-US" sz="1800" dirty="0" smtClean="0"/>
              <a:t>Only Arthur could take it out of the stone . So Arthur became king. He married the most beautiful lady in England, Princess Guinevere, and she became his queen.</a:t>
            </a:r>
            <a:br>
              <a:rPr lang="en-US" sz="1800" dirty="0" smtClean="0"/>
            </a:br>
            <a:r>
              <a:rPr lang="en-US" sz="1800" dirty="0" smtClean="0"/>
              <a:t>Then Merlin made a large round table for King Arthur’s knights in Camelot. There were150 places. Each knight had his name written in his place.</a:t>
            </a:r>
            <a:endParaRPr lang="ru-RU" sz="1800" dirty="0" smtClean="0"/>
          </a:p>
          <a:p>
            <a:r>
              <a:rPr lang="en-US" sz="1800" dirty="0" smtClean="0"/>
              <a:t> </a:t>
            </a:r>
            <a:endParaRPr lang="ru-RU" sz="1800" dirty="0"/>
          </a:p>
        </p:txBody>
      </p:sp>
      <p:pic>
        <p:nvPicPr>
          <p:cNvPr id="16388" name="Picture 4" descr="C:\Users\Антонина\Pictures\Knights-at-the-Round-Table.jpg"/>
          <p:cNvPicPr>
            <a:picLocks noGrp="1" noChangeAspect="1" noChangeArrowheads="1"/>
          </p:cNvPicPr>
          <p:nvPr>
            <p:ph sz="half" idx="1"/>
          </p:nvPr>
        </p:nvPicPr>
        <p:blipFill>
          <a:blip r:embed="rId2"/>
          <a:srcRect/>
          <a:stretch>
            <a:fillRect/>
          </a:stretch>
        </p:blipFill>
        <p:spPr bwMode="auto">
          <a:xfrm>
            <a:off x="4500562" y="3429000"/>
            <a:ext cx="3286116" cy="3286124"/>
          </a:xfrm>
          <a:prstGeom prst="rect">
            <a:avLst/>
          </a:prstGeom>
          <a:noFill/>
        </p:spPr>
      </p:pic>
      <p:pic>
        <p:nvPicPr>
          <p:cNvPr id="16389" name="Picture 5" descr="C:\Users\Антонина\Pictures\51796408_1235225365_speedwed.jpg"/>
          <p:cNvPicPr>
            <a:picLocks noChangeAspect="1" noChangeArrowheads="1"/>
          </p:cNvPicPr>
          <p:nvPr/>
        </p:nvPicPr>
        <p:blipFill>
          <a:blip r:embed="rId3"/>
          <a:srcRect/>
          <a:stretch>
            <a:fillRect/>
          </a:stretch>
        </p:blipFill>
        <p:spPr bwMode="auto">
          <a:xfrm>
            <a:off x="4929190" y="142852"/>
            <a:ext cx="2500330" cy="321471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The Sword Excalibur</a:t>
            </a:r>
            <a:endParaRPr lang="ru-RU" dirty="0"/>
          </a:p>
        </p:txBody>
      </p:sp>
      <p:sp>
        <p:nvSpPr>
          <p:cNvPr id="3" name="Текст 2"/>
          <p:cNvSpPr>
            <a:spLocks noGrp="1"/>
          </p:cNvSpPr>
          <p:nvPr>
            <p:ph type="body" idx="2"/>
          </p:nvPr>
        </p:nvSpPr>
        <p:spPr/>
        <p:txBody>
          <a:bodyPr>
            <a:normAutofit/>
          </a:bodyPr>
          <a:lstStyle/>
          <a:p>
            <a:r>
              <a:rPr lang="en-US" sz="1800" dirty="0" smtClean="0"/>
              <a:t>When some time passed, King Arthur broke his sword in a fight. Merlin said he’d help him to get a bet­ter sword. </a:t>
            </a:r>
            <a:br>
              <a:rPr lang="en-US" sz="1800" dirty="0" smtClean="0"/>
            </a:br>
            <a:r>
              <a:rPr lang="en-US" sz="1800" dirty="0" smtClean="0"/>
              <a:t>As Arthur stood by the lake he saw an arm with a sword in its hand come up out of the water.</a:t>
            </a:r>
            <a:br>
              <a:rPr lang="en-US" sz="1800" dirty="0" smtClean="0"/>
            </a:br>
            <a:r>
              <a:rPr lang="en-US" sz="1800" dirty="0" smtClean="0"/>
              <a:t>"It is the sword Excalibur. It's a magic sword." "No man can kill the man who has this sword," said Merlin.</a:t>
            </a:r>
            <a:br>
              <a:rPr lang="en-US" sz="1800" dirty="0" smtClean="0"/>
            </a:br>
            <a:r>
              <a:rPr lang="en-US" sz="1800" dirty="0" smtClean="0"/>
              <a:t>Arthur took the sword.</a:t>
            </a:r>
            <a:endParaRPr lang="ru-RU" sz="1800" dirty="0" smtClean="0"/>
          </a:p>
          <a:p>
            <a:r>
              <a:rPr lang="en-US" sz="1800" dirty="0" smtClean="0"/>
              <a:t> </a:t>
            </a:r>
            <a:endParaRPr lang="ru-RU" sz="1800" dirty="0"/>
          </a:p>
        </p:txBody>
      </p:sp>
      <p:pic>
        <p:nvPicPr>
          <p:cNvPr id="17410" name="Picture 2" descr="C:\Users\Антонина\Pictures\King-Arthur-Excalibur.jpg"/>
          <p:cNvPicPr>
            <a:picLocks noGrp="1" noChangeAspect="1" noChangeArrowheads="1"/>
          </p:cNvPicPr>
          <p:nvPr>
            <p:ph sz="half" idx="1"/>
          </p:nvPr>
        </p:nvPicPr>
        <p:blipFill>
          <a:blip r:embed="rId2"/>
          <a:srcRect/>
          <a:stretch>
            <a:fillRect/>
          </a:stretch>
        </p:blipFill>
        <p:spPr bwMode="auto">
          <a:xfrm>
            <a:off x="3575050" y="1278440"/>
            <a:ext cx="5111750" cy="38423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Morgan le Fay</a:t>
            </a:r>
            <a:r>
              <a:rPr lang="ru-RU" dirty="0" smtClean="0"/>
              <a:t/>
            </a:r>
            <a:br>
              <a:rPr lang="ru-RU" dirty="0" smtClean="0"/>
            </a:br>
            <a:endParaRPr lang="ru-RU" dirty="0"/>
          </a:p>
        </p:txBody>
      </p:sp>
      <p:sp>
        <p:nvSpPr>
          <p:cNvPr id="3" name="Текст 2"/>
          <p:cNvSpPr>
            <a:spLocks noGrp="1"/>
          </p:cNvSpPr>
          <p:nvPr>
            <p:ph type="body" idx="2"/>
          </p:nvPr>
        </p:nvSpPr>
        <p:spPr/>
        <p:txBody>
          <a:bodyPr>
            <a:normAutofit/>
          </a:bodyPr>
          <a:lstStyle/>
          <a:p>
            <a:r>
              <a:rPr lang="en-US" sz="1800" dirty="0" smtClean="0"/>
              <a:t>Morgan le Fay was a queen, with a castle in the country of </a:t>
            </a:r>
            <a:r>
              <a:rPr lang="en-US" sz="1800" dirty="0" err="1" smtClean="0"/>
              <a:t>Gorres</a:t>
            </a:r>
            <a:r>
              <a:rPr lang="en-US" sz="1800" dirty="0" smtClean="0"/>
              <a:t>.</a:t>
            </a:r>
            <a:endParaRPr lang="ru-RU" sz="1800" dirty="0" smtClean="0"/>
          </a:p>
          <a:p>
            <a:r>
              <a:rPr lang="en-US" sz="1800" dirty="0" smtClean="0"/>
              <a:t> She could do magic for bad things. King Arthur did not know that Morgan le Fay hated him. She wanted King Arthur to die. On his way home he left Excalibur with Queen Morgan le Fay at her castle and stayed there because he was very tired.</a:t>
            </a:r>
            <a:endParaRPr lang="ru-RU" sz="1800" dirty="0" smtClean="0"/>
          </a:p>
          <a:p>
            <a:endParaRPr lang="ru-RU" sz="1800" dirty="0"/>
          </a:p>
        </p:txBody>
      </p:sp>
      <p:pic>
        <p:nvPicPr>
          <p:cNvPr id="21506" name="Picture 2" descr="C:\Users\Антонина\Pictures\103819301_4721079_ricar2.jpg"/>
          <p:cNvPicPr>
            <a:picLocks noGrp="1" noChangeAspect="1" noChangeArrowheads="1"/>
          </p:cNvPicPr>
          <p:nvPr>
            <p:ph sz="half" idx="1"/>
          </p:nvPr>
        </p:nvPicPr>
        <p:blipFill>
          <a:blip r:embed="rId2"/>
          <a:srcRect/>
          <a:stretch>
            <a:fillRect/>
          </a:stretch>
        </p:blipFill>
        <p:spPr bwMode="auto">
          <a:xfrm>
            <a:off x="3772956" y="273050"/>
            <a:ext cx="4715937" cy="58531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27058"/>
          </a:xfrm>
        </p:spPr>
        <p:txBody>
          <a:bodyPr/>
          <a:lstStyle/>
          <a:p>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85000" lnSpcReduction="20000"/>
          </a:bodyPr>
          <a:lstStyle/>
          <a:p>
            <a:endParaRPr lang="en-US" dirty="0" smtClean="0"/>
          </a:p>
          <a:p>
            <a:endParaRPr lang="en-US" dirty="0" smtClean="0"/>
          </a:p>
          <a:p>
            <a:pPr>
              <a:buNone/>
            </a:pPr>
            <a:r>
              <a:rPr lang="ru-RU" smtClean="0"/>
              <a:t>      </a:t>
            </a:r>
            <a:r>
              <a:rPr lang="en-US" smtClean="0"/>
              <a:t>Queen </a:t>
            </a:r>
            <a:r>
              <a:rPr lang="en-US" dirty="0" smtClean="0"/>
              <a:t>Morgan le Fay sent some knights to kill King Arthur. The fight began. He could not hurt the other knights with his sword, because the sword was not Excalibur! It was a sword from Morgan le Fay’s magic.</a:t>
            </a:r>
            <a:endParaRPr lang="ru-RU" dirty="0" smtClean="0"/>
          </a:p>
          <a:p>
            <a:pPr>
              <a:buNone/>
            </a:pPr>
            <a:r>
              <a:rPr lang="ru-RU" dirty="0" smtClean="0"/>
              <a:t>      </a:t>
            </a:r>
            <a:r>
              <a:rPr lang="en-US" dirty="0" smtClean="0"/>
              <a:t>It looked the same as Excalibur, but it was different. When the other knight hit Arthur with his sword, it hurt him. He hit the knight on the helmet with his broken sword </a:t>
            </a:r>
            <a:r>
              <a:rPr lang="uk-UA" dirty="0" smtClean="0"/>
              <a:t>— </a:t>
            </a:r>
            <a:r>
              <a:rPr lang="en-US" dirty="0" smtClean="0"/>
              <a:t>so hard that the knight fell down and his sword fell from his hand. Arthur quickly took the knight's sword. It was Excalibur</a:t>
            </a:r>
            <a:r>
              <a:rPr lang="uk-UA" dirty="0" smtClean="0"/>
              <a:t>!</a:t>
            </a:r>
            <a:endParaRPr lang="ru-RU" dirty="0" smtClean="0"/>
          </a:p>
          <a:p>
            <a:endParaRPr lang="ru-RU" dirty="0"/>
          </a:p>
        </p:txBody>
      </p:sp>
      <p:pic>
        <p:nvPicPr>
          <p:cNvPr id="18434" name="Picture 2" descr="C:\Users\Антонина\Pictures\91659.jpg"/>
          <p:cNvPicPr>
            <a:picLocks noChangeAspect="1" noChangeArrowheads="1"/>
          </p:cNvPicPr>
          <p:nvPr/>
        </p:nvPicPr>
        <p:blipFill>
          <a:blip r:embed="rId2"/>
          <a:srcRect/>
          <a:stretch>
            <a:fillRect/>
          </a:stretch>
        </p:blipFill>
        <p:spPr bwMode="auto">
          <a:xfrm>
            <a:off x="285720" y="1000108"/>
            <a:ext cx="3381375" cy="50482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The Grail</a:t>
            </a:r>
            <a:r>
              <a:rPr lang="ru-RU" dirty="0" smtClean="0"/>
              <a:t/>
            </a:r>
            <a:br>
              <a:rPr lang="ru-RU" dirty="0" smtClean="0"/>
            </a:br>
            <a:endParaRPr lang="ru-RU" dirty="0"/>
          </a:p>
        </p:txBody>
      </p:sp>
      <p:sp>
        <p:nvSpPr>
          <p:cNvPr id="3" name="Текст 2"/>
          <p:cNvSpPr>
            <a:spLocks noGrp="1"/>
          </p:cNvSpPr>
          <p:nvPr>
            <p:ph type="body" idx="2"/>
          </p:nvPr>
        </p:nvSpPr>
        <p:spPr/>
        <p:txBody>
          <a:bodyPr>
            <a:noAutofit/>
          </a:bodyPr>
          <a:lstStyle/>
          <a:p>
            <a:r>
              <a:rPr lang="en-US" sz="1800" dirty="0" smtClean="0"/>
              <a:t>King Arthur and all his knights sat down at the Round Table.</a:t>
            </a:r>
            <a:endParaRPr lang="ru-RU" sz="1800" dirty="0" smtClean="0"/>
          </a:p>
          <a:p>
            <a:r>
              <a:rPr lang="en-US" sz="1800" dirty="0" smtClean="0"/>
              <a:t>Suddenly they heard a loud noise. Then there was a great white light.</a:t>
            </a:r>
            <a:endParaRPr lang="ru-RU" sz="1800" dirty="0" smtClean="0"/>
          </a:p>
          <a:p>
            <a:r>
              <a:rPr lang="en-US" sz="1800" dirty="0" smtClean="0"/>
              <a:t>They looked up and saw a gold cup above the table. </a:t>
            </a:r>
            <a:endParaRPr lang="ru-RU" sz="1800" dirty="0" smtClean="0"/>
          </a:p>
          <a:p>
            <a:r>
              <a:rPr lang="en-US" sz="1800" dirty="0" smtClean="0"/>
              <a:t>Sir Galahad said, ’That is the Grail’</a:t>
            </a:r>
            <a:endParaRPr lang="ru-RU" sz="1800" dirty="0" smtClean="0"/>
          </a:p>
          <a:p>
            <a:r>
              <a:rPr lang="en-US" sz="1800" dirty="0" smtClean="0"/>
              <a:t>Some knights also left Camelot to look for the Grail. At last they found the Grail. The Grail: </a:t>
            </a:r>
            <a:r>
              <a:rPr lang="en-US" sz="1800" i="1" dirty="0" smtClean="0"/>
              <a:t>A gold cup. Jesus used it before he died.</a:t>
            </a:r>
            <a:r>
              <a:rPr lang="en-US" sz="1800" dirty="0" smtClean="0"/>
              <a:t> </a:t>
            </a:r>
            <a:endParaRPr lang="ru-RU" sz="1800" dirty="0" smtClean="0"/>
          </a:p>
          <a:p>
            <a:endParaRPr lang="ru-RU" sz="1800" dirty="0"/>
          </a:p>
        </p:txBody>
      </p:sp>
      <p:pic>
        <p:nvPicPr>
          <p:cNvPr id="19458" name="Picture 2" descr="C:\Users\Антонина\Pictures\09lab7kvh1313799818.jpg"/>
          <p:cNvPicPr>
            <a:picLocks noGrp="1" noChangeAspect="1" noChangeArrowheads="1"/>
          </p:cNvPicPr>
          <p:nvPr>
            <p:ph sz="half" idx="1"/>
          </p:nvPr>
        </p:nvPicPr>
        <p:blipFill>
          <a:blip r:embed="rId2"/>
          <a:srcRect/>
          <a:stretch>
            <a:fillRect/>
          </a:stretch>
        </p:blipFill>
        <p:spPr bwMode="auto">
          <a:xfrm>
            <a:off x="3571868" y="1500174"/>
            <a:ext cx="5283230" cy="42214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King Arthur Dies</a:t>
            </a:r>
            <a:endParaRPr lang="ru-RU" dirty="0"/>
          </a:p>
        </p:txBody>
      </p:sp>
      <p:sp>
        <p:nvSpPr>
          <p:cNvPr id="3" name="Текст 2"/>
          <p:cNvSpPr>
            <a:spLocks noGrp="1"/>
          </p:cNvSpPr>
          <p:nvPr>
            <p:ph type="body" idx="2"/>
          </p:nvPr>
        </p:nvSpPr>
        <p:spPr/>
        <p:txBody>
          <a:bodyPr>
            <a:normAutofit/>
          </a:bodyPr>
          <a:lstStyle/>
          <a:p>
            <a:r>
              <a:rPr lang="en-US" sz="1800" dirty="0" smtClean="0"/>
              <a:t>When Arthur was away, the evil knight Sir </a:t>
            </a:r>
            <a:r>
              <a:rPr lang="en-US" sz="1800" dirty="0" err="1" smtClean="0"/>
              <a:t>Mordred</a:t>
            </a:r>
            <a:r>
              <a:rPr lang="en-US" sz="1800" dirty="0" smtClean="0"/>
              <a:t> told Queen Guinevere that King Arthur was dead. He wanted to take Queen away. Sir </a:t>
            </a:r>
            <a:r>
              <a:rPr lang="en-US" sz="1800" dirty="0" err="1" smtClean="0"/>
              <a:t>Mordred</a:t>
            </a:r>
            <a:r>
              <a:rPr lang="en-US" sz="1800" dirty="0" smtClean="0"/>
              <a:t> and his men saw King Arthur. They began to fight. They fought all day. </a:t>
            </a:r>
            <a:endParaRPr lang="ru-RU" sz="1800" dirty="0" smtClean="0"/>
          </a:p>
          <a:p>
            <a:r>
              <a:rPr lang="en-US" sz="1800" dirty="0" smtClean="0"/>
              <a:t> </a:t>
            </a:r>
            <a:endParaRPr lang="ru-RU" sz="1800" dirty="0" smtClean="0"/>
          </a:p>
          <a:p>
            <a:endParaRPr lang="ru-RU" dirty="0"/>
          </a:p>
        </p:txBody>
      </p:sp>
      <p:pic>
        <p:nvPicPr>
          <p:cNvPr id="22530" name="Picture 2" descr="C:\Users\Антонина\Pictures\a2f3075355ed.jpg"/>
          <p:cNvPicPr>
            <a:picLocks noGrp="1" noChangeAspect="1" noChangeArrowheads="1"/>
          </p:cNvPicPr>
          <p:nvPr>
            <p:ph sz="half" idx="1"/>
          </p:nvPr>
        </p:nvPicPr>
        <p:blipFill>
          <a:blip r:embed="rId2"/>
          <a:srcRect/>
          <a:stretch>
            <a:fillRect/>
          </a:stretch>
        </p:blipFill>
        <p:spPr bwMode="auto">
          <a:xfrm>
            <a:off x="3571868" y="857232"/>
            <a:ext cx="4786346" cy="45720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694</TotalTime>
  <Words>576</Words>
  <Application>Microsoft Office PowerPoint</Application>
  <PresentationFormat>Экран (4:3)</PresentationFormat>
  <Paragraphs>36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 King Arthur</vt:lpstr>
      <vt:lpstr>King Uther and Merlin </vt:lpstr>
      <vt:lpstr>King Uther Calls Great Men</vt:lpstr>
      <vt:lpstr>Arthur Becomes King</vt:lpstr>
      <vt:lpstr>The Sword Excalibur</vt:lpstr>
      <vt:lpstr>Morgan le Fay </vt:lpstr>
      <vt:lpstr>Слайд 7</vt:lpstr>
      <vt:lpstr>The Grail </vt:lpstr>
      <vt:lpstr>King Arthur Dies</vt:lpstr>
      <vt:lpstr>Слайд 10</vt:lpstr>
      <vt:lpstr> King Arthur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Arthur</dc:title>
  <dc:creator>Антонина</dc:creator>
  <cp:lastModifiedBy>Ольга Ивановна</cp:lastModifiedBy>
  <cp:revision>37</cp:revision>
  <dcterms:created xsi:type="dcterms:W3CDTF">2014-03-18T13:21:34Z</dcterms:created>
  <dcterms:modified xsi:type="dcterms:W3CDTF">2014-04-17T08:50:05Z</dcterms:modified>
</cp:coreProperties>
</file>