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C3CE-5A1E-4B9E-BEB8-FD12E01B588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7D0-75FF-46A0-88FD-9CBB94EAE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C3CE-5A1E-4B9E-BEB8-FD12E01B588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7D0-75FF-46A0-88FD-9CBB94EAE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C3CE-5A1E-4B9E-BEB8-FD12E01B588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7D0-75FF-46A0-88FD-9CBB94EAE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C3CE-5A1E-4B9E-BEB8-FD12E01B588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7D0-75FF-46A0-88FD-9CBB94EAE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C3CE-5A1E-4B9E-BEB8-FD12E01B588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7D0-75FF-46A0-88FD-9CBB94EAE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C3CE-5A1E-4B9E-BEB8-FD12E01B588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7D0-75FF-46A0-88FD-9CBB94EAE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C3CE-5A1E-4B9E-BEB8-FD12E01B588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7D0-75FF-46A0-88FD-9CBB94EAE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C3CE-5A1E-4B9E-BEB8-FD12E01B588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7D0-75FF-46A0-88FD-9CBB94EAE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C3CE-5A1E-4B9E-BEB8-FD12E01B588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7D0-75FF-46A0-88FD-9CBB94EAE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C3CE-5A1E-4B9E-BEB8-FD12E01B588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7D0-75FF-46A0-88FD-9CBB94EAE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C3CE-5A1E-4B9E-BEB8-FD12E01B588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7D17D0-75FF-46A0-88FD-9CBB94EAE6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CEC3CE-5A1E-4B9E-BEB8-FD12E01B5889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7D17D0-75FF-46A0-88FD-9CBB94EAE62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85860"/>
            <a:ext cx="75009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Monotype Corsiva" pitchFamily="66" charset="0"/>
              </a:rPr>
              <a:t>Республика римских граждан</a:t>
            </a:r>
            <a:endParaRPr lang="ru-RU" sz="8800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68" y="4714884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Анисимова  И.В., учитель истории и обществознания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71546"/>
            <a:ext cx="8215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 smtClean="0"/>
              <a:t>Найдите фактические ошибки в тексте и исправьте их. </a:t>
            </a:r>
          </a:p>
          <a:p>
            <a:pPr marL="342900" indent="-342900"/>
            <a:endParaRPr lang="ru-RU" dirty="0"/>
          </a:p>
          <a:p>
            <a:pPr marL="342900" indent="-342900" algn="just"/>
            <a:r>
              <a:rPr lang="ru-RU" dirty="0" smtClean="0"/>
              <a:t>      </a:t>
            </a:r>
            <a:r>
              <a:rPr lang="ru-RU" sz="3200" dirty="0" smtClean="0"/>
              <a:t>Город Рим возник на берегу реки Тигр в Италии. Италия располагалась на Балканском полуострове.  Несмотря на холодный климат, недостаток пастбищ и плодородных земель, в Италии развивалось сельское хозяйство. 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794"/>
            <a:ext cx="87868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3. </a:t>
            </a:r>
            <a:r>
              <a:rPr lang="ru-RU" sz="2400" dirty="0" smtClean="0"/>
              <a:t>Завершите предложения.</a:t>
            </a:r>
          </a:p>
          <a:p>
            <a:endParaRPr lang="ru-RU" dirty="0"/>
          </a:p>
          <a:p>
            <a:r>
              <a:rPr lang="ru-RU" sz="3200" dirty="0" smtClean="0"/>
              <a:t>А) Племя, некогда жившее по левому берегу Тибра ___________.</a:t>
            </a:r>
          </a:p>
          <a:p>
            <a:endParaRPr lang="ru-RU" sz="3200" dirty="0" smtClean="0"/>
          </a:p>
          <a:p>
            <a:r>
              <a:rPr lang="ru-RU" sz="3200" dirty="0" smtClean="0"/>
              <a:t>Б) По преданию, основатели Рима __________.</a:t>
            </a:r>
          </a:p>
          <a:p>
            <a:endParaRPr lang="ru-RU" sz="3200" dirty="0" smtClean="0"/>
          </a:p>
          <a:p>
            <a:r>
              <a:rPr lang="ru-RU" sz="3200" dirty="0" smtClean="0"/>
              <a:t>В) По преданию, первый царь Рима _________.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814393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4. </a:t>
            </a:r>
            <a:r>
              <a:rPr lang="ru-RU" sz="2800" dirty="0" smtClean="0"/>
              <a:t>Вставьте пропущенные слова и цифры в предложения.</a:t>
            </a:r>
          </a:p>
          <a:p>
            <a:endParaRPr lang="ru-RU" dirty="0"/>
          </a:p>
          <a:p>
            <a:r>
              <a:rPr lang="ru-RU" sz="3200" dirty="0" smtClean="0"/>
              <a:t>А) В управлении древнейшим Римом принимали участие только _____________.</a:t>
            </a:r>
          </a:p>
          <a:p>
            <a:endParaRPr lang="ru-RU" sz="3200" dirty="0"/>
          </a:p>
          <a:p>
            <a:r>
              <a:rPr lang="ru-RU" sz="3200" dirty="0" smtClean="0"/>
              <a:t>Б) Старейшины родов заседали в совете, который назывался _____________.</a:t>
            </a:r>
          </a:p>
          <a:p>
            <a:endParaRPr lang="ru-RU" sz="3200" dirty="0"/>
          </a:p>
          <a:p>
            <a:r>
              <a:rPr lang="ru-RU" sz="3200" dirty="0" smtClean="0"/>
              <a:t>В) По легендам, Римом правили один за другим ___ царей, последнего из которых звали __________________.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u="sng" dirty="0" smtClean="0"/>
              <a:t>Консул </a:t>
            </a:r>
            <a:r>
              <a:rPr lang="ru-RU" sz="2800" dirty="0" smtClean="0"/>
              <a:t>– высшее должностное лицо в Древнем Риме.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714776" cy="439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1785926"/>
            <a:ext cx="4000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dirty="0" smtClean="0"/>
              <a:t> избирались на год;</a:t>
            </a:r>
          </a:p>
          <a:p>
            <a:pPr algn="just"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 по именам консулов римляне называли год;</a:t>
            </a:r>
          </a:p>
          <a:p>
            <a:pPr algn="just"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руководили всеми делами в государстве;</a:t>
            </a:r>
          </a:p>
          <a:p>
            <a:pPr algn="just"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командовали армией</a:t>
            </a:r>
          </a:p>
          <a:p>
            <a:pPr algn="just"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имели высшую военную власть – империй;</a:t>
            </a:r>
          </a:p>
          <a:p>
            <a:pPr algn="just"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созывали Народное собрание 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2153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u="sng" dirty="0" smtClean="0"/>
              <a:t>Народные трибуны </a:t>
            </a:r>
            <a:r>
              <a:rPr lang="ru-RU" sz="2800" dirty="0" smtClean="0"/>
              <a:t>– должностные лица, защищавшие  плебеев.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61883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72066" y="1857364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Народные трибуны избирались из числа плебеев;</a:t>
            </a:r>
          </a:p>
          <a:p>
            <a:pPr>
              <a:buFontTx/>
              <a:buChar char="-"/>
            </a:pPr>
            <a:r>
              <a:rPr lang="ru-RU" sz="2000" dirty="0"/>
              <a:t> </a:t>
            </a:r>
            <a:r>
              <a:rPr lang="ru-RU" sz="2000" dirty="0" smtClean="0"/>
              <a:t>личность народного трибуна была неприкосновенной;</a:t>
            </a:r>
          </a:p>
          <a:p>
            <a:pPr>
              <a:buFontTx/>
              <a:buChar char="-"/>
            </a:pPr>
            <a:r>
              <a:rPr lang="ru-RU" sz="2000" dirty="0"/>
              <a:t> </a:t>
            </a:r>
            <a:r>
              <a:rPr lang="ru-RU" sz="2000" dirty="0" smtClean="0"/>
              <a:t>трибуны были призваны защищать плебеев от произвола патрициев;</a:t>
            </a:r>
          </a:p>
          <a:p>
            <a:pPr>
              <a:buFontTx/>
              <a:buChar char="-"/>
            </a:pPr>
            <a:r>
              <a:rPr lang="ru-RU" sz="2000" dirty="0"/>
              <a:t> </a:t>
            </a:r>
            <a:r>
              <a:rPr lang="ru-RU" sz="2000" dirty="0" smtClean="0"/>
              <a:t>трибуны могли налагать запрет – вето.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5715016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u="sng" dirty="0" smtClean="0"/>
              <a:t>Вето</a:t>
            </a:r>
            <a:r>
              <a:rPr lang="ru-RU" sz="2800" dirty="0" smtClean="0"/>
              <a:t> – от латинского  «налагаю запрет», «запрещаю».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Римский Сенат</a:t>
            </a:r>
            <a:endParaRPr lang="ru-RU" sz="4000" b="1" dirty="0"/>
          </a:p>
        </p:txBody>
      </p:sp>
      <p:pic>
        <p:nvPicPr>
          <p:cNvPr id="4" name="Picture 5" descr="9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>
          <a:xfrm>
            <a:off x="2000232" y="1071546"/>
            <a:ext cx="4759811" cy="3143272"/>
          </a:xfrm>
          <a:prstGeom prst="rect">
            <a:avLst/>
          </a:prstGeom>
          <a:noFill/>
          <a:ln w="76200">
            <a:solidFill>
              <a:srgbClr val="3366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7158" y="4357694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/>
              <a:t> </a:t>
            </a:r>
            <a:r>
              <a:rPr lang="ru-RU" sz="2400" dirty="0" smtClean="0"/>
              <a:t>контролировал казну;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осуществлял внешнюю политику;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руководил ходом военных действий;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законы не принимались без одобрения Сената;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 перед Сенатом отчитывались о своей деятельности все выборные должностные лица.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Римская армия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u="sng" dirty="0" smtClean="0"/>
              <a:t>Легион </a:t>
            </a:r>
            <a:r>
              <a:rPr lang="ru-RU" sz="2800" dirty="0" smtClean="0"/>
              <a:t>– крупная войсковая единица; в разное время насчитывал от 4 до 10  тысяч воинов.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32385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572008"/>
            <a:ext cx="4286280" cy="186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1423520" cy="323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288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2012-04-11T15:33:50Z</dcterms:created>
  <dcterms:modified xsi:type="dcterms:W3CDTF">2015-02-15T17:19:47Z</dcterms:modified>
</cp:coreProperties>
</file>