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59" r:id="rId10"/>
    <p:sldId id="271" r:id="rId11"/>
    <p:sldId id="272" r:id="rId12"/>
    <p:sldId id="260" r:id="rId13"/>
    <p:sldId id="262" r:id="rId14"/>
    <p:sldId id="270" r:id="rId15"/>
    <p:sldId id="269" r:id="rId16"/>
    <p:sldId id="274" r:id="rId17"/>
    <p:sldId id="261" r:id="rId18"/>
    <p:sldId id="273" r:id="rId19"/>
    <p:sldId id="276" r:id="rId20"/>
    <p:sldId id="277" r:id="rId21"/>
    <p:sldId id="278" r:id="rId22"/>
    <p:sldId id="279" r:id="rId23"/>
    <p:sldId id="288" r:id="rId24"/>
    <p:sldId id="28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75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FF"/>
    <a:srgbClr val="66FFFF"/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408D-7D72-46B2-A828-03F481F39D03}" type="datetimeFigureOut">
              <a:rPr lang="ru-RU" smtClean="0"/>
              <a:pPr/>
              <a:t>04.04.2011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67160-425C-4065-81E1-F73FFB662F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&#1053;&#1072;&#1089;&#1090;&#1105;&#1085;&#1082;&#1072;\&#1056;&#1072;&#1073;&#1086;&#1095;&#1080;&#1081;%20&#1089;&#1090;&#1086;&#1083;\&#1090;&#1072;&#1073;&#1072;&#1082;&#1086;&#1082;&#1091;&#1088;&#1077;&#1085;&#1080;&#1077;\ROB%20D%20-%20CLUBBED%20TO%20DEATH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OB D - CLUBBED TO DEAT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458560_26219259_24554064_706193_583318_20061201T023146Z_01_NOOTR_RTRIDSP_2_HEALTHSMOKINGDATINGD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78579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           </a:t>
            </a:r>
            <a:r>
              <a:rPr lang="ru-RU" sz="11500" dirty="0" smtClean="0">
                <a:solidFill>
                  <a:srgbClr val="FF0000"/>
                </a:solidFill>
                <a:latin typeface="Monotype Corsiva" pitchFamily="66" charset="0"/>
              </a:rPr>
              <a:t>Вред табакокурения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428604"/>
            <a:ext cx="8215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Окись углерода (угарный газ)</a:t>
            </a:r>
            <a:r>
              <a:rPr lang="ru-RU" sz="3200" dirty="0" smtClean="0">
                <a:solidFill>
                  <a:schemeClr val="bg1"/>
                </a:solidFill>
              </a:rPr>
              <a:t> является весьма токсичным компонентом табачного дыма. Механизм патогенного действия окиси углерода достаточно прост: вступая в связь с гемоглобином, окись углерода образует соединение карбоксигемоглобин. Он препятствует нормальной доставке кислорода к органам и тканям, в результате чего развивается хроническое кислородное голодание. Особенно вредное влияние оказывает окись углерода на организм беременной женщины, зародыш и плод.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571480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</a:rPr>
              <a:t>Аммиак и табачный деготь (смолы)</a:t>
            </a:r>
            <a:r>
              <a:rPr lang="ru-RU" sz="2800" dirty="0" smtClean="0">
                <a:solidFill>
                  <a:srgbClr val="FF0066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при сгорании табака попадают в трахею, бронхи и легкие. Аммиак растворяется во влажных слизистых оболочках верхних дыхательных путей, превращаясь в нашатырный спирт, раздражающий слизистую и вызывающий ее повышенную секрецию. Итог постоянного раздражения – кашель, бронхит, повышенная чувствительность к воспалительным инфекциям и аллергическим заболеваниям. Причем, наряду с самим курильщиком, страдают и «принудительные» курильщики: они получают огромную дозу вредных веществ.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86423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500166" y="357166"/>
            <a:ext cx="5761037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Состав сигареты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ther-and-son-smokin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00042"/>
            <a:ext cx="825185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700" b="1" dirty="0" smtClean="0">
                <a:latin typeface="Monotype Corsiva" pitchFamily="66" charset="0"/>
              </a:rPr>
              <a:t>МИФЫ О КУРЕНИИ</a:t>
            </a:r>
            <a:r>
              <a:rPr lang="ru-RU" sz="4000" b="1" dirty="0" smtClean="0">
                <a:solidFill>
                  <a:srgbClr val="993300"/>
                </a:solidFill>
              </a:rPr>
              <a:t/>
            </a:r>
            <a:br>
              <a:rPr lang="ru-RU" sz="4000" b="1" dirty="0" smtClean="0">
                <a:solidFill>
                  <a:srgbClr val="993300"/>
                </a:solidFill>
              </a:rPr>
            </a:br>
            <a:endParaRPr lang="ru-RU" sz="4000" b="1" dirty="0" smtClean="0">
              <a:solidFill>
                <a:srgbClr val="9933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 Narrow" pitchFamily="34" charset="0"/>
              </a:rPr>
              <a:t>Курящие люди дольше сохраняют стройную фигуру?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28596" y="2285992"/>
            <a:ext cx="45720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2400" b="1" i="1" dirty="0">
                <a:solidFill>
                  <a:schemeClr val="bg1"/>
                </a:solidFill>
              </a:rPr>
              <a:t>Кругом полно дымящих толстяков. </a:t>
            </a:r>
          </a:p>
          <a:p>
            <a:r>
              <a:rPr kumimoji="0" lang="ru-RU" sz="2400" b="1" i="1" dirty="0">
                <a:solidFill>
                  <a:schemeClr val="bg1"/>
                </a:solidFill>
              </a:rPr>
              <a:t>Притупляя сигаретой чувство голода, вы провоцируете развитие гастрита и язвенной болезни. </a:t>
            </a:r>
          </a:p>
          <a:p>
            <a:r>
              <a:rPr kumimoji="0" lang="ru-RU" sz="2400" b="1" i="1" dirty="0">
                <a:solidFill>
                  <a:schemeClr val="bg1"/>
                </a:solidFill>
              </a:rPr>
              <a:t>Худеть с помощью курения – это все равно что привить себе инфекционную болезнь и “таять на глазах” от 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11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11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11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11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93c0deef49882bdb3b75849fd9214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6000760" y="3429000"/>
            <a:ext cx="2643206" cy="1428760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2" y="4786322"/>
            <a:ext cx="2643206" cy="1428760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1428736"/>
            <a:ext cx="2643206" cy="1428760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Почему люди курят?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14678" y="1500174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Люди </a:t>
            </a:r>
            <a:r>
              <a:rPr lang="ru-RU" sz="2400" b="1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ассоциируют  курение 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00364" y="4857760"/>
            <a:ext cx="281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FF"/>
                </a:solidFill>
                <a:latin typeface="Calibri" pitchFamily="34" charset="0"/>
              </a:rPr>
              <a:t>Со способностью контролировать свои чувства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43636" y="3714752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 спокойствием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429000"/>
            <a:ext cx="2643206" cy="1428760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596" y="3857628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комфортом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 rot="8754371">
            <a:off x="3003154" y="3088693"/>
            <a:ext cx="1000132" cy="57150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с вырезом 20"/>
          <p:cNvSpPr/>
          <p:nvPr/>
        </p:nvSpPr>
        <p:spPr>
          <a:xfrm rot="2670371">
            <a:off x="4914629" y="3126074"/>
            <a:ext cx="1000132" cy="57150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3929058" y="3571876"/>
            <a:ext cx="1000132" cy="57150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1285860"/>
            <a:ext cx="320040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0000FF"/>
                </a:solidFill>
              </a:rPr>
              <a:t>Болезни сердца</a:t>
            </a:r>
          </a:p>
        </p:txBody>
      </p:sp>
      <p:sp>
        <p:nvSpPr>
          <p:cNvPr id="4" name="Овал 3"/>
          <p:cNvSpPr/>
          <p:nvPr/>
        </p:nvSpPr>
        <p:spPr>
          <a:xfrm>
            <a:off x="6248400" y="533400"/>
            <a:ext cx="2590800" cy="1295400"/>
          </a:xfrm>
          <a:prstGeom prst="ellipse">
            <a:avLst/>
          </a:prstGeom>
          <a:gradFill>
            <a:gsLst>
              <a:gs pos="0">
                <a:srgbClr val="FF00FF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Курение приводит к…</a:t>
            </a:r>
          </a:p>
        </p:txBody>
      </p:sp>
      <p:sp>
        <p:nvSpPr>
          <p:cNvPr id="8" name="Овал 7"/>
          <p:cNvSpPr/>
          <p:nvPr/>
        </p:nvSpPr>
        <p:spPr>
          <a:xfrm>
            <a:off x="6096000" y="3276600"/>
            <a:ext cx="2590800" cy="1295400"/>
          </a:xfrm>
          <a:prstGeom prst="ellipse">
            <a:avLst/>
          </a:prstGeom>
          <a:gradFill>
            <a:gsLst>
              <a:gs pos="0">
                <a:srgbClr val="FF00FF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Многим другим болезням сердца</a:t>
            </a:r>
          </a:p>
        </p:txBody>
      </p:sp>
      <p:sp>
        <p:nvSpPr>
          <p:cNvPr id="9" name="Овал 8"/>
          <p:cNvSpPr/>
          <p:nvPr/>
        </p:nvSpPr>
        <p:spPr>
          <a:xfrm>
            <a:off x="3048000" y="3886200"/>
            <a:ext cx="2590800" cy="1295400"/>
          </a:xfrm>
          <a:prstGeom prst="ellips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Работу сосудов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4724400" y="5334000"/>
            <a:ext cx="2590800" cy="1295400"/>
          </a:xfrm>
          <a:prstGeom prst="ellips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Работу сердца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1295400" y="2667000"/>
            <a:ext cx="2590800" cy="1295400"/>
          </a:xfrm>
          <a:prstGeom prst="ellips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Поступление кислорода в кровь</a:t>
            </a:r>
          </a:p>
        </p:txBody>
      </p:sp>
      <p:sp>
        <p:nvSpPr>
          <p:cNvPr id="12" name="Овал 11"/>
          <p:cNvSpPr/>
          <p:nvPr/>
        </p:nvSpPr>
        <p:spPr>
          <a:xfrm>
            <a:off x="152400" y="5334000"/>
            <a:ext cx="2590800" cy="1295400"/>
          </a:xfrm>
          <a:prstGeom prst="ellips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Никотин нарушает… </a:t>
            </a:r>
          </a:p>
        </p:txBody>
      </p:sp>
      <p:sp>
        <p:nvSpPr>
          <p:cNvPr id="13" name="Овал 12"/>
          <p:cNvSpPr/>
          <p:nvPr/>
        </p:nvSpPr>
        <p:spPr>
          <a:xfrm>
            <a:off x="3962400" y="1752600"/>
            <a:ext cx="2971800" cy="1295400"/>
          </a:xfrm>
          <a:prstGeom prst="ellipse">
            <a:avLst/>
          </a:prstGeom>
          <a:gradFill>
            <a:gsLst>
              <a:gs pos="0">
                <a:srgbClr val="FF00FF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Атеросклерозу</a:t>
            </a:r>
            <a:r>
              <a:rPr lang="en-US" sz="2000" b="1" dirty="0">
                <a:solidFill>
                  <a:srgbClr val="FF0000"/>
                </a:solidFill>
              </a:rPr>
              <a:t>    </a:t>
            </a:r>
            <a:r>
              <a:rPr lang="ru-RU" sz="2000" b="1" dirty="0">
                <a:solidFill>
                  <a:srgbClr val="FF0000"/>
                </a:solidFill>
              </a:rPr>
              <a:t>(закупорке артерий)</a:t>
            </a:r>
          </a:p>
        </p:txBody>
      </p:sp>
      <p:sp>
        <p:nvSpPr>
          <p:cNvPr id="14" name="Овал 13"/>
          <p:cNvSpPr/>
          <p:nvPr/>
        </p:nvSpPr>
        <p:spPr>
          <a:xfrm>
            <a:off x="2362200" y="228600"/>
            <a:ext cx="2590800" cy="1295400"/>
          </a:xfrm>
          <a:prstGeom prst="ellipse">
            <a:avLst/>
          </a:prstGeom>
          <a:gradFill>
            <a:gsLst>
              <a:gs pos="0">
                <a:srgbClr val="FF00FF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Инфаркту миокарда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0"/>
            <a:endCxn id="11" idx="4"/>
          </p:cNvCxnSpPr>
          <p:nvPr/>
        </p:nvCxnSpPr>
        <p:spPr>
          <a:xfrm rot="5400000" flipH="1" flipV="1">
            <a:off x="1333500" y="4076700"/>
            <a:ext cx="1371600" cy="1143000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7"/>
            <a:endCxn id="9" idx="3"/>
          </p:cNvCxnSpPr>
          <p:nvPr/>
        </p:nvCxnSpPr>
        <p:spPr>
          <a:xfrm rot="5400000" flipH="1" flipV="1">
            <a:off x="2628901" y="4725987"/>
            <a:ext cx="533400" cy="1063625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6"/>
            <a:endCxn id="10" idx="2"/>
          </p:cNvCxnSpPr>
          <p:nvPr/>
        </p:nvCxnSpPr>
        <p:spPr>
          <a:xfrm>
            <a:off x="2743200" y="5981700"/>
            <a:ext cx="1981200" cy="1588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2"/>
            <a:endCxn id="14" idx="6"/>
          </p:cNvCxnSpPr>
          <p:nvPr/>
        </p:nvCxnSpPr>
        <p:spPr>
          <a:xfrm rot="10800000">
            <a:off x="4953000" y="876300"/>
            <a:ext cx="1295400" cy="3048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 noChangeShapeType="1"/>
            <a:stCxn id="4" idx="3"/>
            <a:endCxn id="13" idx="7"/>
          </p:cNvCxnSpPr>
          <p:nvPr/>
        </p:nvCxnSpPr>
        <p:spPr bwMode="auto">
          <a:xfrm flipH="1">
            <a:off x="6499225" y="1652588"/>
            <a:ext cx="128588" cy="276225"/>
          </a:xfrm>
          <a:prstGeom prst="straightConnector1">
            <a:avLst/>
          </a:prstGeom>
          <a:noFill/>
          <a:ln w="57150" cap="rnd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30" name="Прямая со стрелкой 29"/>
          <p:cNvCxnSpPr>
            <a:stCxn id="4" idx="4"/>
            <a:endCxn id="8" idx="0"/>
          </p:cNvCxnSpPr>
          <p:nvPr/>
        </p:nvCxnSpPr>
        <p:spPr>
          <a:xfrm rot="5400000">
            <a:off x="6743700" y="2476500"/>
            <a:ext cx="1447800" cy="1524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6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100"/>
                            </p:stCondLst>
                            <p:childTnLst>
                              <p:par>
                                <p:cTn id="5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600"/>
                            </p:stCondLst>
                            <p:childTnLst>
                              <p:par>
                                <p:cTn id="5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600"/>
                            </p:stCondLst>
                            <p:childTnLst>
                              <p:par>
                                <p:cTn id="6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100"/>
                            </p:stCondLst>
                            <p:childTnLst>
                              <p:par>
                                <p:cTn id="6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600"/>
                            </p:stCondLst>
                            <p:childTnLst>
                              <p:par>
                                <p:cTn id="7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f93c0deef49882bdb3b75849fd9214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5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Болезни….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35743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Рак легких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457200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Рак пищевода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2214554"/>
            <a:ext cx="2928958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Рак мочевого пузыря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457200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Язва желудка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 rot="8389711">
            <a:off x="2408078" y="1209316"/>
            <a:ext cx="1070713" cy="548577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2810111">
            <a:off x="4821383" y="1239068"/>
            <a:ext cx="1098895" cy="572094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с вырезом 13"/>
          <p:cNvSpPr/>
          <p:nvPr/>
        </p:nvSpPr>
        <p:spPr>
          <a:xfrm rot="6249909">
            <a:off x="2433849" y="2671641"/>
            <a:ext cx="2081369" cy="571504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с вырезом 14"/>
          <p:cNvSpPr/>
          <p:nvPr/>
        </p:nvSpPr>
        <p:spPr>
          <a:xfrm rot="4265277">
            <a:off x="3771142" y="2605459"/>
            <a:ext cx="2060698" cy="658305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357430"/>
            <a:ext cx="2143108" cy="7143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2214554"/>
            <a:ext cx="2928958" cy="1285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4500570"/>
            <a:ext cx="2857520" cy="785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500570"/>
            <a:ext cx="2786082" cy="785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C550-1F01-418A-86E2-ED140FE43CD6}" type="slidenum">
              <a:rPr lang="ru-RU"/>
              <a:pPr/>
              <a:t>17</a:t>
            </a:fld>
            <a:endParaRPr lang="ru-RU" dirty="0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u="sng" dirty="0">
                <a:solidFill>
                  <a:srgbClr val="FFFF00"/>
                </a:solidFill>
                <a:latin typeface="Times New Roman" pitchFamily="18" charset="0"/>
              </a:rPr>
              <a:t>Влияние курения на здоровье человека</a:t>
            </a:r>
            <a:r>
              <a:rPr lang="ru-RU" sz="2800" u="sng" dirty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sz="2800" u="sng" dirty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rgbClr val="CC0099"/>
                </a:solidFill>
                <a:latin typeface="Times New Roman" pitchFamily="18" charset="0"/>
              </a:rPr>
              <a:t>Можно болеть по собственному желанию…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85720" y="1371600"/>
            <a:ext cx="862968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400" dirty="0"/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В легких курильщиков происходит ослабление иммунитета.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Курение наносит вред сердечнососудистой системе и органам дыхания. Под влиянием никотина происходит спазм сосудов и ухудшение кровотока в теле. Далее это ведет к инфаркту.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Среди эффектов никотина отмечу  спазм  желудка, нарушение прохождение пищи, приводящие к гастриту и язвенной болезни желудка.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Страдают от курения кровеносные сосуды, расположенные сразу под кожей. Это приводит к нарушению питания кожи, она приобретает желтоватую окраску.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При курении голосовые связки воспаляются, утолщаются, становятся  грубыми, что ведет к изменению тембра голоса.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У курящих подростков объем грудной клетки отстает на 25 % от показателей некурящих.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Смерть при отравлении никотином наступает от паралича дыхания. Взрослому можно умереть, если  выкурить за один раз пачку сигарет, а ребёнку - полпачки.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</a:rPr>
              <a:t>В целом курение сокращает  жизнь  примерно на 8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2906v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9397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14290"/>
            <a:ext cx="4876800" cy="1143000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Курение и беременность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928802"/>
            <a:ext cx="3571868" cy="492919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dirty="0" smtClean="0">
                <a:solidFill>
                  <a:srgbClr val="00B0F0"/>
                </a:solidFill>
              </a:rPr>
              <a:t>	</a:t>
            </a:r>
            <a:r>
              <a:rPr lang="ru-RU" sz="3400" b="1" dirty="0" smtClean="0">
                <a:solidFill>
                  <a:srgbClr val="00CCFF"/>
                </a:solidFill>
              </a:rPr>
              <a:t>Курение во время беременности может крайне негативно отразиться на здоровье будущей мамы и ее малыша. У будущего ребенка проблемы со здоровьем могут возникнуть еще в утробе матери и проявляться вплоть до совершеннолетия. </a:t>
            </a:r>
            <a:br>
              <a:rPr lang="ru-RU" sz="3400" b="1" dirty="0" smtClean="0">
                <a:solidFill>
                  <a:srgbClr val="00CCFF"/>
                </a:solidFill>
              </a:rPr>
            </a:br>
            <a:r>
              <a:rPr lang="ru-RU" sz="3300" b="1" dirty="0" smtClean="0">
                <a:solidFill>
                  <a:srgbClr val="0000FF"/>
                </a:solidFill>
              </a:rPr>
              <a:t/>
            </a:r>
            <a:br>
              <a:rPr lang="ru-RU" sz="3300" b="1" dirty="0" smtClean="0">
                <a:solidFill>
                  <a:srgbClr val="0000FF"/>
                </a:solidFill>
              </a:rPr>
            </a:br>
            <a:endParaRPr lang="ru-RU" sz="33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2458560_26219259_24554064_706193_583318_20061201T023146Z_01_NOOTR_RTRIDSP_2_HEALTHSMOKINGDATINGD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8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35716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Последствия курения…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f93c0deef49882bdb3b75849fd9214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93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26" y="2500306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История появления…</a:t>
            </a:r>
            <a:endParaRPr lang="ru-RU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0b08a0140e3a42131c7e8aabd641828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51610659-inositol-lu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83468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28860" y="0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Рак легкого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ungcanc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43438" y="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Легкое курящего человека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20040723-toris-palatin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3335080" cy="3504058"/>
          </a:xfrm>
          <a:prstGeom prst="rect">
            <a:avLst/>
          </a:prstGeom>
        </p:spPr>
      </p:pic>
      <p:pic>
        <p:nvPicPr>
          <p:cNvPr id="8" name="Рисунок 7" descr="CPS.NTJ30.011008104229.photo00.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-428652"/>
            <a:ext cx="4876800" cy="3848100"/>
          </a:xfrm>
          <a:prstGeom prst="rect">
            <a:avLst/>
          </a:prstGeom>
        </p:spPr>
      </p:pic>
      <p:pic>
        <p:nvPicPr>
          <p:cNvPr id="9" name="Рисунок 8" descr="YeniMakale_sigara_resm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519484"/>
            <a:ext cx="4280886" cy="333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9"/>
            <a:ext cx="9144000" cy="68588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formation_items_678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072494" cy="61290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9"/>
            <a:ext cx="9144000" cy="685888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Рак губы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3" descr="9_рак губы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4300" y="1171207"/>
            <a:ext cx="6819600" cy="547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ost-4634-117675796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4500562" cy="5715016"/>
          </a:xfrm>
        </p:spPr>
      </p:pic>
      <p:pic>
        <p:nvPicPr>
          <p:cNvPr id="5" name="Рисунок 4" descr="smok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310" y="928670"/>
            <a:ext cx="456869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Рак трахеи</a:t>
            </a:r>
            <a:endParaRPr lang="ru-RU" sz="6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рак трахе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214422"/>
            <a:ext cx="6429420" cy="54930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x_47427196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ost-4634-11767579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8715403" cy="57150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Случаи рождения детей у курящих…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83187" y="0"/>
            <a:ext cx="396081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Arial" charset="0"/>
              </a:rPr>
              <a:t>Табак родом из Америки. 12 октября 1492года Христофор Колумб причалил к неизвестному острову, жители которого поднесли гостям сушёные на солнце листья, свёрнутые в трубочку. Они курили это растение, «петум» - так они его называли.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192827125_misc_30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4500562" cy="5286388"/>
          </a:xfrm>
          <a:prstGeom prst="rect">
            <a:avLst/>
          </a:prstGeom>
        </p:spPr>
      </p:pic>
      <p:pic>
        <p:nvPicPr>
          <p:cNvPr id="9" name="Рисунок 8" descr="3157f4fbaf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109" y="0"/>
            <a:ext cx="5032891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708476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0"/>
            <a:ext cx="58579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273910333_motivator-5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7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5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500042"/>
            <a:ext cx="7358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       </a:t>
            </a:r>
            <a:r>
              <a:rPr lang="ru-RU" sz="8800" dirty="0" smtClean="0">
                <a:solidFill>
                  <a:schemeClr val="bg1"/>
                </a:solidFill>
                <a:latin typeface="Monotype Corsiva" pitchFamily="66" charset="0"/>
              </a:rPr>
              <a:t>Спасибо</a:t>
            </a:r>
          </a:p>
          <a:p>
            <a:r>
              <a:rPr lang="ru-RU" sz="8800" dirty="0" smtClean="0">
                <a:solidFill>
                  <a:schemeClr val="bg1"/>
                </a:solidFill>
                <a:latin typeface="Monotype Corsiva" pitchFamily="66" charset="0"/>
              </a:rPr>
              <a:t>            за</a:t>
            </a:r>
          </a:p>
          <a:p>
            <a:r>
              <a:rPr lang="ru-RU" sz="8800" dirty="0" smtClean="0">
                <a:solidFill>
                  <a:schemeClr val="bg1"/>
                </a:solidFill>
                <a:latin typeface="Monotype Corsiva" pitchFamily="66" charset="0"/>
              </a:rPr>
              <a:t>     внимание!</a:t>
            </a:r>
            <a:endParaRPr lang="ru-RU" sz="8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4429132"/>
            <a:ext cx="3143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Презентацию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Выполнила ученица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10класа МОУСОШ №10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Медведева Анастасия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4919008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После второго похода Колумба семена табака были занесены  в Испанию, а оттуда во все уголки Земного шара. Быстрому распространению способствовало </a:t>
            </a:r>
            <a:r>
              <a:rPr lang="ru-RU" sz="2400" dirty="0" smtClean="0">
                <a:latin typeface="Arial" charset="0"/>
              </a:rPr>
              <a:t>удивительное свойство табака – привычная тяга к курению, с которой трудно совладать человеку.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34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Англии по указанию Елизаветы </a:t>
            </a:r>
            <a:r>
              <a:rPr lang="en-US" sz="3200" dirty="0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  (1585г.) курильщиков приравнивали к ворам и водили по улице с верёвкой на шее.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681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27625" y="207963"/>
            <a:ext cx="37655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dirty="0">
                <a:latin typeface="Arial" charset="0"/>
              </a:rPr>
              <a:t>Царь Михаил Фёдорович вёл жестокую борьбу с курильщиками: уличая 1 раз в курении – 60 ударов палок по стопам; 2 раза – резали носы, уши, ссылали в дальние города.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00694" y="5072074"/>
            <a:ext cx="32543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u="sng" dirty="0">
                <a:solidFill>
                  <a:srgbClr val="00B0F0"/>
                </a:solidFill>
                <a:latin typeface="Arial" charset="0"/>
              </a:rPr>
              <a:t>В Россию табак завезён английскими купцами в 1585 году через Архангельск.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643438" y="214290"/>
            <a:ext cx="42148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Пётр 1 стал внедрять табакокурение: по его мнению, это способствовало принципам западной цивилизации.</a:t>
            </a:r>
          </a:p>
          <a:p>
            <a:endParaRPr lang="ru-RU" sz="2800" i="1" dirty="0">
              <a:latin typeface="Arial Black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72000" y="4071942"/>
            <a:ext cx="4103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Славный царь простудился, заболел и вследствие слабости прокуренных лёгких умер до срока.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6" grpId="1"/>
      <p:bldP spid="15367" grpId="0"/>
      <p:bldP spid="153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785786" y="0"/>
            <a:ext cx="7715304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Курение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14348" y="2000240"/>
            <a:ext cx="7777162" cy="4585871"/>
          </a:xfrm>
          <a:prstGeom prst="rect">
            <a:avLst/>
          </a:pr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Общие сведения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Курение</a:t>
            </a:r>
            <a:r>
              <a:rPr lang="ru-RU" sz="2400" dirty="0">
                <a:solidFill>
                  <a:schemeClr val="bg1"/>
                </a:solidFill>
              </a:rPr>
              <a:t> – самая распространенная причина преждевременной смерти и потери работоспособности.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целом в мире курение убивает более чем 3 млн.человек в год и если такая тенденция сохранится, то к 2020 г это количество может достичь 10 млн. Недавние международные исследования показали, что курение укорачивает жизнь в среднем на 20-25 лет.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На сегодняшний день в России курят 67% мужчин,  40%  женщин и 50% подростков. 500 000 человек ежегодно умирают от курения в России. Каждый 10-й умирающий в мире от курения – россиянин.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14348" y="500042"/>
            <a:ext cx="80279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66"/>
                </a:solidFill>
              </a:rPr>
              <a:t>Никотин</a:t>
            </a:r>
            <a:r>
              <a:rPr lang="ru-RU" sz="3600" dirty="0">
                <a:solidFill>
                  <a:schemeClr val="bg1"/>
                </a:solidFill>
              </a:rPr>
              <a:t> – алкалоид, содержащийся в листьях и стеблях табака. При курении вдыхается с дымом, через легкие попадает в кровяное русло, преодолевает гематоэнцефалический барьер и через несколько секунд попадает в центральную нервную систему. Другой точкой приложения действия никотина являются вегетативные ганглии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766</Words>
  <Application>Microsoft Office PowerPoint</Application>
  <PresentationFormat>Экран (4:3)</PresentationFormat>
  <Paragraphs>68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МИФЫ О КУРЕНИИ </vt:lpstr>
      <vt:lpstr>Почему люди курят?</vt:lpstr>
      <vt:lpstr>Болезни сердца</vt:lpstr>
      <vt:lpstr>Болезни….</vt:lpstr>
      <vt:lpstr>Влияние курения на здоровье человека Можно болеть по собственному желанию…</vt:lpstr>
      <vt:lpstr>Курение и беременность</vt:lpstr>
      <vt:lpstr>Слайд 19</vt:lpstr>
      <vt:lpstr>Слайд 20</vt:lpstr>
      <vt:lpstr>Слайд 21</vt:lpstr>
      <vt:lpstr>Слайд 22</vt:lpstr>
      <vt:lpstr>Слайд 23</vt:lpstr>
      <vt:lpstr>Слайд 24</vt:lpstr>
      <vt:lpstr>Рак губы</vt:lpstr>
      <vt:lpstr>Слайд 26</vt:lpstr>
      <vt:lpstr>Рак трахеи</vt:lpstr>
      <vt:lpstr>Слайд 28</vt:lpstr>
      <vt:lpstr>Случаи рождения детей у курящих…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25</cp:revision>
  <dcterms:created xsi:type="dcterms:W3CDTF">2011-04-02T11:15:45Z</dcterms:created>
  <dcterms:modified xsi:type="dcterms:W3CDTF">2011-04-04T15:28:57Z</dcterms:modified>
</cp:coreProperties>
</file>