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9" r:id="rId3"/>
    <p:sldId id="260" r:id="rId4"/>
    <p:sldId id="261" r:id="rId5"/>
    <p:sldId id="263" r:id="rId6"/>
    <p:sldId id="284" r:id="rId7"/>
    <p:sldId id="264" r:id="rId8"/>
    <p:sldId id="265" r:id="rId9"/>
    <p:sldId id="266" r:id="rId10"/>
    <p:sldId id="267" r:id="rId11"/>
    <p:sldId id="268" r:id="rId12"/>
    <p:sldId id="270" r:id="rId13"/>
    <p:sldId id="269" r:id="rId14"/>
    <p:sldId id="271" r:id="rId15"/>
    <p:sldId id="272" r:id="rId16"/>
    <p:sldId id="273" r:id="rId17"/>
    <p:sldId id="275" r:id="rId18"/>
    <p:sldId id="274" r:id="rId19"/>
    <p:sldId id="276" r:id="rId20"/>
    <p:sldId id="277" r:id="rId21"/>
    <p:sldId id="278" r:id="rId22"/>
    <p:sldId id="282" r:id="rId23"/>
    <p:sldId id="28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86256"/>
            <a:ext cx="7272366" cy="1714512"/>
          </a:xfrm>
        </p:spPr>
        <p:txBody>
          <a:bodyPr/>
          <a:lstStyle/>
          <a:p>
            <a:pPr algn="r"/>
            <a:r>
              <a:rPr lang="ru-RU" dirty="0" smtClean="0"/>
              <a:t>Учитель химии – Хуурак </a:t>
            </a:r>
            <a:r>
              <a:rPr lang="ru-RU" dirty="0" err="1" smtClean="0"/>
              <a:t>Аяна</a:t>
            </a:r>
            <a:r>
              <a:rPr lang="ru-RU" dirty="0" smtClean="0"/>
              <a:t> </a:t>
            </a:r>
            <a:r>
              <a:rPr lang="ru-RU" dirty="0" err="1" smtClean="0"/>
              <a:t>Хемчикеевна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6"/>
            <a:ext cx="7772400" cy="2357454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Обобщающий урок по теме </a:t>
            </a:r>
            <a:r>
              <a:rPr lang="ru-RU" sz="7200" dirty="0" smtClean="0"/>
              <a:t>«Вода»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/>
              <a:t>Игра: «Найди ошибку». 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1"/>
                </a:solidFill>
              </a:rPr>
              <a:t>II </a:t>
            </a:r>
            <a:r>
              <a:rPr lang="ru-RU" sz="4800" b="1" dirty="0" smtClean="0">
                <a:solidFill>
                  <a:schemeClr val="tx1"/>
                </a:solidFill>
              </a:rPr>
              <a:t>этап – экспертный 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III</a:t>
            </a:r>
            <a:r>
              <a:rPr lang="ru-RU" sz="4800" b="1" dirty="0" smtClean="0">
                <a:solidFill>
                  <a:schemeClr val="tx1"/>
                </a:solidFill>
              </a:rPr>
              <a:t> этап – научный</a:t>
            </a:r>
            <a:br>
              <a:rPr lang="ru-RU" sz="4800" b="1" dirty="0" smtClean="0">
                <a:solidFill>
                  <a:schemeClr val="tx1"/>
                </a:solidFill>
              </a:rPr>
            </a:b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7143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Задание 1: Игра: «Цифровой диктант».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071546"/>
            <a:ext cx="8643998" cy="550072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Вам нужно необходимо написать в столбик числа от 1 до 10. Посмотреть на знак элемента и найти во втором столбике соответствующий вариант его произношения, а </a:t>
            </a:r>
            <a:r>
              <a:rPr lang="en-US" dirty="0" smtClean="0"/>
              <a:t>III </a:t>
            </a:r>
            <a:r>
              <a:rPr lang="ru-RU" dirty="0" smtClean="0"/>
              <a:t>– название элемента.</a:t>
            </a:r>
          </a:p>
          <a:p>
            <a:pPr>
              <a:buNone/>
            </a:pPr>
            <a:r>
              <a:rPr lang="ru-RU" b="1" dirty="0" smtClean="0"/>
              <a:t>          1. </a:t>
            </a:r>
            <a:r>
              <a:rPr lang="en-US" b="1" dirty="0" smtClean="0"/>
              <a:t>AI</a:t>
            </a:r>
            <a:r>
              <a:rPr lang="ru-RU" b="1" dirty="0" smtClean="0"/>
              <a:t>                 1. бор                  </a:t>
            </a:r>
            <a:r>
              <a:rPr lang="ru-RU" b="1" dirty="0" smtClean="0"/>
              <a:t>         </a:t>
            </a:r>
            <a:r>
              <a:rPr lang="ru-RU" b="1" dirty="0" smtClean="0"/>
              <a:t>1. кальций</a:t>
            </a:r>
          </a:p>
          <a:p>
            <a:pPr>
              <a:buNone/>
            </a:pPr>
            <a:r>
              <a:rPr lang="ru-RU" b="1" dirty="0" smtClean="0"/>
              <a:t>          2. </a:t>
            </a:r>
            <a:r>
              <a:rPr lang="en-US" b="1" dirty="0" smtClean="0"/>
              <a:t>H</a:t>
            </a:r>
            <a:r>
              <a:rPr lang="ru-RU" b="1" dirty="0" smtClean="0"/>
              <a:t>                   2. </a:t>
            </a:r>
            <a:r>
              <a:rPr lang="ru-RU" b="1" dirty="0" err="1" smtClean="0"/>
              <a:t>купрум</a:t>
            </a:r>
            <a:r>
              <a:rPr lang="ru-RU" b="1" dirty="0" smtClean="0"/>
              <a:t>             </a:t>
            </a:r>
            <a:r>
              <a:rPr lang="ru-RU" b="1" dirty="0" smtClean="0"/>
              <a:t>      2</a:t>
            </a:r>
            <a:r>
              <a:rPr lang="ru-RU" b="1" dirty="0" smtClean="0"/>
              <a:t>. калий</a:t>
            </a:r>
          </a:p>
          <a:p>
            <a:pPr>
              <a:buNone/>
            </a:pPr>
            <a:r>
              <a:rPr lang="ru-RU" b="1" dirty="0" smtClean="0"/>
              <a:t>          3. </a:t>
            </a:r>
            <a:r>
              <a:rPr lang="en-US" b="1" dirty="0" smtClean="0"/>
              <a:t>Cu</a:t>
            </a:r>
            <a:r>
              <a:rPr lang="ru-RU" b="1" dirty="0" smtClean="0"/>
              <a:t>                 3. </a:t>
            </a:r>
            <a:r>
              <a:rPr lang="ru-RU" b="1" dirty="0" err="1" smtClean="0"/>
              <a:t>аш</a:t>
            </a:r>
            <a:r>
              <a:rPr lang="ru-RU" b="1" dirty="0" smtClean="0"/>
              <a:t>                     </a:t>
            </a:r>
            <a:r>
              <a:rPr lang="ru-RU" b="1" dirty="0" smtClean="0"/>
              <a:t>       3</a:t>
            </a:r>
            <a:r>
              <a:rPr lang="ru-RU" b="1" dirty="0" smtClean="0"/>
              <a:t>. железо</a:t>
            </a:r>
          </a:p>
          <a:p>
            <a:pPr>
              <a:buNone/>
            </a:pPr>
            <a:r>
              <a:rPr lang="ru-RU" b="1" dirty="0" smtClean="0"/>
              <a:t>          4. </a:t>
            </a:r>
            <a:r>
              <a:rPr lang="en-US" b="1" dirty="0" smtClean="0"/>
              <a:t>N</a:t>
            </a:r>
            <a:r>
              <a:rPr lang="ru-RU" b="1" dirty="0" smtClean="0"/>
              <a:t>          </a:t>
            </a:r>
            <a:r>
              <a:rPr lang="ru-RU" b="1" dirty="0" smtClean="0"/>
              <a:t>         </a:t>
            </a:r>
            <a:r>
              <a:rPr lang="ru-RU" b="1" dirty="0" smtClean="0"/>
              <a:t>4. алюминий        </a:t>
            </a:r>
            <a:r>
              <a:rPr lang="ru-RU" b="1" dirty="0" smtClean="0"/>
              <a:t>    4</a:t>
            </a:r>
            <a:r>
              <a:rPr lang="ru-RU" b="1" dirty="0" smtClean="0"/>
              <a:t>. азот</a:t>
            </a:r>
          </a:p>
          <a:p>
            <a:pPr>
              <a:buNone/>
            </a:pPr>
            <a:r>
              <a:rPr lang="ru-RU" b="1" dirty="0" smtClean="0"/>
              <a:t>          5. </a:t>
            </a:r>
            <a:r>
              <a:rPr lang="en-US" b="1" dirty="0" smtClean="0"/>
              <a:t>B</a:t>
            </a:r>
            <a:r>
              <a:rPr lang="ru-RU" b="1" dirty="0" smtClean="0"/>
              <a:t>                 </a:t>
            </a:r>
            <a:r>
              <a:rPr lang="ru-RU" b="1" dirty="0" smtClean="0"/>
              <a:t>  </a:t>
            </a:r>
            <a:r>
              <a:rPr lang="ru-RU" b="1" dirty="0" smtClean="0"/>
              <a:t>5. бром                  </a:t>
            </a:r>
            <a:r>
              <a:rPr lang="ru-RU" b="1" dirty="0" smtClean="0"/>
              <a:t>       5</a:t>
            </a:r>
            <a:r>
              <a:rPr lang="ru-RU" b="1" dirty="0" smtClean="0"/>
              <a:t>. бром</a:t>
            </a:r>
          </a:p>
          <a:p>
            <a:pPr>
              <a:buNone/>
            </a:pPr>
            <a:r>
              <a:rPr lang="ru-RU" b="1" dirty="0" smtClean="0"/>
              <a:t>          6. </a:t>
            </a:r>
            <a:r>
              <a:rPr lang="en-US" b="1" dirty="0" smtClean="0"/>
              <a:t>Si </a:t>
            </a:r>
            <a:r>
              <a:rPr lang="ru-RU" b="1" dirty="0" smtClean="0"/>
              <a:t>                 6. кальций            </a:t>
            </a:r>
            <a:r>
              <a:rPr lang="ru-RU" b="1" dirty="0" smtClean="0"/>
              <a:t>    6</a:t>
            </a:r>
            <a:r>
              <a:rPr lang="ru-RU" b="1" dirty="0" smtClean="0"/>
              <a:t>. кремний</a:t>
            </a:r>
          </a:p>
          <a:p>
            <a:pPr>
              <a:buNone/>
            </a:pPr>
            <a:r>
              <a:rPr lang="ru-RU" b="1" dirty="0" smtClean="0"/>
              <a:t>          7. </a:t>
            </a:r>
            <a:r>
              <a:rPr lang="en-US" b="1" dirty="0" smtClean="0"/>
              <a:t>Br </a:t>
            </a:r>
            <a:r>
              <a:rPr lang="ru-RU" b="1" dirty="0" smtClean="0"/>
              <a:t>                7. </a:t>
            </a:r>
            <a:r>
              <a:rPr lang="ru-RU" b="1" dirty="0" err="1" smtClean="0"/>
              <a:t>феррум</a:t>
            </a:r>
            <a:r>
              <a:rPr lang="ru-RU" b="1" dirty="0" smtClean="0"/>
              <a:t>             </a:t>
            </a:r>
            <a:r>
              <a:rPr lang="ru-RU" b="1" dirty="0" smtClean="0"/>
              <a:t>     </a:t>
            </a:r>
            <a:r>
              <a:rPr lang="ru-RU" b="1" dirty="0" smtClean="0"/>
              <a:t>7. водород</a:t>
            </a:r>
          </a:p>
          <a:p>
            <a:pPr>
              <a:buNone/>
            </a:pPr>
            <a:r>
              <a:rPr lang="ru-RU" b="1" dirty="0" smtClean="0"/>
              <a:t>          8. </a:t>
            </a:r>
            <a:r>
              <a:rPr lang="en-US" b="1" dirty="0" smtClean="0"/>
              <a:t>K </a:t>
            </a:r>
            <a:r>
              <a:rPr lang="ru-RU" b="1" dirty="0" smtClean="0"/>
              <a:t>                 8. </a:t>
            </a:r>
            <a:r>
              <a:rPr lang="ru-RU" b="1" dirty="0" err="1" smtClean="0"/>
              <a:t>силициум</a:t>
            </a:r>
            <a:r>
              <a:rPr lang="ru-RU" b="1" dirty="0" smtClean="0"/>
              <a:t>         </a:t>
            </a:r>
            <a:r>
              <a:rPr lang="ru-RU" b="1" dirty="0" smtClean="0"/>
              <a:t>     </a:t>
            </a:r>
            <a:r>
              <a:rPr lang="ru-RU" b="1" dirty="0" smtClean="0"/>
              <a:t>8. бор</a:t>
            </a:r>
          </a:p>
          <a:p>
            <a:pPr>
              <a:buNone/>
            </a:pPr>
            <a:r>
              <a:rPr lang="ru-RU" b="1" dirty="0" smtClean="0"/>
              <a:t>          9. </a:t>
            </a:r>
            <a:r>
              <a:rPr lang="en-US" b="1" dirty="0" smtClean="0"/>
              <a:t>Fe </a:t>
            </a:r>
            <a:r>
              <a:rPr lang="ru-RU" b="1" dirty="0" smtClean="0"/>
              <a:t>                9. </a:t>
            </a:r>
            <a:r>
              <a:rPr lang="ru-RU" b="1" dirty="0" err="1" smtClean="0"/>
              <a:t>эн</a:t>
            </a:r>
            <a:r>
              <a:rPr lang="ru-RU" b="1" dirty="0" smtClean="0"/>
              <a:t>                       </a:t>
            </a:r>
            <a:r>
              <a:rPr lang="ru-RU" b="1" dirty="0" smtClean="0"/>
              <a:t>      9</a:t>
            </a:r>
            <a:r>
              <a:rPr lang="ru-RU" b="1" dirty="0" smtClean="0"/>
              <a:t>. алюминий</a:t>
            </a:r>
          </a:p>
          <a:p>
            <a:pPr>
              <a:buNone/>
            </a:pPr>
            <a:r>
              <a:rPr lang="ru-RU" b="1" dirty="0" smtClean="0"/>
              <a:t>        10. </a:t>
            </a:r>
            <a:r>
              <a:rPr lang="en-US" b="1" dirty="0" smtClean="0"/>
              <a:t>Ca </a:t>
            </a:r>
            <a:r>
              <a:rPr lang="ru-RU" b="1" dirty="0" smtClean="0"/>
              <a:t>           </a:t>
            </a:r>
            <a:r>
              <a:rPr lang="ru-RU" b="1" dirty="0" smtClean="0"/>
              <a:t>   </a:t>
            </a:r>
            <a:r>
              <a:rPr lang="ru-RU" b="1" dirty="0" smtClean="0"/>
              <a:t>10. калий             </a:t>
            </a:r>
            <a:r>
              <a:rPr lang="ru-RU" b="1" dirty="0" smtClean="0"/>
              <a:t>        </a:t>
            </a:r>
            <a:r>
              <a:rPr lang="ru-RU" b="1" dirty="0" smtClean="0"/>
              <a:t>10. медь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642918"/>
            <a:ext cx="8229600" cy="6117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Ответы: 1 – 4 – 9;            6 – 8 – 6;</a:t>
            </a:r>
          </a:p>
          <a:p>
            <a:pPr>
              <a:buNone/>
            </a:pPr>
            <a:r>
              <a:rPr lang="ru-RU" sz="3600" dirty="0" smtClean="0"/>
              <a:t>            </a:t>
            </a:r>
            <a:r>
              <a:rPr lang="ru-RU" sz="3600" dirty="0" smtClean="0"/>
              <a:t>      </a:t>
            </a:r>
            <a:r>
              <a:rPr lang="ru-RU" sz="3600" dirty="0" smtClean="0"/>
              <a:t>2 – 3 – 7;            7 – 5 – 5;</a:t>
            </a:r>
          </a:p>
          <a:p>
            <a:pPr>
              <a:buNone/>
            </a:pPr>
            <a:r>
              <a:rPr lang="ru-RU" sz="3600" dirty="0" smtClean="0"/>
              <a:t>               </a:t>
            </a:r>
            <a:r>
              <a:rPr lang="ru-RU" sz="3600" dirty="0" smtClean="0"/>
              <a:t>   3 </a:t>
            </a:r>
            <a:r>
              <a:rPr lang="ru-RU" sz="3600" dirty="0" smtClean="0"/>
              <a:t>– 2 – 10;          8 – 10 – 2;</a:t>
            </a:r>
          </a:p>
          <a:p>
            <a:pPr>
              <a:buNone/>
            </a:pPr>
            <a:r>
              <a:rPr lang="ru-RU" sz="3600" dirty="0" smtClean="0"/>
              <a:t>               </a:t>
            </a:r>
            <a:r>
              <a:rPr lang="ru-RU" sz="3600" dirty="0" smtClean="0"/>
              <a:t>   4 </a:t>
            </a:r>
            <a:r>
              <a:rPr lang="ru-RU" sz="3600" dirty="0" smtClean="0"/>
              <a:t>– 9 – 4;            9 – 7 – 3;</a:t>
            </a:r>
          </a:p>
          <a:p>
            <a:pPr>
              <a:buNone/>
            </a:pPr>
            <a:r>
              <a:rPr lang="ru-RU" sz="3600" dirty="0" smtClean="0"/>
              <a:t>               </a:t>
            </a:r>
            <a:r>
              <a:rPr lang="ru-RU" sz="3600" dirty="0" smtClean="0"/>
              <a:t>   5 </a:t>
            </a:r>
            <a:r>
              <a:rPr lang="ru-RU" sz="3600" dirty="0" smtClean="0"/>
              <a:t>– 1 -8;             10 – 6 – 1.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2458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/>
              <a:t>Оценка критерий: </a:t>
            </a:r>
          </a:p>
          <a:p>
            <a:pPr algn="ctr">
              <a:buNone/>
            </a:pPr>
            <a:r>
              <a:rPr lang="ru-RU" sz="4800" dirty="0" smtClean="0"/>
              <a:t>9-10 баллов - «5»</a:t>
            </a:r>
          </a:p>
          <a:p>
            <a:pPr algn="ctr">
              <a:buNone/>
            </a:pPr>
            <a:r>
              <a:rPr lang="ru-RU" sz="4800" dirty="0" smtClean="0"/>
              <a:t>7-8 баллов – «4»</a:t>
            </a:r>
          </a:p>
          <a:p>
            <a:pPr algn="ctr">
              <a:buNone/>
            </a:pPr>
            <a:r>
              <a:rPr lang="ru-RU" sz="4800" dirty="0" smtClean="0"/>
              <a:t>5-6 баллов – «3»</a:t>
            </a:r>
          </a:p>
          <a:p>
            <a:pPr algn="ctr">
              <a:buNone/>
            </a:pPr>
            <a:r>
              <a:rPr lang="ru-RU" sz="4800" dirty="0" smtClean="0"/>
              <a:t>Меньше 5 баллов – «2»</a:t>
            </a:r>
          </a:p>
          <a:p>
            <a:pPr algn="ctr">
              <a:buNone/>
            </a:pP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Расставьте коэффициенты и назовите вещества:</a:t>
            </a:r>
          </a:p>
          <a:p>
            <a:pPr algn="ctr">
              <a:buNone/>
            </a:pPr>
            <a:r>
              <a:rPr lang="ru-RU" sz="4000" dirty="0" smtClean="0"/>
              <a:t>  а) </a:t>
            </a:r>
            <a:r>
              <a:rPr lang="en-US" sz="4000" dirty="0" smtClean="0"/>
              <a:t>H</a:t>
            </a:r>
            <a:r>
              <a:rPr lang="ru-RU" sz="4000" baseline="-25000" dirty="0" smtClean="0"/>
              <a:t>2</a:t>
            </a:r>
            <a:r>
              <a:rPr lang="ru-RU" sz="4000" dirty="0" smtClean="0"/>
              <a:t> + </a:t>
            </a:r>
            <a:r>
              <a:rPr lang="en-US" sz="4000" dirty="0" smtClean="0"/>
              <a:t>O</a:t>
            </a:r>
            <a:r>
              <a:rPr lang="ru-RU" sz="4000" baseline="-25000" dirty="0" smtClean="0"/>
              <a:t>2</a:t>
            </a:r>
            <a:r>
              <a:rPr lang="ru-RU" sz="4000" dirty="0" smtClean="0"/>
              <a:t> = </a:t>
            </a:r>
            <a:r>
              <a:rPr lang="en-US" sz="4000" dirty="0" smtClean="0"/>
              <a:t>H</a:t>
            </a:r>
            <a:r>
              <a:rPr lang="ru-RU" sz="4000" baseline="-25000" dirty="0" smtClean="0"/>
              <a:t>2</a:t>
            </a:r>
            <a:r>
              <a:rPr lang="en-US" sz="4000" dirty="0" smtClean="0"/>
              <a:t>O</a:t>
            </a:r>
            <a:r>
              <a:rPr lang="ru-RU" sz="4000" dirty="0" smtClean="0"/>
              <a:t>        </a:t>
            </a:r>
          </a:p>
          <a:p>
            <a:pPr algn="ctr">
              <a:buNone/>
            </a:pPr>
            <a:r>
              <a:rPr lang="ru-RU" sz="4000" dirty="0" smtClean="0"/>
              <a:t>     б) </a:t>
            </a:r>
            <a:r>
              <a:rPr lang="en-US" sz="4000" dirty="0" smtClean="0"/>
              <a:t>Fe</a:t>
            </a:r>
            <a:r>
              <a:rPr lang="ru-RU" sz="4000" baseline="-25000" dirty="0" smtClean="0"/>
              <a:t>2</a:t>
            </a:r>
            <a:r>
              <a:rPr lang="en-US" sz="4000" dirty="0" smtClean="0"/>
              <a:t>O</a:t>
            </a:r>
            <a:r>
              <a:rPr lang="ru-RU" sz="4000" baseline="-25000" dirty="0" smtClean="0"/>
              <a:t>3</a:t>
            </a:r>
            <a:r>
              <a:rPr lang="ru-RU" sz="4000" dirty="0" smtClean="0"/>
              <a:t> + </a:t>
            </a:r>
            <a:r>
              <a:rPr lang="en-US" sz="4000" dirty="0" smtClean="0"/>
              <a:t>H</a:t>
            </a:r>
            <a:r>
              <a:rPr lang="ru-RU" sz="4000" baseline="-25000" dirty="0" smtClean="0"/>
              <a:t>2</a:t>
            </a:r>
            <a:r>
              <a:rPr lang="ru-RU" sz="4000" dirty="0" smtClean="0"/>
              <a:t> = </a:t>
            </a:r>
            <a:r>
              <a:rPr lang="en-US" sz="4000" dirty="0" smtClean="0"/>
              <a:t>Fe</a:t>
            </a:r>
            <a:r>
              <a:rPr lang="ru-RU" sz="4000" dirty="0" smtClean="0"/>
              <a:t> + </a:t>
            </a:r>
            <a:r>
              <a:rPr lang="en-US" sz="4000" dirty="0" smtClean="0"/>
              <a:t>H</a:t>
            </a:r>
            <a:r>
              <a:rPr lang="ru-RU" sz="4000" baseline="-25000" dirty="0" smtClean="0"/>
              <a:t>2</a:t>
            </a:r>
            <a:r>
              <a:rPr lang="en-US" sz="4000" dirty="0" smtClean="0"/>
              <a:t>O</a:t>
            </a:r>
            <a:r>
              <a:rPr lang="ru-RU" sz="4000" dirty="0" smtClean="0"/>
              <a:t>       </a:t>
            </a:r>
          </a:p>
          <a:p>
            <a:pPr algn="ctr">
              <a:buNone/>
            </a:pPr>
            <a:r>
              <a:rPr lang="ru-RU" sz="4000" dirty="0" smtClean="0"/>
              <a:t>    в) </a:t>
            </a:r>
            <a:r>
              <a:rPr lang="en-US" sz="4000" dirty="0" smtClean="0"/>
              <a:t>H</a:t>
            </a:r>
            <a:r>
              <a:rPr lang="ru-RU" sz="4000" baseline="-25000" dirty="0" smtClean="0"/>
              <a:t>2</a:t>
            </a:r>
            <a:r>
              <a:rPr lang="en-US" sz="4000" dirty="0" smtClean="0"/>
              <a:t>O </a:t>
            </a:r>
            <a:r>
              <a:rPr lang="ru-RU" sz="4000" dirty="0" smtClean="0"/>
              <a:t>→ </a:t>
            </a:r>
            <a:r>
              <a:rPr lang="en-US" sz="4000" dirty="0" smtClean="0"/>
              <a:t>H</a:t>
            </a:r>
            <a:r>
              <a:rPr lang="ru-RU" sz="4000" baseline="-25000" dirty="0" smtClean="0"/>
              <a:t>2</a:t>
            </a:r>
            <a:r>
              <a:rPr lang="ru-RU" sz="4000" dirty="0" smtClean="0"/>
              <a:t> + </a:t>
            </a:r>
            <a:r>
              <a:rPr lang="en-US" sz="4000" dirty="0" smtClean="0"/>
              <a:t>O</a:t>
            </a:r>
            <a:r>
              <a:rPr lang="ru-RU" sz="4000" baseline="-25000" dirty="0" smtClean="0"/>
              <a:t>2</a:t>
            </a:r>
            <a:r>
              <a:rPr lang="ru-RU" sz="4000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chemeClr val="tx1"/>
                </a:solidFill>
              </a:rPr>
              <a:t>IV</a:t>
            </a:r>
            <a:r>
              <a:rPr lang="ru-RU" sz="4800" b="1" dirty="0" smtClean="0">
                <a:solidFill>
                  <a:schemeClr val="tx1"/>
                </a:solidFill>
              </a:rPr>
              <a:t> этап – расчетный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lnSpcReduction="10000"/>
          </a:bodyPr>
          <a:lstStyle/>
          <a:p>
            <a:r>
              <a:rPr lang="ru-RU" sz="4000" dirty="0" smtClean="0"/>
              <a:t>Задача 1. Вычислите массовую долю растворенного вещества в растворе, для приготовления которого взяли 50г соли и 450г воды.</a:t>
            </a:r>
          </a:p>
          <a:p>
            <a:r>
              <a:rPr lang="ru-RU" sz="4000" dirty="0" smtClean="0"/>
              <a:t>Задача 2. Вычислите массы сахара и воды, необходимых для приготовления 200г 15%-ного раствора.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33307" y="-263812"/>
            <a:ext cx="2776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4000" dirty="0" smtClean="0"/>
              <a:t>Много меня - пропал бы мир, мало меня - пропал бы мир</a:t>
            </a:r>
          </a:p>
          <a:p>
            <a:pPr lvl="0"/>
            <a:r>
              <a:rPr lang="ru-RU" sz="4000" dirty="0" smtClean="0"/>
              <a:t>Ни рук, ни ног, а гору разрушает</a:t>
            </a:r>
          </a:p>
          <a:p>
            <a:pPr lvl="0"/>
            <a:r>
              <a:rPr lang="ru-RU" sz="4000" dirty="0" smtClean="0"/>
              <a:t>Книзу летит капельками, а кверху - невидимкою</a:t>
            </a:r>
          </a:p>
          <a:p>
            <a:pPr lvl="0"/>
            <a:r>
              <a:rPr lang="ru-RU" sz="4000" dirty="0" smtClean="0"/>
              <a:t>Не конь, а бежит, не лес, а шумит</a:t>
            </a:r>
          </a:p>
          <a:p>
            <a:pPr lvl="0"/>
            <a:r>
              <a:rPr lang="ru-RU" sz="4000" dirty="0" smtClean="0"/>
              <a:t>Чего в гору не выкатить, в решете не унести, в руках не удержать?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algn="ctr">
              <a:buNone/>
            </a:pPr>
            <a:r>
              <a:rPr lang="ru-RU" sz="6000" b="1" dirty="0" smtClean="0"/>
              <a:t>План урока:</a:t>
            </a:r>
            <a:endParaRPr lang="ru-RU" sz="6000" dirty="0" smtClean="0"/>
          </a:p>
          <a:p>
            <a:pPr>
              <a:buNone/>
            </a:pPr>
            <a:r>
              <a:rPr lang="ru-RU" sz="4400" b="1" dirty="0" smtClean="0"/>
              <a:t>1. </a:t>
            </a:r>
            <a:r>
              <a:rPr lang="ru-RU" sz="4400" dirty="0" smtClean="0"/>
              <a:t>Сообщение цели и задачи урока.</a:t>
            </a:r>
          </a:p>
          <a:p>
            <a:pPr>
              <a:buNone/>
            </a:pPr>
            <a:r>
              <a:rPr lang="ru-RU" sz="4400" b="1" dirty="0" smtClean="0"/>
              <a:t>2. </a:t>
            </a:r>
            <a:r>
              <a:rPr lang="ru-RU" sz="4400" dirty="0" smtClean="0"/>
              <a:t>Урок – путешествие по стране Вода.</a:t>
            </a:r>
          </a:p>
          <a:p>
            <a:pPr>
              <a:buNone/>
            </a:pPr>
            <a:r>
              <a:rPr lang="ru-RU" sz="4400" b="1" dirty="0" smtClean="0"/>
              <a:t>3. </a:t>
            </a:r>
            <a:r>
              <a:rPr lang="ru-RU" sz="4400" dirty="0" smtClean="0"/>
              <a:t>Итог. Задание на дом.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chemeClr val="tx1"/>
                </a:solidFill>
              </a:rPr>
              <a:t>V</a:t>
            </a:r>
            <a:r>
              <a:rPr lang="ru-RU" sz="4800" b="1" dirty="0" smtClean="0">
                <a:solidFill>
                  <a:schemeClr val="tx1"/>
                </a:solidFill>
              </a:rPr>
              <a:t> этап – практический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синквейн</a:t>
            </a:r>
            <a:r>
              <a:rPr lang="ru-RU" dirty="0" smtClean="0"/>
              <a:t> (пятистишье)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600" dirty="0" smtClean="0"/>
              <a:t>- одно существительное, отражающее тему </a:t>
            </a:r>
          </a:p>
          <a:p>
            <a:r>
              <a:rPr lang="ru-RU" sz="3600" dirty="0" smtClean="0"/>
              <a:t>- два прилагательных </a:t>
            </a:r>
          </a:p>
          <a:p>
            <a:r>
              <a:rPr lang="ru-RU" sz="3600" dirty="0" smtClean="0"/>
              <a:t>- три глагола </a:t>
            </a:r>
          </a:p>
          <a:p>
            <a:r>
              <a:rPr lang="ru-RU" sz="3600" dirty="0" smtClean="0"/>
              <a:t>- предложение из 4-х слов </a:t>
            </a:r>
          </a:p>
          <a:p>
            <a:r>
              <a:rPr lang="ru-RU" sz="3600" dirty="0" smtClean="0"/>
              <a:t>- синоним к теме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chemeClr val="tx1"/>
                </a:solidFill>
              </a:rPr>
              <a:t>VI</a:t>
            </a:r>
            <a:r>
              <a:rPr lang="ru-RU" sz="4800" b="1" dirty="0" smtClean="0">
                <a:solidFill>
                  <a:schemeClr val="tx1"/>
                </a:solidFill>
              </a:rPr>
              <a:t> этап – заключительный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7224" y="2714620"/>
            <a:ext cx="7772400" cy="142876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  <a:latin typeface="+mj-lt"/>
              </a:rPr>
              <a:t>Домашнее задание: Задача № 4 стр</a:t>
            </a:r>
            <a:r>
              <a:rPr lang="ru-RU" sz="3200" dirty="0" smtClean="0">
                <a:solidFill>
                  <a:schemeClr val="tx1"/>
                </a:solidFill>
                <a:latin typeface="+mj-lt"/>
              </a:rPr>
              <a:t>. 81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9600" cy="3929090"/>
          </a:xfrm>
        </p:spPr>
        <p:txBody>
          <a:bodyPr>
            <a:normAutofit/>
          </a:bodyPr>
          <a:lstStyle/>
          <a:p>
            <a:r>
              <a:rPr lang="ru-RU" sz="7200" dirty="0" smtClean="0"/>
              <a:t>Спасибо за урок.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4800" b="1" dirty="0" smtClean="0"/>
              <a:t>Девиз урока:</a:t>
            </a:r>
            <a:r>
              <a:rPr lang="ru-RU" sz="4800" dirty="0" smtClean="0"/>
              <a:t> </a:t>
            </a:r>
          </a:p>
          <a:p>
            <a:pPr algn="ctr">
              <a:buNone/>
            </a:pPr>
            <a:r>
              <a:rPr lang="ru-RU" sz="3600" dirty="0" smtClean="0"/>
              <a:t>«Вода, у тебя нет ни вкуса, ни запаха, тебя невозможно описать, тобой наслаждаются, не ведая, что ты такое! Нельзя сказать, что ты для жизни: ты – сама жизнь».</a:t>
            </a:r>
          </a:p>
          <a:p>
            <a:pPr>
              <a:buNone/>
            </a:pPr>
            <a:r>
              <a:rPr lang="ru-RU" dirty="0" smtClean="0"/>
              <a:t>                                </a:t>
            </a:r>
            <a:r>
              <a:rPr lang="ru-RU" b="1" dirty="0" err="1" smtClean="0"/>
              <a:t>Антуан</a:t>
            </a:r>
            <a:r>
              <a:rPr lang="ru-RU" b="1" dirty="0" smtClean="0"/>
              <a:t> де </a:t>
            </a:r>
            <a:r>
              <a:rPr lang="ru-RU" b="1" dirty="0" err="1" smtClean="0"/>
              <a:t>Сент</a:t>
            </a:r>
            <a:r>
              <a:rPr lang="ru-RU" b="1" dirty="0" smtClean="0"/>
              <a:t> – </a:t>
            </a:r>
            <a:r>
              <a:rPr lang="ru-RU" b="1" dirty="0" err="1" smtClean="0"/>
              <a:t>Экзюпери</a:t>
            </a:r>
            <a:r>
              <a:rPr lang="ru-RU" b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714356"/>
            <a:ext cx="86868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     </a:t>
            </a:r>
            <a:r>
              <a:rPr lang="en-US" sz="4800" dirty="0" smtClean="0"/>
              <a:t>I </a:t>
            </a:r>
            <a:r>
              <a:rPr lang="ru-RU" sz="4800" dirty="0" smtClean="0"/>
              <a:t>этап – подготовительный</a:t>
            </a:r>
          </a:p>
          <a:p>
            <a:pPr>
              <a:buNone/>
            </a:pPr>
            <a:r>
              <a:rPr lang="ru-RU" sz="4800" dirty="0" smtClean="0"/>
              <a:t>     </a:t>
            </a:r>
            <a:r>
              <a:rPr lang="en-US" sz="4800" dirty="0" smtClean="0"/>
              <a:t>II </a:t>
            </a:r>
            <a:r>
              <a:rPr lang="ru-RU" sz="4800" dirty="0" smtClean="0"/>
              <a:t>этап – экспертный</a:t>
            </a:r>
          </a:p>
          <a:p>
            <a:pPr>
              <a:buNone/>
            </a:pPr>
            <a:r>
              <a:rPr lang="ru-RU" sz="4800" dirty="0" smtClean="0"/>
              <a:t>     </a:t>
            </a:r>
            <a:r>
              <a:rPr lang="en-US" sz="4800" dirty="0" smtClean="0"/>
              <a:t>III </a:t>
            </a:r>
            <a:r>
              <a:rPr lang="ru-RU" sz="4800" dirty="0" smtClean="0"/>
              <a:t>этап – научный</a:t>
            </a:r>
          </a:p>
          <a:p>
            <a:pPr>
              <a:buNone/>
            </a:pPr>
            <a:r>
              <a:rPr lang="ru-RU" sz="4800" dirty="0" smtClean="0"/>
              <a:t>     </a:t>
            </a:r>
            <a:r>
              <a:rPr lang="en-US" sz="4800" dirty="0" smtClean="0"/>
              <a:t>IV </a:t>
            </a:r>
            <a:r>
              <a:rPr lang="ru-RU" sz="4800" dirty="0" smtClean="0"/>
              <a:t>этап – расчетный</a:t>
            </a:r>
          </a:p>
          <a:p>
            <a:pPr>
              <a:buNone/>
            </a:pPr>
            <a:r>
              <a:rPr lang="ru-RU" sz="4800" dirty="0" smtClean="0"/>
              <a:t>     </a:t>
            </a:r>
            <a:r>
              <a:rPr lang="en-US" sz="4800" dirty="0" smtClean="0"/>
              <a:t>V </a:t>
            </a:r>
            <a:r>
              <a:rPr lang="ru-RU" sz="4800" dirty="0" smtClean="0"/>
              <a:t>этап – практический</a:t>
            </a:r>
          </a:p>
          <a:p>
            <a:pPr>
              <a:buNone/>
            </a:pPr>
            <a:r>
              <a:rPr lang="ru-RU" sz="4800" dirty="0" smtClean="0"/>
              <a:t>     </a:t>
            </a:r>
            <a:r>
              <a:rPr lang="en-US" sz="4800" dirty="0" smtClean="0"/>
              <a:t>VI </a:t>
            </a:r>
            <a:r>
              <a:rPr lang="ru-RU" sz="4800" dirty="0" smtClean="0"/>
              <a:t>этап - заключительный</a:t>
            </a:r>
          </a:p>
          <a:p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chemeClr val="tx1"/>
                </a:solidFill>
              </a:rPr>
              <a:t>I</a:t>
            </a:r>
            <a:r>
              <a:rPr lang="ru-RU" sz="4800" b="1" dirty="0" smtClean="0">
                <a:solidFill>
                  <a:schemeClr val="tx1"/>
                </a:solidFill>
              </a:rPr>
              <a:t> этап – подготовительный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 </a:t>
            </a:r>
            <a:r>
              <a:rPr lang="ru-RU" sz="4800" dirty="0" smtClean="0"/>
              <a:t> </a:t>
            </a:r>
            <a:r>
              <a:rPr lang="ru-RU" sz="4800" dirty="0" smtClean="0"/>
              <a:t>    </a:t>
            </a:r>
            <a:r>
              <a:rPr lang="ru-RU" sz="5400" dirty="0" smtClean="0"/>
              <a:t>Задание </a:t>
            </a:r>
            <a:r>
              <a:rPr lang="ru-RU" sz="5400" dirty="0" smtClean="0"/>
              <a:t>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35608" y="1785926"/>
            <a:ext cx="7498080" cy="44624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Дать общую характеристику водорода.</a:t>
            </a:r>
          </a:p>
          <a:p>
            <a:pPr>
              <a:buNone/>
            </a:pPr>
            <a:r>
              <a:rPr lang="ru-RU" sz="4400" dirty="0" smtClean="0"/>
              <a:t>Дать общую характеристику  кислорода.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5400" dirty="0" smtClean="0"/>
              <a:t>Что же такое химия 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5400" dirty="0" smtClean="0"/>
              <a:t>Какие бывают вещества?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6000" dirty="0" smtClean="0"/>
              <a:t>Из чего состоит вода?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114</TotalTime>
  <Words>601</Words>
  <PresentationFormat>Экран (4:3)</PresentationFormat>
  <Paragraphs>78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Справедливость</vt:lpstr>
      <vt:lpstr>Обобщающий урок по теме «Вода»</vt:lpstr>
      <vt:lpstr>Слайд 2</vt:lpstr>
      <vt:lpstr>Слайд 3</vt:lpstr>
      <vt:lpstr>Слайд 4</vt:lpstr>
      <vt:lpstr>I этап – подготовительный  </vt:lpstr>
      <vt:lpstr>       Задание 1</vt:lpstr>
      <vt:lpstr>Задание 2</vt:lpstr>
      <vt:lpstr>Задание 3</vt:lpstr>
      <vt:lpstr>Задание 4</vt:lpstr>
      <vt:lpstr>Задание 5</vt:lpstr>
      <vt:lpstr>II этап – экспертный </vt:lpstr>
      <vt:lpstr> III этап – научный </vt:lpstr>
      <vt:lpstr>Задание 1: Игра: «Цифровой диктант». </vt:lpstr>
      <vt:lpstr>Слайд 14</vt:lpstr>
      <vt:lpstr>Слайд 15</vt:lpstr>
      <vt:lpstr>Задание 2</vt:lpstr>
      <vt:lpstr>IV этап – расчетный </vt:lpstr>
      <vt:lpstr>Слайд 18</vt:lpstr>
      <vt:lpstr>Слайд 19</vt:lpstr>
      <vt:lpstr>V этап – практический  </vt:lpstr>
      <vt:lpstr>синквейн (пятистишье) </vt:lpstr>
      <vt:lpstr>VI этап – заключительный </vt:lpstr>
      <vt:lpstr>Спасибо за урок.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Обобщающий урок по теме «Вода»</dc:title>
  <dc:creator>МОУ СОШ Хову-Аксы</dc:creator>
  <cp:lastModifiedBy>shkola</cp:lastModifiedBy>
  <cp:revision>9</cp:revision>
  <dcterms:created xsi:type="dcterms:W3CDTF">2012-02-17T00:53:33Z</dcterms:created>
  <dcterms:modified xsi:type="dcterms:W3CDTF">2012-02-16T04:46:20Z</dcterms:modified>
</cp:coreProperties>
</file>