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57" r:id="rId4"/>
    <p:sldId id="258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A409B-1862-4D88-ADBC-6A64787C81FC}" type="datetimeFigureOut">
              <a:rPr lang="ru-RU"/>
              <a:pPr>
                <a:defRPr/>
              </a:pPr>
              <a:t>11.02.2012</a:t>
            </a:fld>
            <a:endParaRPr lang="ru-RU"/>
          </a:p>
        </p:txBody>
      </p:sp>
      <p:sp>
        <p:nvSpPr>
          <p:cNvPr id="7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E3BFC-8CF9-4F08-872D-51A64EB934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FBCB7-02FB-417A-9C3E-1DA20FDB35DF}" type="datetimeFigureOut">
              <a:rPr lang="ru-RU"/>
              <a:pPr>
                <a:defRPr/>
              </a:pPr>
              <a:t>11.02.2012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F804A-F5A8-4BB5-87C2-B4FE2DF9C5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3BBB6-E12F-4D61-9CE3-26D16A253DFA}" type="datetimeFigureOut">
              <a:rPr lang="ru-RU"/>
              <a:pPr>
                <a:defRPr/>
              </a:pPr>
              <a:t>11.02.2012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4CA69-2C3D-45E4-B7E6-E2CEFE89CE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054F8-99CA-4926-B3D8-AD8101154670}" type="datetimeFigureOut">
              <a:rPr lang="ru-RU"/>
              <a:pPr>
                <a:defRPr/>
              </a:pPr>
              <a:t>11.02.2012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0CFA7-EFF0-4058-9C64-3F4FC10FE5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AC382-53A6-4804-9065-F741162DD8BD}" type="datetimeFigureOut">
              <a:rPr lang="ru-RU"/>
              <a:pPr>
                <a:defRPr/>
              </a:pPr>
              <a:t>11.02.2012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26407-8221-48D4-82CD-604B8A8694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47A5E-8244-48D5-9B33-A4FC07C326AB}" type="datetimeFigureOut">
              <a:rPr lang="ru-RU"/>
              <a:pPr>
                <a:defRPr/>
              </a:pPr>
              <a:t>11.02.2012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A370C-EA11-46FC-B3A7-7E9FBB8C3D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E597C-EECF-46CC-B161-8E8BA7329672}" type="datetimeFigureOut">
              <a:rPr lang="ru-RU"/>
              <a:pPr>
                <a:defRPr/>
              </a:pPr>
              <a:t>11.02.2012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BDEF6-D9B7-4391-8D42-1D5EBB6DDE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814FC-F883-488A-AD13-1173AB9841C0}" type="datetimeFigureOut">
              <a:rPr lang="ru-RU"/>
              <a:pPr>
                <a:defRPr/>
              </a:pPr>
              <a:t>11.02.2012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56583-BCDE-4F34-B717-23F7015911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0E6CD-6A8F-4379-95A8-05AC4E01DDEE}" type="datetimeFigureOut">
              <a:rPr lang="ru-RU"/>
              <a:pPr>
                <a:defRPr/>
              </a:pPr>
              <a:t>11.02.2012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238F28-0CCE-489C-8484-AB287AD687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ED3AA-679C-4342-BD26-9D82785621AD}" type="datetimeFigureOut">
              <a:rPr lang="ru-RU"/>
              <a:pPr>
                <a:defRPr/>
              </a:pPr>
              <a:t>11.02.2012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460DB-A1D5-407D-9E4D-027507CFF9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03EC0-F7BA-4F11-9D1D-9416A9E5819A}" type="datetimeFigureOut">
              <a:rPr lang="ru-RU"/>
              <a:pPr>
                <a:defRPr/>
              </a:pPr>
              <a:t>11.02.2012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C2D81-4A20-45D3-B3CA-EF247412BA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70EB8FE-A8A0-4524-9756-1C4B5B019D91}" type="datetimeFigureOut">
              <a:rPr lang="ru-RU"/>
              <a:pPr>
                <a:defRPr/>
              </a:pPr>
              <a:t>11.02.2012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498D46D-39E3-4665-ADB3-9D2073F14F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3" r:id="rId1"/>
    <p:sldLayoutId id="2147483757" r:id="rId2"/>
    <p:sldLayoutId id="2147483764" r:id="rId3"/>
    <p:sldLayoutId id="2147483758" r:id="rId4"/>
    <p:sldLayoutId id="2147483765" r:id="rId5"/>
    <p:sldLayoutId id="2147483759" r:id="rId6"/>
    <p:sldLayoutId id="2147483760" r:id="rId7"/>
    <p:sldLayoutId id="2147483766" r:id="rId8"/>
    <p:sldLayoutId id="2147483767" r:id="rId9"/>
    <p:sldLayoutId id="2147483761" r:id="rId10"/>
    <p:sldLayoutId id="2147483762" r:id="rId11"/>
  </p:sldLayoutIdLst>
  <p:transition>
    <p:dissolv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1%D0%B0%D1%80%D0%B8%D0%B9" TargetMode="External"/><Relationship Id="rId13" Type="http://schemas.openxmlformats.org/officeDocument/2006/relationships/hyperlink" Target="http://ru.wikipedia.org/wiki/%D0%91%D0%B5%D1%80%D0%B8%D0%BB%D0%BB%D0%B8%D0%B9" TargetMode="External"/><Relationship Id="rId18" Type="http://schemas.openxmlformats.org/officeDocument/2006/relationships/hyperlink" Target="http://ru.wikipedia.org/wiki/%D0%93%D0%B0%D0%BB%D0%BB%D0%B8%D0%B9" TargetMode="External"/><Relationship Id="rId26" Type="http://schemas.openxmlformats.org/officeDocument/2006/relationships/hyperlink" Target="http://ru.wikipedia.org/wiki/Sn" TargetMode="External"/><Relationship Id="rId3" Type="http://schemas.openxmlformats.org/officeDocument/2006/relationships/hyperlink" Target="http://ru.wikipedia.org/wiki/%D0%9C%D0%B5%D1%82%D0%B0%D0%BB%D0%BB" TargetMode="External"/><Relationship Id="rId21" Type="http://schemas.openxmlformats.org/officeDocument/2006/relationships/hyperlink" Target="http://ru.wikipedia.org/wiki/%D0%98%D0%BD%D0%B4%D0%B8%D0%B9" TargetMode="External"/><Relationship Id="rId34" Type="http://schemas.openxmlformats.org/officeDocument/2006/relationships/hyperlink" Target="http://ru.wikipedia.org/wiki/Au" TargetMode="External"/><Relationship Id="rId7" Type="http://schemas.openxmlformats.org/officeDocument/2006/relationships/hyperlink" Target="http://ru.wikipedia.org/wiki/%D0%9A%D0%B0%D0%BB%D0%B8%D0%B9" TargetMode="External"/><Relationship Id="rId12" Type="http://schemas.openxmlformats.org/officeDocument/2006/relationships/hyperlink" Target="http://ru.wikipedia.org/wiki/%D0%9C%D0%B0%D0%B3%D0%BD%D0%B8%D0%B9" TargetMode="External"/><Relationship Id="rId17" Type="http://schemas.openxmlformats.org/officeDocument/2006/relationships/hyperlink" Target="http://ru.wikipedia.org/wiki/%D0%A6%D0%B8%D0%BD%D0%BA" TargetMode="External"/><Relationship Id="rId25" Type="http://schemas.openxmlformats.org/officeDocument/2006/relationships/hyperlink" Target="http://ru.wikipedia.org/wiki/Mo" TargetMode="External"/><Relationship Id="rId33" Type="http://schemas.openxmlformats.org/officeDocument/2006/relationships/hyperlink" Target="http://ru.wikipedia.org/wiki/%D0%9F%D0%BB%D0%B0%D1%82%D0%B8%D0%BD%D0%B0" TargetMode="External"/><Relationship Id="rId2" Type="http://schemas.openxmlformats.org/officeDocument/2006/relationships/hyperlink" Target="http://ru.wikipedia.org/wiki/%D0%9A%D0%B0%D1%82%D0%B8%D0%BE%D0%BD" TargetMode="External"/><Relationship Id="rId16" Type="http://schemas.openxmlformats.org/officeDocument/2006/relationships/hyperlink" Target="http://ru.wikipedia.org/wiki/%D0%A5%D1%80%D0%BE%D0%BC" TargetMode="External"/><Relationship Id="rId20" Type="http://schemas.openxmlformats.org/officeDocument/2006/relationships/hyperlink" Target="http://ru.wikipedia.org/wiki/%D0%9A%D0%B0%D0%B4%D0%BC%D0%B8%D0%B9" TargetMode="External"/><Relationship Id="rId29" Type="http://schemas.openxmlformats.org/officeDocument/2006/relationships/hyperlink" Target="http://ru.wikipedia.org/wiki/%D0%9C%D0%B5%D0%B4%D1%8C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%D0%A0%D1%83%D0%B1%D0%B8%D0%B4%D0%B8%D0%B9" TargetMode="External"/><Relationship Id="rId11" Type="http://schemas.openxmlformats.org/officeDocument/2006/relationships/hyperlink" Target="http://ru.wikipedia.org/wiki/%D0%9D%D0%B0%D1%82%D1%80%D0%B8%D0%B9" TargetMode="External"/><Relationship Id="rId24" Type="http://schemas.openxmlformats.org/officeDocument/2006/relationships/hyperlink" Target="http://ru.wikipedia.org/wiki/%D0%9D%D0%B8%D0%BA%D0%B5%D0%BB%D1%8C" TargetMode="External"/><Relationship Id="rId32" Type="http://schemas.openxmlformats.org/officeDocument/2006/relationships/hyperlink" Target="http://ru.wikipedia.org/wiki/%D0%9F%D0%B0%D0%BB%D0%BB%D0%B0%D0%B4%D0%B8%D0%B9" TargetMode="External"/><Relationship Id="rId5" Type="http://schemas.openxmlformats.org/officeDocument/2006/relationships/hyperlink" Target="http://ru.wikipedia.org/wiki/%D0%A6%D0%B5%D0%B7%D0%B8%D0%B9" TargetMode="External"/><Relationship Id="rId15" Type="http://schemas.openxmlformats.org/officeDocument/2006/relationships/hyperlink" Target="http://ru.wikipedia.org/wiki/%D0%9C%D0%B0%D1%80%D0%B3%D0%B0%D0%BD%D0%B5%D1%86" TargetMode="External"/><Relationship Id="rId23" Type="http://schemas.openxmlformats.org/officeDocument/2006/relationships/hyperlink" Target="http://ru.wikipedia.org/wiki/%D0%9A%D0%BE%D0%B1%D0%B0%D0%BB%D1%8C%D1%82" TargetMode="External"/><Relationship Id="rId28" Type="http://schemas.openxmlformats.org/officeDocument/2006/relationships/hyperlink" Target="http://ru.wikipedia.org/wiki/%D0%92%D0%B8%D1%81%D0%BC%D1%83%D1%82" TargetMode="External"/><Relationship Id="rId10" Type="http://schemas.openxmlformats.org/officeDocument/2006/relationships/hyperlink" Target="http://ru.wikipedia.org/wiki/%D0%9A%D0%B0%D0%BB%D1%8C%D1%86%D0%B8%D0%B9" TargetMode="External"/><Relationship Id="rId19" Type="http://schemas.openxmlformats.org/officeDocument/2006/relationships/hyperlink" Target="http://ru.wikipedia.org/wiki/%D0%96%D0%B5%D0%BB%D0%B5%D0%B7%D0%BE" TargetMode="External"/><Relationship Id="rId31" Type="http://schemas.openxmlformats.org/officeDocument/2006/relationships/hyperlink" Target="http://ru.wikipedia.org/wiki/Hg" TargetMode="External"/><Relationship Id="rId4" Type="http://schemas.openxmlformats.org/officeDocument/2006/relationships/hyperlink" Target="http://ru.wikipedia.org/wiki/%D0%9B%D0%B8%D1%82%D0%B8%D0%B9" TargetMode="External"/><Relationship Id="rId9" Type="http://schemas.openxmlformats.org/officeDocument/2006/relationships/hyperlink" Target="http://ru.wikipedia.org/wiki/Sr" TargetMode="External"/><Relationship Id="rId14" Type="http://schemas.openxmlformats.org/officeDocument/2006/relationships/hyperlink" Target="http://ru.wikipedia.org/wiki/%D0%90%D0%BB%D1%8E%D0%BC%D0%B8%D0%BD%D0%B8%D0%B9" TargetMode="External"/><Relationship Id="rId22" Type="http://schemas.openxmlformats.org/officeDocument/2006/relationships/hyperlink" Target="http://ru.wikipedia.org/wiki/%D0%A2%D0%B0%D0%BB%D0%BB%D0%B8%D0%B9" TargetMode="External"/><Relationship Id="rId27" Type="http://schemas.openxmlformats.org/officeDocument/2006/relationships/hyperlink" Target="http://ru.wikipedia.org/wiki/%D0%A1%D0%B2%D0%B8%D0%BD%D0%B5%D1%86" TargetMode="External"/><Relationship Id="rId30" Type="http://schemas.openxmlformats.org/officeDocument/2006/relationships/hyperlink" Target="http://ru.wikipedia.org/wiki/Ag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1%D1%80%D0%BE%D0%BC" TargetMode="External"/><Relationship Id="rId3" Type="http://schemas.openxmlformats.org/officeDocument/2006/relationships/hyperlink" Target="http://ru.wikipedia.org/wiki/%D0%9A%D0%B8%D1%81%D0%BB%D0%BE%D1%82%D0%B0" TargetMode="External"/><Relationship Id="rId7" Type="http://schemas.openxmlformats.org/officeDocument/2006/relationships/hyperlink" Target="http://ru.wikipedia.org/wiki/%D0%A5%D0%BB%D0%BE%D1%80" TargetMode="External"/><Relationship Id="rId2" Type="http://schemas.openxmlformats.org/officeDocument/2006/relationships/hyperlink" Target="http://ru.wikipedia.org/wiki/%D0%90%D0%BD%D0%B8%D0%BE%D0%BD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%D0%93%D0%B8%D0%B4%D1%80%D0%BE%D0%BA%D1%81%D0%B8%D0%BB%D1%8C%D0%BD%D0%B0%D1%8F_%D0%B3%D1%80%D1%83%D0%BF%D0%BF%D0%B0" TargetMode="External"/><Relationship Id="rId5" Type="http://schemas.openxmlformats.org/officeDocument/2006/relationships/hyperlink" Target="http://ru.wikipedia.org/wiki/%D0%A4%D1%82%D0%BE%D1%80" TargetMode="External"/><Relationship Id="rId10" Type="http://schemas.openxmlformats.org/officeDocument/2006/relationships/hyperlink" Target="http://ru.wikipedia.org/wiki/%D0%A1%D0%B5%D1%80%D0%B0" TargetMode="External"/><Relationship Id="rId4" Type="http://schemas.openxmlformats.org/officeDocument/2006/relationships/hyperlink" Target="http://ru.wikipedia.org/wiki/%D0%93%D0%B8%D0%B4%D1%80%D0%BE%D0%BA%D1%81%D0%B8%D0%B4-%D0%B8%D0%BE%D0%BD" TargetMode="External"/><Relationship Id="rId9" Type="http://schemas.openxmlformats.org/officeDocument/2006/relationships/hyperlink" Target="http://ru.wikipedia.org/wiki/I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2060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857224" y="500042"/>
            <a:ext cx="7559675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Государственное общеобразовательное учреждение -</a:t>
            </a:r>
            <a:endParaRPr lang="ru-RU" sz="2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ru-RU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средняя общеобразовательная школа </a:t>
            </a:r>
            <a:endParaRPr lang="ru-RU" sz="20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при Посольстве России в Турции</a:t>
            </a:r>
            <a:endParaRPr lang="ru-RU" sz="2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755650" y="2205038"/>
            <a:ext cx="7631113" cy="2306637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Электролиз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4000" b="1" dirty="0" smtClean="0">
                <a:solidFill>
                  <a:srgbClr val="FFFF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расплавов и растворов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(изучение темы при подготовке обучающихся к сдаче ЕГЭ,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базовый</a:t>
            </a: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уровень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урок химии, </a:t>
            </a:r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11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класс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Автор: Попова Елена Игоревна,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учитель химии и биологии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214313" y="428625"/>
            <a:ext cx="8929687" cy="394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400" b="1" u="sng">
                <a:cs typeface="Times New Roman" pitchFamily="18" charset="0"/>
              </a:rPr>
              <a:t>П р и м е р 3. </a:t>
            </a:r>
            <a:r>
              <a:rPr lang="ru-RU" sz="2400" b="1" i="1">
                <a:cs typeface="Times New Roman" pitchFamily="18" charset="0"/>
              </a:rPr>
              <a:t>Установите соответствие между формулой вещества и итоговым уравнением электролиза его водного раствора.</a:t>
            </a:r>
          </a:p>
          <a:p>
            <a:pPr eaLnBrk="0" hangingPunct="0"/>
            <a:endParaRPr lang="ru-RU" sz="1400" b="1" i="1"/>
          </a:p>
          <a:p>
            <a:pPr eaLnBrk="0" hangingPunct="0"/>
            <a:r>
              <a:rPr lang="ru-RU" sz="2000" u="sng">
                <a:cs typeface="Times New Roman" pitchFamily="18" charset="0"/>
              </a:rPr>
              <a:t>Формула вещества </a:t>
            </a:r>
            <a:r>
              <a:rPr lang="ru-RU" sz="2000">
                <a:cs typeface="Times New Roman" pitchFamily="18" charset="0"/>
              </a:rPr>
              <a:t>		</a:t>
            </a:r>
            <a:r>
              <a:rPr lang="ru-RU" sz="2000" u="sng">
                <a:cs typeface="Times New Roman" pitchFamily="18" charset="0"/>
              </a:rPr>
              <a:t>Уравнение электролиза</a:t>
            </a:r>
            <a:endParaRPr lang="ru-RU" sz="1200" u="sng"/>
          </a:p>
          <a:p>
            <a:pPr eaLnBrk="0" hangingPunct="0"/>
            <a:r>
              <a:rPr lang="ru-RU" sz="2400">
                <a:cs typeface="Times New Roman" pitchFamily="18" charset="0"/>
              </a:rPr>
              <a:t>А) </a:t>
            </a:r>
            <a:r>
              <a:rPr lang="en-US" sz="2400">
                <a:cs typeface="Times New Roman" pitchFamily="18" charset="0"/>
              </a:rPr>
              <a:t>CuSO</a:t>
            </a:r>
            <a:r>
              <a:rPr lang="ru-RU" sz="1000">
                <a:cs typeface="Times New Roman" pitchFamily="18" charset="0"/>
              </a:rPr>
              <a:t>4</a:t>
            </a:r>
            <a:r>
              <a:rPr lang="ru-RU" sz="2400">
                <a:cs typeface="Times New Roman" pitchFamily="18" charset="0"/>
              </a:rPr>
              <a:t>; 		       1) 2</a:t>
            </a:r>
            <a:r>
              <a:rPr lang="en-US" sz="2400">
                <a:cs typeface="Times New Roman" pitchFamily="18" charset="0"/>
              </a:rPr>
              <a:t>AgF</a:t>
            </a:r>
            <a:r>
              <a:rPr lang="ru-RU" sz="2400">
                <a:cs typeface="Times New Roman" pitchFamily="18" charset="0"/>
              </a:rPr>
              <a:t> = 2</a:t>
            </a:r>
            <a:r>
              <a:rPr lang="en-US" sz="2400">
                <a:cs typeface="Times New Roman" pitchFamily="18" charset="0"/>
              </a:rPr>
              <a:t>Ag</a:t>
            </a:r>
            <a:r>
              <a:rPr lang="ru-RU" sz="2400">
                <a:cs typeface="Times New Roman" pitchFamily="18" charset="0"/>
              </a:rPr>
              <a:t> + </a:t>
            </a:r>
            <a:r>
              <a:rPr lang="en-US" sz="2400">
                <a:cs typeface="Times New Roman" pitchFamily="18" charset="0"/>
              </a:rPr>
              <a:t>F</a:t>
            </a:r>
            <a:r>
              <a:rPr lang="ru-RU" sz="1000">
                <a:cs typeface="Times New Roman" pitchFamily="18" charset="0"/>
              </a:rPr>
              <a:t>2</a:t>
            </a:r>
            <a:r>
              <a:rPr lang="ru-RU" sz="2400">
                <a:cs typeface="Times New Roman" pitchFamily="18" charset="0"/>
              </a:rPr>
              <a:t>;</a:t>
            </a:r>
            <a:endParaRPr lang="ru-RU" sz="1400"/>
          </a:p>
          <a:p>
            <a:pPr eaLnBrk="0" hangingPunct="0"/>
            <a:r>
              <a:rPr lang="ru-RU" sz="2400">
                <a:cs typeface="Times New Roman" pitchFamily="18" charset="0"/>
              </a:rPr>
              <a:t>Б) </a:t>
            </a:r>
            <a:r>
              <a:rPr lang="en-US" sz="2400">
                <a:cs typeface="Times New Roman" pitchFamily="18" charset="0"/>
              </a:rPr>
              <a:t>KCl</a:t>
            </a:r>
            <a:r>
              <a:rPr lang="ru-RU" sz="2400">
                <a:cs typeface="Times New Roman" pitchFamily="18" charset="0"/>
              </a:rPr>
              <a:t>; 		       2) 4</a:t>
            </a:r>
            <a:r>
              <a:rPr lang="en-US" sz="2400">
                <a:cs typeface="Times New Roman" pitchFamily="18" charset="0"/>
              </a:rPr>
              <a:t>AgF</a:t>
            </a:r>
            <a:r>
              <a:rPr lang="ru-RU" sz="2400">
                <a:cs typeface="Times New Roman" pitchFamily="18" charset="0"/>
              </a:rPr>
              <a:t> + 2</a:t>
            </a:r>
            <a:r>
              <a:rPr lang="en-US" sz="2400">
                <a:cs typeface="Times New Roman" pitchFamily="18" charset="0"/>
              </a:rPr>
              <a:t>H</a:t>
            </a:r>
            <a:r>
              <a:rPr lang="ru-RU" sz="1000">
                <a:cs typeface="Times New Roman" pitchFamily="18" charset="0"/>
              </a:rPr>
              <a:t>2</a:t>
            </a:r>
            <a:r>
              <a:rPr lang="en-US" sz="2400">
                <a:cs typeface="Times New Roman" pitchFamily="18" charset="0"/>
              </a:rPr>
              <a:t>O</a:t>
            </a:r>
            <a:r>
              <a:rPr lang="ru-RU" sz="2400">
                <a:cs typeface="Times New Roman" pitchFamily="18" charset="0"/>
              </a:rPr>
              <a:t> = 4</a:t>
            </a:r>
            <a:r>
              <a:rPr lang="en-US" sz="2400">
                <a:cs typeface="Times New Roman" pitchFamily="18" charset="0"/>
              </a:rPr>
              <a:t>Ag</a:t>
            </a:r>
            <a:r>
              <a:rPr lang="ru-RU" sz="2400">
                <a:cs typeface="Times New Roman" pitchFamily="18" charset="0"/>
              </a:rPr>
              <a:t> + 4</a:t>
            </a:r>
            <a:r>
              <a:rPr lang="en-US" sz="2400">
                <a:cs typeface="Times New Roman" pitchFamily="18" charset="0"/>
              </a:rPr>
              <a:t>HF</a:t>
            </a:r>
            <a:r>
              <a:rPr lang="ru-RU" sz="2400">
                <a:cs typeface="Times New Roman" pitchFamily="18" charset="0"/>
              </a:rPr>
              <a:t> + </a:t>
            </a:r>
            <a:r>
              <a:rPr lang="en-US" sz="2400">
                <a:cs typeface="Times New Roman" pitchFamily="18" charset="0"/>
              </a:rPr>
              <a:t>O</a:t>
            </a:r>
            <a:r>
              <a:rPr lang="ru-RU" sz="1000">
                <a:cs typeface="Times New Roman" pitchFamily="18" charset="0"/>
              </a:rPr>
              <a:t>2</a:t>
            </a:r>
            <a:r>
              <a:rPr lang="ru-RU" sz="2400">
                <a:cs typeface="Times New Roman" pitchFamily="18" charset="0"/>
              </a:rPr>
              <a:t>;</a:t>
            </a:r>
            <a:endParaRPr lang="ru-RU" sz="1400"/>
          </a:p>
          <a:p>
            <a:pPr eaLnBrk="0" hangingPunct="0"/>
            <a:r>
              <a:rPr lang="ru-RU" sz="2400">
                <a:cs typeface="Times New Roman" pitchFamily="18" charset="0"/>
              </a:rPr>
              <a:t>В) </a:t>
            </a:r>
            <a:r>
              <a:rPr lang="en-US" sz="2400">
                <a:cs typeface="Times New Roman" pitchFamily="18" charset="0"/>
              </a:rPr>
              <a:t>AgF</a:t>
            </a:r>
            <a:r>
              <a:rPr lang="ru-RU" sz="2400">
                <a:cs typeface="Times New Roman" pitchFamily="18" charset="0"/>
              </a:rPr>
              <a:t>; 		       3) 2</a:t>
            </a:r>
            <a:r>
              <a:rPr lang="en-US" sz="2400">
                <a:cs typeface="Times New Roman" pitchFamily="18" charset="0"/>
              </a:rPr>
              <a:t>CuSO</a:t>
            </a:r>
            <a:r>
              <a:rPr lang="ru-RU" sz="1000">
                <a:cs typeface="Times New Roman" pitchFamily="18" charset="0"/>
              </a:rPr>
              <a:t>4 </a:t>
            </a:r>
            <a:r>
              <a:rPr lang="ru-RU" sz="2400">
                <a:cs typeface="Times New Roman" pitchFamily="18" charset="0"/>
              </a:rPr>
              <a:t>+ 2</a:t>
            </a:r>
            <a:r>
              <a:rPr lang="en-US" sz="2400">
                <a:cs typeface="Times New Roman" pitchFamily="18" charset="0"/>
              </a:rPr>
              <a:t>H</a:t>
            </a:r>
            <a:r>
              <a:rPr lang="ru-RU" sz="1000">
                <a:cs typeface="Times New Roman" pitchFamily="18" charset="0"/>
              </a:rPr>
              <a:t>2</a:t>
            </a:r>
            <a:r>
              <a:rPr lang="en-US" sz="2400">
                <a:cs typeface="Times New Roman" pitchFamily="18" charset="0"/>
              </a:rPr>
              <a:t>O</a:t>
            </a:r>
            <a:r>
              <a:rPr lang="ru-RU" sz="2400">
                <a:cs typeface="Times New Roman" pitchFamily="18" charset="0"/>
              </a:rPr>
              <a:t> = 2</a:t>
            </a:r>
            <a:r>
              <a:rPr lang="en-US" sz="2400">
                <a:cs typeface="Times New Roman" pitchFamily="18" charset="0"/>
              </a:rPr>
              <a:t>Cu</a:t>
            </a:r>
            <a:r>
              <a:rPr lang="ru-RU" sz="2400">
                <a:cs typeface="Times New Roman" pitchFamily="18" charset="0"/>
              </a:rPr>
              <a:t> + 2</a:t>
            </a:r>
            <a:r>
              <a:rPr lang="en-US" sz="2400">
                <a:cs typeface="Times New Roman" pitchFamily="18" charset="0"/>
              </a:rPr>
              <a:t>H</a:t>
            </a:r>
            <a:r>
              <a:rPr lang="ru-RU" sz="1000">
                <a:cs typeface="Times New Roman" pitchFamily="18" charset="0"/>
              </a:rPr>
              <a:t>2</a:t>
            </a:r>
            <a:r>
              <a:rPr lang="en-US" sz="2400">
                <a:cs typeface="Times New Roman" pitchFamily="18" charset="0"/>
              </a:rPr>
              <a:t>SO</a:t>
            </a:r>
            <a:r>
              <a:rPr lang="ru-RU" sz="1000">
                <a:cs typeface="Times New Roman" pitchFamily="18" charset="0"/>
              </a:rPr>
              <a:t>4 </a:t>
            </a:r>
            <a:r>
              <a:rPr lang="ru-RU" sz="2400">
                <a:cs typeface="Times New Roman" pitchFamily="18" charset="0"/>
              </a:rPr>
              <a:t>+ </a:t>
            </a:r>
            <a:r>
              <a:rPr lang="en-US" sz="2400">
                <a:cs typeface="Times New Roman" pitchFamily="18" charset="0"/>
              </a:rPr>
              <a:t>O</a:t>
            </a:r>
            <a:r>
              <a:rPr lang="ru-RU" sz="1000">
                <a:cs typeface="Times New Roman" pitchFamily="18" charset="0"/>
              </a:rPr>
              <a:t>2</a:t>
            </a:r>
            <a:r>
              <a:rPr lang="ru-RU" sz="2400">
                <a:cs typeface="Times New Roman" pitchFamily="18" charset="0"/>
              </a:rPr>
              <a:t>;</a:t>
            </a:r>
            <a:endParaRPr lang="ru-RU" sz="1400"/>
          </a:p>
          <a:p>
            <a:pPr eaLnBrk="0" hangingPunct="0"/>
            <a:r>
              <a:rPr lang="ru-RU" sz="2400">
                <a:cs typeface="Times New Roman" pitchFamily="18" charset="0"/>
              </a:rPr>
              <a:t>Г) </a:t>
            </a:r>
            <a:r>
              <a:rPr lang="en-US" sz="2400">
                <a:cs typeface="Times New Roman" pitchFamily="18" charset="0"/>
              </a:rPr>
              <a:t>NaNO</a:t>
            </a:r>
            <a:r>
              <a:rPr lang="en-US" sz="1000">
                <a:cs typeface="Times New Roman" pitchFamily="18" charset="0"/>
              </a:rPr>
              <a:t>3</a:t>
            </a:r>
            <a:r>
              <a:rPr lang="en-US" sz="2400">
                <a:cs typeface="Times New Roman" pitchFamily="18" charset="0"/>
              </a:rPr>
              <a:t>. 		</a:t>
            </a:r>
            <a:r>
              <a:rPr lang="ru-RU" sz="2400">
                <a:cs typeface="Times New Roman" pitchFamily="18" charset="0"/>
              </a:rPr>
              <a:t>       </a:t>
            </a:r>
            <a:r>
              <a:rPr lang="en-US" sz="2400">
                <a:cs typeface="Times New Roman" pitchFamily="18" charset="0"/>
              </a:rPr>
              <a:t>4) 2KCl + 2H</a:t>
            </a:r>
            <a:r>
              <a:rPr lang="en-US" sz="1000">
                <a:cs typeface="Times New Roman" pitchFamily="18" charset="0"/>
              </a:rPr>
              <a:t>2</a:t>
            </a:r>
            <a:r>
              <a:rPr lang="en-US" sz="2400">
                <a:cs typeface="Times New Roman" pitchFamily="18" charset="0"/>
              </a:rPr>
              <a:t>O = H</a:t>
            </a:r>
            <a:r>
              <a:rPr lang="en-US" sz="1000">
                <a:cs typeface="Times New Roman" pitchFamily="18" charset="0"/>
              </a:rPr>
              <a:t>2 </a:t>
            </a:r>
            <a:r>
              <a:rPr lang="en-US" sz="2400">
                <a:cs typeface="Times New Roman" pitchFamily="18" charset="0"/>
              </a:rPr>
              <a:t>+ 2KOH + Cl</a:t>
            </a:r>
            <a:r>
              <a:rPr lang="en-US" sz="1000">
                <a:cs typeface="Times New Roman" pitchFamily="18" charset="0"/>
              </a:rPr>
              <a:t>2</a:t>
            </a:r>
            <a:r>
              <a:rPr lang="en-US" sz="2400">
                <a:cs typeface="Times New Roman" pitchFamily="18" charset="0"/>
              </a:rPr>
              <a:t>;</a:t>
            </a:r>
            <a:endParaRPr lang="ru-RU" sz="1400"/>
          </a:p>
          <a:p>
            <a:pPr eaLnBrk="0" hangingPunct="0"/>
            <a:r>
              <a:rPr lang="ru-RU" sz="2400">
                <a:cs typeface="Times New Roman" pitchFamily="18" charset="0"/>
              </a:rPr>
              <a:t>			       </a:t>
            </a:r>
            <a:r>
              <a:rPr lang="en-US" sz="2400">
                <a:cs typeface="Times New Roman" pitchFamily="18" charset="0"/>
              </a:rPr>
              <a:t>5) NaNO</a:t>
            </a:r>
            <a:r>
              <a:rPr lang="en-US" sz="1000">
                <a:cs typeface="Times New Roman" pitchFamily="18" charset="0"/>
              </a:rPr>
              <a:t>3 </a:t>
            </a:r>
            <a:r>
              <a:rPr lang="en-US" sz="2400">
                <a:cs typeface="Times New Roman" pitchFamily="18" charset="0"/>
              </a:rPr>
              <a:t>+ H</a:t>
            </a:r>
            <a:r>
              <a:rPr lang="en-US" sz="1000">
                <a:cs typeface="Times New Roman" pitchFamily="18" charset="0"/>
              </a:rPr>
              <a:t>2</a:t>
            </a:r>
            <a:r>
              <a:rPr lang="en-US" sz="2400">
                <a:cs typeface="Times New Roman" pitchFamily="18" charset="0"/>
              </a:rPr>
              <a:t>O = NaOH + HNO</a:t>
            </a:r>
            <a:r>
              <a:rPr lang="en-US" sz="1000">
                <a:cs typeface="Times New Roman" pitchFamily="18" charset="0"/>
              </a:rPr>
              <a:t>3</a:t>
            </a:r>
            <a:r>
              <a:rPr lang="en-US" sz="2400">
                <a:cs typeface="Times New Roman" pitchFamily="18" charset="0"/>
              </a:rPr>
              <a:t>;</a:t>
            </a:r>
            <a:endParaRPr lang="ru-RU" sz="1400"/>
          </a:p>
          <a:p>
            <a:pPr eaLnBrk="0" hangingPunct="0"/>
            <a:r>
              <a:rPr lang="ru-RU" sz="2400">
                <a:cs typeface="Times New Roman" pitchFamily="18" charset="0"/>
              </a:rPr>
              <a:t>			       </a:t>
            </a:r>
            <a:r>
              <a:rPr lang="en-US" sz="2400">
                <a:cs typeface="Times New Roman" pitchFamily="18" charset="0"/>
              </a:rPr>
              <a:t>6) 2H</a:t>
            </a:r>
            <a:r>
              <a:rPr lang="en-US" sz="1000">
                <a:cs typeface="Times New Roman" pitchFamily="18" charset="0"/>
              </a:rPr>
              <a:t>2</a:t>
            </a:r>
            <a:r>
              <a:rPr lang="en-US" sz="2400">
                <a:cs typeface="Times New Roman" pitchFamily="18" charset="0"/>
              </a:rPr>
              <a:t>O = 2H</a:t>
            </a:r>
            <a:r>
              <a:rPr lang="en-US" sz="1000">
                <a:cs typeface="Times New Roman" pitchFamily="18" charset="0"/>
              </a:rPr>
              <a:t>2 </a:t>
            </a:r>
            <a:r>
              <a:rPr lang="en-US" sz="2400">
                <a:cs typeface="Times New Roman" pitchFamily="18" charset="0"/>
              </a:rPr>
              <a:t>+ O</a:t>
            </a:r>
            <a:r>
              <a:rPr lang="en-US" sz="1000">
                <a:cs typeface="Times New Roman" pitchFamily="18" charset="0"/>
              </a:rPr>
              <a:t>2</a:t>
            </a:r>
            <a:r>
              <a:rPr lang="en-US" sz="2400">
                <a:cs typeface="Times New Roman" pitchFamily="18" charset="0"/>
              </a:rPr>
              <a:t>.</a:t>
            </a:r>
            <a:endParaRPr lang="en-US" sz="360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1785938" y="2286000"/>
            <a:ext cx="1785937" cy="71437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1285875" y="2643188"/>
            <a:ext cx="2286000" cy="71437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1428750" y="2643188"/>
            <a:ext cx="2143125" cy="42862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15"/>
          <p:cNvGrpSpPr>
            <a:grpSpLocks/>
          </p:cNvGrpSpPr>
          <p:nvPr/>
        </p:nvGrpSpPr>
        <p:grpSpPr bwMode="auto">
          <a:xfrm>
            <a:off x="1643063" y="3357563"/>
            <a:ext cx="7072312" cy="3227387"/>
            <a:chOff x="1643042" y="3357562"/>
            <a:chExt cx="7072363" cy="3226852"/>
          </a:xfrm>
        </p:grpSpPr>
        <p:sp>
          <p:nvSpPr>
            <p:cNvPr id="15367" name="TextBox 5"/>
            <p:cNvSpPr txBox="1">
              <a:spLocks noChangeArrowheads="1"/>
            </p:cNvSpPr>
            <p:nvPr/>
          </p:nvSpPr>
          <p:spPr bwMode="auto">
            <a:xfrm>
              <a:off x="7000893" y="6215082"/>
              <a:ext cx="171451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solidFill>
                    <a:srgbClr val="FF0000"/>
                  </a:solidFill>
                </a:rPr>
                <a:t>Ответ: 3 4 2 6</a:t>
              </a:r>
            </a:p>
          </p:txBody>
        </p:sp>
        <p:cxnSp>
          <p:nvCxnSpPr>
            <p:cNvPr id="14" name="Прямая со стрелкой 13"/>
            <p:cNvCxnSpPr/>
            <p:nvPr/>
          </p:nvCxnSpPr>
          <p:spPr>
            <a:xfrm>
              <a:off x="1643042" y="3357562"/>
              <a:ext cx="1928826" cy="714257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028343"/>
            <a:ext cx="8286808" cy="446276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u="sng" dirty="0"/>
              <a:t>П </a:t>
            </a:r>
            <a:r>
              <a:rPr lang="ru-RU" sz="2400" b="1" u="sng" dirty="0" err="1"/>
              <a:t>р</a:t>
            </a:r>
            <a:r>
              <a:rPr lang="ru-RU" sz="2400" b="1" u="sng" dirty="0"/>
              <a:t> и м е </a:t>
            </a:r>
            <a:r>
              <a:rPr lang="ru-RU" sz="2400" b="1" u="sng" dirty="0" err="1"/>
              <a:t>р</a:t>
            </a:r>
            <a:r>
              <a:rPr lang="ru-RU" sz="2400" b="1" u="sng" dirty="0"/>
              <a:t> 4. </a:t>
            </a:r>
            <a:r>
              <a:rPr lang="ru-RU" sz="2400" b="1" i="1" dirty="0"/>
              <a:t>Установите соответствие между формулой соли и схемой процесса, протекающего на катоде в результате электролиза ее водного раствора.</a:t>
            </a:r>
          </a:p>
          <a:p>
            <a:pPr>
              <a:defRPr/>
            </a:pPr>
            <a:endParaRPr lang="ru-RU" sz="2400" b="1" i="1" dirty="0"/>
          </a:p>
          <a:p>
            <a:pPr>
              <a:defRPr/>
            </a:pPr>
            <a:r>
              <a:rPr lang="ru-RU" sz="2000" dirty="0"/>
              <a:t>Формула соли			 Процесс, протекающий на катоде</a:t>
            </a:r>
          </a:p>
          <a:p>
            <a:pPr>
              <a:defRPr/>
            </a:pPr>
            <a:r>
              <a:rPr lang="ru-RU" sz="2400" dirty="0"/>
              <a:t>А) </a:t>
            </a:r>
            <a:r>
              <a:rPr lang="en-US" sz="2400" dirty="0"/>
              <a:t>Cu</a:t>
            </a:r>
            <a:r>
              <a:rPr lang="ru-RU" sz="2400" dirty="0"/>
              <a:t>(</a:t>
            </a:r>
            <a:r>
              <a:rPr lang="en-US" sz="2400" dirty="0"/>
              <a:t>NO</a:t>
            </a:r>
            <a:r>
              <a:rPr lang="ru-RU" sz="2400" dirty="0"/>
              <a:t>3)2; 		1) 2Н2О + 2</a:t>
            </a:r>
            <a:r>
              <a:rPr lang="ru-RU" sz="2400" i="1" dirty="0"/>
              <a:t>е </a:t>
            </a:r>
            <a:r>
              <a:rPr lang="ru-RU" sz="2400" dirty="0"/>
              <a:t>→ Н2 + 2ОН–;</a:t>
            </a:r>
          </a:p>
          <a:p>
            <a:pPr>
              <a:defRPr/>
            </a:pPr>
            <a:r>
              <a:rPr lang="ru-RU" sz="2400" dirty="0"/>
              <a:t>Б) </a:t>
            </a:r>
            <a:r>
              <a:rPr lang="en-US" sz="2400" dirty="0" err="1"/>
              <a:t>MgBr</a:t>
            </a:r>
            <a:r>
              <a:rPr lang="ru-RU" sz="2400" dirty="0"/>
              <a:t>2; 			2) </a:t>
            </a:r>
            <a:r>
              <a:rPr lang="ru-RU" sz="2400" dirty="0" err="1"/>
              <a:t>Cu</a:t>
            </a:r>
            <a:r>
              <a:rPr lang="ru-RU" sz="2400" dirty="0"/>
              <a:t> 2+ + 2</a:t>
            </a:r>
            <a:r>
              <a:rPr lang="ru-RU" sz="2400" i="1" dirty="0"/>
              <a:t>е </a:t>
            </a:r>
            <a:r>
              <a:rPr lang="ru-RU" sz="2400" dirty="0"/>
              <a:t>→ </a:t>
            </a:r>
            <a:r>
              <a:rPr lang="ru-RU" sz="2400" dirty="0" err="1"/>
              <a:t>Cu</a:t>
            </a:r>
            <a:r>
              <a:rPr lang="ru-RU" sz="2400" dirty="0"/>
              <a:t> 0;</a:t>
            </a:r>
          </a:p>
          <a:p>
            <a:pPr>
              <a:defRPr/>
            </a:pPr>
            <a:r>
              <a:rPr lang="ru-RU" sz="2400" dirty="0"/>
              <a:t>В) </a:t>
            </a:r>
            <a:r>
              <a:rPr lang="ru-RU" sz="2400" dirty="0" err="1"/>
              <a:t>NaCl</a:t>
            </a:r>
            <a:r>
              <a:rPr lang="ru-RU" sz="2400" dirty="0"/>
              <a:t>; 			3) 2Br – – 2</a:t>
            </a:r>
            <a:r>
              <a:rPr lang="ru-RU" sz="2400" i="1" dirty="0"/>
              <a:t>е </a:t>
            </a:r>
            <a:r>
              <a:rPr lang="ru-RU" sz="2400" dirty="0"/>
              <a:t>→ Br2 0;</a:t>
            </a:r>
          </a:p>
          <a:p>
            <a:pPr>
              <a:defRPr/>
            </a:pPr>
            <a:r>
              <a:rPr lang="ru-RU" sz="2400" dirty="0"/>
              <a:t>Г) HgCl2. 			4) </a:t>
            </a:r>
            <a:r>
              <a:rPr lang="ru-RU" sz="2400" dirty="0" err="1"/>
              <a:t>Mg</a:t>
            </a:r>
            <a:r>
              <a:rPr lang="ru-RU" sz="2400" dirty="0"/>
              <a:t> 2+ + 2</a:t>
            </a:r>
            <a:r>
              <a:rPr lang="ru-RU" sz="2400" i="1" dirty="0"/>
              <a:t>е </a:t>
            </a:r>
            <a:r>
              <a:rPr lang="ru-RU" sz="2400" dirty="0"/>
              <a:t>→ </a:t>
            </a:r>
            <a:r>
              <a:rPr lang="ru-RU" sz="2400" dirty="0" err="1"/>
              <a:t>Mg</a:t>
            </a:r>
            <a:r>
              <a:rPr lang="ru-RU" sz="2400" dirty="0"/>
              <a:t> 0;</a:t>
            </a:r>
          </a:p>
          <a:p>
            <a:pPr lvl="8">
              <a:defRPr/>
            </a:pPr>
            <a:r>
              <a:rPr lang="ru-RU" sz="2400" dirty="0"/>
              <a:t>5) </a:t>
            </a:r>
            <a:r>
              <a:rPr lang="ru-RU" sz="2400" dirty="0" err="1"/>
              <a:t>Hg</a:t>
            </a:r>
            <a:r>
              <a:rPr lang="ru-RU" sz="2400" dirty="0"/>
              <a:t> 2+ + 2</a:t>
            </a:r>
            <a:r>
              <a:rPr lang="ru-RU" sz="2400" i="1" dirty="0"/>
              <a:t>е </a:t>
            </a:r>
            <a:r>
              <a:rPr lang="ru-RU" sz="2400" dirty="0"/>
              <a:t>→ </a:t>
            </a:r>
            <a:r>
              <a:rPr lang="ru-RU" sz="2400" dirty="0" err="1"/>
              <a:t>Hg</a:t>
            </a:r>
            <a:r>
              <a:rPr lang="ru-RU" sz="2400" dirty="0"/>
              <a:t> 0;</a:t>
            </a:r>
          </a:p>
          <a:p>
            <a:pPr lvl="8">
              <a:defRPr/>
            </a:pPr>
            <a:r>
              <a:rPr lang="ru-RU" sz="2400" dirty="0"/>
              <a:t>6) </a:t>
            </a:r>
            <a:r>
              <a:rPr lang="ru-RU" sz="2400" dirty="0" err="1"/>
              <a:t>Na</a:t>
            </a:r>
            <a:r>
              <a:rPr lang="ru-RU" sz="2400" dirty="0"/>
              <a:t> + + </a:t>
            </a:r>
            <a:r>
              <a:rPr lang="ru-RU" sz="2400" i="1" dirty="0"/>
              <a:t>е </a:t>
            </a:r>
            <a:r>
              <a:rPr lang="ru-RU" sz="2400" dirty="0"/>
              <a:t>→ </a:t>
            </a:r>
            <a:r>
              <a:rPr lang="ru-RU" sz="2400" dirty="0" err="1"/>
              <a:t>Na</a:t>
            </a:r>
            <a:r>
              <a:rPr lang="ru-RU" sz="2400" dirty="0"/>
              <a:t> 0.</a:t>
            </a:r>
            <a:endParaRPr lang="ru-RU" dirty="0"/>
          </a:p>
        </p:txBody>
      </p:sp>
      <p:grpSp>
        <p:nvGrpSpPr>
          <p:cNvPr id="3" name="Группа 12"/>
          <p:cNvGrpSpPr>
            <a:grpSpLocks/>
          </p:cNvGrpSpPr>
          <p:nvPr/>
        </p:nvGrpSpPr>
        <p:grpSpPr bwMode="auto">
          <a:xfrm>
            <a:off x="1857375" y="3429000"/>
            <a:ext cx="6632575" cy="3155950"/>
            <a:chOff x="1857375" y="3429000"/>
            <a:chExt cx="6632575" cy="3155950"/>
          </a:xfrm>
        </p:grpSpPr>
        <p:sp>
          <p:nvSpPr>
            <p:cNvPr id="16388" name="TextBox 2"/>
            <p:cNvSpPr txBox="1">
              <a:spLocks noChangeArrowheads="1"/>
            </p:cNvSpPr>
            <p:nvPr/>
          </p:nvSpPr>
          <p:spPr bwMode="auto">
            <a:xfrm>
              <a:off x="6786788" y="6215555"/>
              <a:ext cx="1703162" cy="3693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b="1">
                  <a:solidFill>
                    <a:srgbClr val="FF0000"/>
                  </a:solidFill>
                </a:rPr>
                <a:t>Ответ: 2 1 1 5</a:t>
              </a:r>
            </a:p>
          </p:txBody>
        </p:sp>
        <p:grpSp>
          <p:nvGrpSpPr>
            <p:cNvPr id="16389" name="Группа 11"/>
            <p:cNvGrpSpPr>
              <a:grpSpLocks/>
            </p:cNvGrpSpPr>
            <p:nvPr/>
          </p:nvGrpSpPr>
          <p:grpSpPr bwMode="auto">
            <a:xfrm>
              <a:off x="1857375" y="3429000"/>
              <a:ext cx="2357438" cy="1428750"/>
              <a:chOff x="1857375" y="3429000"/>
              <a:chExt cx="2357438" cy="1428750"/>
            </a:xfrm>
          </p:grpSpPr>
          <p:cxnSp>
            <p:nvCxnSpPr>
              <p:cNvPr id="9" name="Прямая со стрелкой 8"/>
              <p:cNvCxnSpPr/>
              <p:nvPr/>
            </p:nvCxnSpPr>
            <p:spPr>
              <a:xfrm flipV="1">
                <a:off x="1857375" y="3500438"/>
                <a:ext cx="2286000" cy="642937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Прямая со стрелкой 4"/>
              <p:cNvCxnSpPr/>
              <p:nvPr/>
            </p:nvCxnSpPr>
            <p:spPr bwMode="auto">
              <a:xfrm>
                <a:off x="2428875" y="3429000"/>
                <a:ext cx="1714500" cy="285750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Прямая со стрелкой 6"/>
              <p:cNvCxnSpPr/>
              <p:nvPr/>
            </p:nvCxnSpPr>
            <p:spPr bwMode="auto">
              <a:xfrm flipV="1">
                <a:off x="2071688" y="3429000"/>
                <a:ext cx="2143125" cy="35718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Прямая со стрелкой 10"/>
              <p:cNvCxnSpPr/>
              <p:nvPr/>
            </p:nvCxnSpPr>
            <p:spPr bwMode="auto">
              <a:xfrm>
                <a:off x="1928813" y="4500563"/>
                <a:ext cx="2214562" cy="357187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3862992"/>
            <a:ext cx="6720494" cy="923330"/>
          </a:xfrm>
          <a:prstGeom prst="rect">
            <a:avLst/>
          </a:prstGeom>
          <a:noFill/>
          <a:scene3d>
            <a:camera prst="orthographicFront"/>
            <a:lightRig rig="flat" dir="tl">
              <a:rot lat="0" lon="0" rev="6600000"/>
            </a:lightRig>
          </a:scene3d>
          <a:sp3d>
            <a:bevelT prst="relaxedInset"/>
          </a:sp3d>
        </p:spPr>
        <p:txBody>
          <a:bodyPr wrap="none">
            <a:prstTxWarp prst="textDeflateBottom">
              <a:avLst/>
            </a:prstTxWarp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Домашнее задание</a:t>
            </a:r>
          </a:p>
        </p:txBody>
      </p:sp>
      <p:sp>
        <p:nvSpPr>
          <p:cNvPr id="17413" name="TextBox 4"/>
          <p:cNvSpPr txBox="1">
            <a:spLocks noChangeArrowheads="1"/>
          </p:cNvSpPr>
          <p:nvPr/>
        </p:nvSpPr>
        <p:spPr bwMode="auto">
          <a:xfrm>
            <a:off x="2428875" y="4929188"/>
            <a:ext cx="41894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Учебник:  п. 19, записи в тетради,</a:t>
            </a:r>
          </a:p>
          <a:p>
            <a:r>
              <a:rPr lang="ru-RU"/>
              <a:t>	упр. 8,9, задача 2 (стр. 88)</a:t>
            </a:r>
          </a:p>
          <a:p>
            <a:r>
              <a:rPr lang="ru-RU"/>
              <a:t>Сборник: стр.90-91, № 6-18 (чётные),</a:t>
            </a:r>
          </a:p>
          <a:p>
            <a:r>
              <a:rPr lang="ru-RU"/>
              <a:t>	  стр. 92, №20-24</a:t>
            </a:r>
          </a:p>
        </p:txBody>
      </p:sp>
      <p:pic>
        <p:nvPicPr>
          <p:cNvPr id="7" name="Рисунок 6" descr="ST_01_0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8" y="857232"/>
            <a:ext cx="3047277" cy="2786082"/>
          </a:xfrm>
          <a:prstGeom prst="rect">
            <a:avLst/>
          </a:prstGeom>
        </p:spPr>
      </p:pic>
      <p:pic>
        <p:nvPicPr>
          <p:cNvPr id="8" name="Рисунок 7" descr="ST_07_5.W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3286431">
            <a:off x="5579594" y="1223141"/>
            <a:ext cx="2788458" cy="2513539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4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000100" y="500042"/>
            <a:ext cx="7143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/>
              <a:t>Использованная  литература:</a:t>
            </a:r>
          </a:p>
          <a:p>
            <a:endParaRPr lang="ru-RU" dirty="0" smtClean="0"/>
          </a:p>
          <a:p>
            <a:r>
              <a:rPr lang="ru-RU" dirty="0" smtClean="0"/>
              <a:t>Химия: основы общей химии: учеб. для 11 </a:t>
            </a:r>
            <a:r>
              <a:rPr lang="ru-RU" dirty="0" err="1" smtClean="0"/>
              <a:t>кл</a:t>
            </a:r>
            <a:r>
              <a:rPr lang="ru-RU" dirty="0" smtClean="0"/>
              <a:t>. ОУ: базовый уровень/Г.Е. Рудзитис, Ф.Г. Фельдман - М., Просвещение, 2008</a:t>
            </a:r>
          </a:p>
          <a:p>
            <a:endParaRPr lang="ru-RU" dirty="0" smtClean="0"/>
          </a:p>
          <a:p>
            <a:r>
              <a:rPr lang="ru-RU" dirty="0" smtClean="0"/>
              <a:t>Репетитор по химии/Под ред. А.С. Егорова. – Ростов </a:t>
            </a:r>
            <a:r>
              <a:rPr lang="ru-RU" dirty="0" err="1" smtClean="0"/>
              <a:t>н</a:t>
            </a:r>
            <a:r>
              <a:rPr lang="ru-RU" dirty="0" smtClean="0"/>
              <a:t>/Д: Феникс, 2005г.</a:t>
            </a:r>
          </a:p>
          <a:p>
            <a:endParaRPr lang="ru-RU" dirty="0" smtClean="0"/>
          </a:p>
          <a:p>
            <a:r>
              <a:rPr lang="ru-RU" dirty="0" smtClean="0"/>
              <a:t>Химия. 11-й класс. Тематические тестовые задания для подготовки к ЕГЭ./Авт.-сост. Л.И. Асанова. – </a:t>
            </a:r>
            <a:r>
              <a:rPr lang="ru-RU" dirty="0" err="1" smtClean="0"/>
              <a:t>Ярославль:Академия</a:t>
            </a:r>
            <a:r>
              <a:rPr lang="ru-RU" dirty="0" smtClean="0"/>
              <a:t> развития, 2010 г.</a:t>
            </a:r>
          </a:p>
          <a:p>
            <a:endParaRPr lang="ru-RU" dirty="0" smtClean="0"/>
          </a:p>
          <a:p>
            <a:r>
              <a:rPr lang="ru-RU" dirty="0" smtClean="0"/>
              <a:t>Материалы курса «Подготовка выпускников средних учебных заведений к сдаче УГЭ по химии»: лекции 1-4 / О.С. Габриелян, С.А. Сладков – М.: Педагогический университет «Первое сентября», 2010. 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2060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1785926"/>
            <a:ext cx="8343374" cy="215443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ЭЛЕКТРОЛИЗ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растворов и расплавов</a:t>
            </a:r>
            <a:endParaRPr lang="ru-RU" sz="5400" b="1" u="sng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428625" y="357188"/>
            <a:ext cx="735806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u="sng" dirty="0"/>
              <a:t>ЭЛЕКТРОЛИЗ</a:t>
            </a:r>
            <a:r>
              <a:rPr lang="ru-RU" sz="2000" dirty="0"/>
              <a:t> – окислительно-восстановительный процесс,</a:t>
            </a:r>
          </a:p>
          <a:p>
            <a:pPr algn="ctr"/>
            <a:r>
              <a:rPr lang="ru-RU" sz="2000" dirty="0"/>
              <a:t>протекающий на электродах</a:t>
            </a:r>
          </a:p>
          <a:p>
            <a:pPr algn="ctr"/>
            <a:r>
              <a:rPr lang="ru-RU" sz="2000" dirty="0"/>
              <a:t>при прохождении электрического тока</a:t>
            </a:r>
          </a:p>
          <a:p>
            <a:pPr algn="ctr"/>
            <a:r>
              <a:rPr lang="ru-RU" sz="2000" dirty="0"/>
              <a:t>через расплав или раствор электролита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20" y="2071678"/>
            <a:ext cx="5143536" cy="78581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dirty="0"/>
              <a:t>электроды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85720" y="3071810"/>
            <a:ext cx="2286016" cy="78581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dirty="0">
                <a:solidFill>
                  <a:schemeClr val="bg1"/>
                </a:solidFill>
              </a:rPr>
              <a:t>катод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143240" y="3071810"/>
            <a:ext cx="2286016" cy="78581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dirty="0">
                <a:solidFill>
                  <a:schemeClr val="bg1"/>
                </a:solidFill>
              </a:rPr>
              <a:t>анод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5720" y="4143380"/>
            <a:ext cx="2286016" cy="78581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6000" dirty="0">
                <a:solidFill>
                  <a:schemeClr val="bg1"/>
                </a:solidFill>
              </a:rPr>
              <a:t>+</a:t>
            </a:r>
            <a:r>
              <a:rPr lang="en-US" sz="6000" dirty="0">
                <a:solidFill>
                  <a:schemeClr val="bg1"/>
                </a:solidFill>
              </a:rPr>
              <a:t>ē</a:t>
            </a:r>
            <a:endParaRPr lang="ru-RU" sz="6000" dirty="0">
              <a:solidFill>
                <a:schemeClr val="bg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43240" y="4143380"/>
            <a:ext cx="2286016" cy="78581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6000" dirty="0">
                <a:solidFill>
                  <a:schemeClr val="bg1"/>
                </a:solidFill>
              </a:rPr>
              <a:t>-</a:t>
            </a:r>
            <a:r>
              <a:rPr lang="en-US" sz="6000" dirty="0">
                <a:solidFill>
                  <a:schemeClr val="bg1"/>
                </a:solidFill>
              </a:rPr>
              <a:t>ē</a:t>
            </a:r>
            <a:endParaRPr lang="ru-RU" sz="6000" dirty="0">
              <a:solidFill>
                <a:schemeClr val="bg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85720" y="5214950"/>
            <a:ext cx="2571768" cy="785818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/>
              <a:t>ПРОЦЕСС</a:t>
            </a:r>
            <a:r>
              <a:rPr lang="ru-RU" dirty="0"/>
              <a:t> </a:t>
            </a:r>
            <a:r>
              <a:rPr lang="ru-RU" b="1" dirty="0">
                <a:solidFill>
                  <a:schemeClr val="bg1"/>
                </a:solidFill>
              </a:rPr>
              <a:t>ВОССТАНОВЛЕНИЯ</a:t>
            </a:r>
            <a:r>
              <a:rPr lang="ru-RU" dirty="0"/>
              <a:t> 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143240" y="5214950"/>
            <a:ext cx="2286016" cy="78581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/>
              <a:t>ПРОЦЕСС</a:t>
            </a:r>
            <a:r>
              <a:rPr lang="ru-RU" dirty="0"/>
              <a:t> </a:t>
            </a:r>
            <a:r>
              <a:rPr lang="ru-RU" b="1" dirty="0">
                <a:solidFill>
                  <a:schemeClr val="bg1"/>
                </a:solidFill>
              </a:rPr>
              <a:t>ОКИСЛЕНИЯ</a:t>
            </a:r>
          </a:p>
        </p:txBody>
      </p:sp>
      <p:grpSp>
        <p:nvGrpSpPr>
          <p:cNvPr id="2" name="Группа 15"/>
          <p:cNvGrpSpPr>
            <a:grpSpLocks/>
          </p:cNvGrpSpPr>
          <p:nvPr/>
        </p:nvGrpSpPr>
        <p:grpSpPr bwMode="auto">
          <a:xfrm>
            <a:off x="5786438" y="2071688"/>
            <a:ext cx="3000375" cy="4500562"/>
            <a:chOff x="5786446" y="2071678"/>
            <a:chExt cx="3000396" cy="4500594"/>
          </a:xfrm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5786446" y="2071678"/>
              <a:ext cx="3000396" cy="4500594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857883" y="2285992"/>
              <a:ext cx="2857520" cy="409419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2000" b="1" dirty="0">
                  <a:solidFill>
                    <a:srgbClr val="002060"/>
                  </a:solidFill>
                </a:rPr>
                <a:t>-Что называется электролизом?</a:t>
              </a:r>
            </a:p>
            <a:p>
              <a:pPr algn="r">
                <a:defRPr/>
              </a:pPr>
              <a:r>
                <a:rPr lang="ru-RU" sz="2000" b="1" dirty="0">
                  <a:solidFill>
                    <a:schemeClr val="accent5">
                      <a:lumMod val="75000"/>
                    </a:schemeClr>
                  </a:solidFill>
                </a:rPr>
                <a:t>-Какой электрод называют катодом, какой – анодом?</a:t>
              </a:r>
            </a:p>
            <a:p>
              <a:pPr>
                <a:defRPr/>
              </a:pPr>
              <a:r>
                <a:rPr lang="ru-RU" sz="2000" b="1" dirty="0">
                  <a:solidFill>
                    <a:srgbClr val="002060"/>
                  </a:solidFill>
                </a:rPr>
                <a:t>-Какие процессы протекают на катоде, на аноде?</a:t>
              </a:r>
            </a:p>
            <a:p>
              <a:pPr algn="r">
                <a:defRPr/>
              </a:pPr>
              <a:r>
                <a:rPr lang="ru-RU" sz="2000" b="1" dirty="0">
                  <a:solidFill>
                    <a:schemeClr val="accent5">
                      <a:lumMod val="75000"/>
                    </a:schemeClr>
                  </a:solidFill>
                </a:rPr>
                <a:t>-Чем отличается электролиз расплавов от электролиза водных растворов?</a:t>
              </a:r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313" y="857250"/>
          <a:ext cx="8786812" cy="5425758"/>
        </p:xfrm>
        <a:graphic>
          <a:graphicData uri="http://schemas.openxmlformats.org/drawingml/2006/table">
            <a:tbl>
              <a:tblPr/>
              <a:tblGrid>
                <a:gridCol w="2928937"/>
                <a:gridCol w="2928938"/>
                <a:gridCol w="2928937"/>
              </a:tblGrid>
              <a:tr h="846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2" tooltip="Катион"/>
                        </a:rPr>
                        <a:t>Катионы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активных </a:t>
                      </a:r>
                      <a:r>
                        <a:rPr kumimoji="0" lang="ru-RU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3" tooltip="Металл"/>
                        </a:rPr>
                        <a:t>металлов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2" tooltip="Катион"/>
                        </a:rPr>
                        <a:t>Катионы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менее активных </a:t>
                      </a:r>
                      <a:r>
                        <a:rPr kumimoji="0" lang="ru-RU" sz="20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3" tooltip="Металл"/>
                        </a:rPr>
                        <a:t>металлов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2" tooltip="Катион"/>
                        </a:rPr>
                        <a:t>Катионы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неактивных </a:t>
                      </a:r>
                      <a:r>
                        <a:rPr kumimoji="0" lang="ru-RU" sz="20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3" tooltip="Металл"/>
                        </a:rPr>
                        <a:t>металлов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47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4" tooltip="Литий"/>
                        </a:rPr>
                        <a:t>Li</a:t>
                      </a:r>
                      <a:r>
                        <a:rPr kumimoji="0" lang="en-US" sz="2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5" tooltip="Цезий"/>
                        </a:rPr>
                        <a:t>Cs</a:t>
                      </a:r>
                      <a:r>
                        <a:rPr kumimoji="0" lang="en-US" sz="2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2800" b="0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6" tooltip="Рубидий"/>
                        </a:rPr>
                        <a:t>Rb</a:t>
                      </a:r>
                      <a:r>
                        <a:rPr kumimoji="0" lang="en-US" sz="2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7" tooltip="Калий"/>
                        </a:rPr>
                        <a:t>K</a:t>
                      </a:r>
                      <a:r>
                        <a:rPr kumimoji="0" lang="en-US" sz="2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8" tooltip="Барий"/>
                        </a:rPr>
                        <a:t>Ba</a:t>
                      </a:r>
                      <a:r>
                        <a:rPr kumimoji="0" lang="en-US" sz="2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2+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9" tooltip="Sr"/>
                        </a:rPr>
                        <a:t>Sr</a:t>
                      </a:r>
                      <a:r>
                        <a:rPr kumimoji="0" lang="en-US" sz="2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2+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10" tooltip="Кальций"/>
                        </a:rPr>
                        <a:t>Ca</a:t>
                      </a:r>
                      <a:r>
                        <a:rPr kumimoji="0" lang="en-US" sz="2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2+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11" tooltip="Натрий"/>
                        </a:rPr>
                        <a:t>Na</a:t>
                      </a:r>
                      <a:r>
                        <a:rPr kumimoji="0" lang="en-US" sz="2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12" tooltip="Магний"/>
                        </a:rPr>
                        <a:t>Mg</a:t>
                      </a:r>
                      <a:r>
                        <a:rPr kumimoji="0" lang="en-US" sz="2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2+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13" tooltip="Бериллий"/>
                        </a:rPr>
                        <a:t>Be</a:t>
                      </a:r>
                      <a:r>
                        <a:rPr kumimoji="0" lang="en-US" sz="2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2+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14" tooltip="Алюминий"/>
                        </a:rPr>
                        <a:t>Al</a:t>
                      </a:r>
                      <a:r>
                        <a:rPr kumimoji="0" lang="en-US" sz="2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3+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15" tooltip="Марганец"/>
                        </a:rPr>
                        <a:t>Mn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2+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16" tooltip="Хром"/>
                        </a:rPr>
                        <a:t>Cr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3+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17" tooltip="Цинк"/>
                        </a:rPr>
                        <a:t>Zn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2+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18" tooltip="Галлий"/>
                        </a:rPr>
                        <a:t>Ga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3+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19" tooltip="Железо"/>
                        </a:rPr>
                        <a:t>Fe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2+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20" tooltip="Кадмий"/>
                        </a:rPr>
                        <a:t>Cd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2+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21" tooltip="Индий"/>
                        </a:rPr>
                        <a:t>In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3+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22" tooltip="Таллий"/>
                        </a:rPr>
                        <a:t>Tl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23" tooltip="Кобальт"/>
                        </a:rPr>
                        <a:t>Co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2+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24" tooltip="Никель"/>
                        </a:rPr>
                        <a:t>Ni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2+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25" tooltip="Mo"/>
                        </a:rPr>
                        <a:t>Mo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4+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26" tooltip="Sn"/>
                        </a:rPr>
                        <a:t>Sn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2+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27" tooltip="Свинец"/>
                        </a:rPr>
                        <a:t>Pb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2+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28" tooltip="Висмут"/>
                        </a:rPr>
                        <a:t>Bi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3+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29" tooltip="Медь"/>
                        </a:rPr>
                        <a:t>Cu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2+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30" tooltip="Ag"/>
                        </a:rPr>
                        <a:t>Ag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31" tooltip="Hg"/>
                        </a:rPr>
                        <a:t>Hg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2+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32" tooltip="Палладий"/>
                        </a:rPr>
                        <a:t>Pd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3+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33" tooltip="Платина"/>
                        </a:rPr>
                        <a:t>Pt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2+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34" tooltip="Au"/>
                        </a:rPr>
                        <a:t>Au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3+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1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Тяжело разряжаются (только из расплавов), в водном растворе электролизу подвергается вода с выделением водорода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</a:t>
                      </a: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ru-RU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водном растворе восстанавливаются металл (при малой концентрации катионов в растворе — металл и водород)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Металл, Н</a:t>
                      </a: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ru-RU" sz="4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Легко разряжаются и восстанавливается только металл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Металл</a:t>
                      </a:r>
                    </a:p>
                  </a:txBody>
                  <a:tcPr marL="9525" marR="9525" marT="9525" marB="95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28" name="TextBox 2"/>
          <p:cNvSpPr txBox="1">
            <a:spLocks noChangeArrowheads="1"/>
          </p:cNvSpPr>
          <p:nvPr/>
        </p:nvSpPr>
        <p:spPr bwMode="auto">
          <a:xfrm>
            <a:off x="2286000" y="285750"/>
            <a:ext cx="4143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u="sng"/>
              <a:t>Процессы </a:t>
            </a:r>
            <a:r>
              <a:rPr lang="ru-RU" sz="2800" b="1" u="sng">
                <a:solidFill>
                  <a:srgbClr val="FF0000"/>
                </a:solidFill>
              </a:rPr>
              <a:t>на КАТОДЕ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428604"/>
            <a:ext cx="8143932" cy="569386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800" b="1" u="sng" dirty="0"/>
              <a:t>П </a:t>
            </a:r>
            <a:r>
              <a:rPr lang="ru-RU" sz="2800" b="1" u="sng" dirty="0" err="1"/>
              <a:t>р</a:t>
            </a:r>
            <a:r>
              <a:rPr lang="ru-RU" sz="2800" b="1" u="sng" dirty="0"/>
              <a:t> и м е </a:t>
            </a:r>
            <a:r>
              <a:rPr lang="ru-RU" sz="2800" b="1" u="sng" dirty="0" err="1"/>
              <a:t>р</a:t>
            </a:r>
            <a:r>
              <a:rPr lang="ru-RU" sz="2800" b="1" u="sng" dirty="0"/>
              <a:t> 1</a:t>
            </a:r>
            <a:r>
              <a:rPr lang="ru-RU" sz="2800" b="1" i="1" dirty="0"/>
              <a:t>. Установите соответствие между формулой вещества и продуктом, который образуется </a:t>
            </a:r>
            <a:r>
              <a:rPr lang="ru-RU" sz="2800" b="1" i="1" dirty="0">
                <a:solidFill>
                  <a:srgbClr val="FF0000"/>
                </a:solidFill>
              </a:rPr>
              <a:t>на катоде </a:t>
            </a:r>
            <a:r>
              <a:rPr lang="ru-RU" sz="2800" b="1" i="1" dirty="0"/>
              <a:t>в результате электролиза его водного раствора.</a:t>
            </a:r>
          </a:p>
          <a:p>
            <a:pPr>
              <a:defRPr/>
            </a:pPr>
            <a:endParaRPr lang="ru-RU" sz="2800" b="1" dirty="0"/>
          </a:p>
          <a:p>
            <a:pPr>
              <a:defRPr/>
            </a:pPr>
            <a:r>
              <a:rPr lang="ru-RU" sz="2400" b="1" i="1" u="sng" dirty="0"/>
              <a:t>Формула вещества 	Продукт электролиза</a:t>
            </a:r>
          </a:p>
          <a:p>
            <a:pPr>
              <a:defRPr/>
            </a:pPr>
            <a:r>
              <a:rPr lang="ru-RU" sz="2800" b="1" dirty="0"/>
              <a:t>А) </a:t>
            </a:r>
            <a:r>
              <a:rPr lang="ru-RU" sz="2800" b="1" dirty="0">
                <a:solidFill>
                  <a:srgbClr val="FF0000"/>
                </a:solidFill>
              </a:rPr>
              <a:t>Cu</a:t>
            </a:r>
            <a:r>
              <a:rPr lang="ru-RU" sz="2800" b="1" dirty="0"/>
              <a:t>SO4; 		1) Водород;</a:t>
            </a:r>
          </a:p>
          <a:p>
            <a:pPr>
              <a:defRPr/>
            </a:pPr>
            <a:r>
              <a:rPr lang="ru-RU" sz="2800" b="1" dirty="0"/>
              <a:t>Б) </a:t>
            </a:r>
            <a:r>
              <a:rPr lang="ru-RU" sz="2800" b="1" dirty="0">
                <a:solidFill>
                  <a:srgbClr val="FF0000"/>
                </a:solidFill>
              </a:rPr>
              <a:t>K</a:t>
            </a:r>
            <a:r>
              <a:rPr lang="ru-RU" sz="2800" b="1" dirty="0"/>
              <a:t>2SO4; 		2) серебро;</a:t>
            </a:r>
          </a:p>
          <a:p>
            <a:pPr>
              <a:defRPr/>
            </a:pPr>
            <a:r>
              <a:rPr lang="ru-RU" sz="2800" b="1" dirty="0"/>
              <a:t>В) </a:t>
            </a:r>
            <a:r>
              <a:rPr lang="ru-RU" sz="2800" b="1" dirty="0">
                <a:solidFill>
                  <a:srgbClr val="FF0000"/>
                </a:solidFill>
              </a:rPr>
              <a:t>Ag</a:t>
            </a:r>
            <a:r>
              <a:rPr lang="ru-RU" sz="2800" b="1" dirty="0"/>
              <a:t>NO3; 		3) медь;</a:t>
            </a:r>
          </a:p>
          <a:p>
            <a:pPr>
              <a:defRPr/>
            </a:pPr>
            <a:r>
              <a:rPr lang="ru-RU" sz="2800" b="1" dirty="0"/>
              <a:t>Г) </a:t>
            </a:r>
            <a:r>
              <a:rPr lang="ru-RU" sz="2800" b="1" dirty="0">
                <a:solidFill>
                  <a:srgbClr val="FF0000"/>
                </a:solidFill>
              </a:rPr>
              <a:t>Cu</a:t>
            </a:r>
            <a:r>
              <a:rPr lang="ru-RU" sz="2800" b="1" dirty="0"/>
              <a:t>Br2. 			4) </a:t>
            </a:r>
            <a:r>
              <a:rPr lang="ru-RU" sz="2800" b="1" dirty="0" err="1"/>
              <a:t>гидроксид</a:t>
            </a:r>
            <a:r>
              <a:rPr lang="ru-RU" sz="2800" b="1" dirty="0"/>
              <a:t> калия;</a:t>
            </a:r>
          </a:p>
          <a:p>
            <a:pPr lvl="8">
              <a:defRPr/>
            </a:pPr>
            <a:r>
              <a:rPr lang="ru-RU" sz="2800" b="1" dirty="0"/>
              <a:t>5) кислород;</a:t>
            </a:r>
          </a:p>
          <a:p>
            <a:pPr lvl="8">
              <a:defRPr/>
            </a:pPr>
            <a:r>
              <a:rPr lang="ru-RU" sz="2800" b="1" dirty="0"/>
              <a:t>6) оксид серы(IV).</a:t>
            </a: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2214563" y="3643313"/>
            <a:ext cx="1785937" cy="78581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V="1">
            <a:off x="2143125" y="3643313"/>
            <a:ext cx="1857375" cy="42862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2214563" y="4071938"/>
            <a:ext cx="1785937" cy="42862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Группа 13"/>
          <p:cNvGrpSpPr>
            <a:grpSpLocks/>
          </p:cNvGrpSpPr>
          <p:nvPr/>
        </p:nvGrpSpPr>
        <p:grpSpPr bwMode="auto">
          <a:xfrm>
            <a:off x="2143125" y="4572000"/>
            <a:ext cx="7053263" cy="2074863"/>
            <a:chOff x="2143108" y="4572008"/>
            <a:chExt cx="7053214" cy="2075091"/>
          </a:xfrm>
        </p:grpSpPr>
        <p:cxnSp>
          <p:nvCxnSpPr>
            <p:cNvPr id="10" name="Прямая со стрелкой 9"/>
            <p:cNvCxnSpPr/>
            <p:nvPr/>
          </p:nvCxnSpPr>
          <p:spPr>
            <a:xfrm flipV="1">
              <a:off x="2143108" y="4572008"/>
              <a:ext cx="1857362" cy="357227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48" name="TextBox 12"/>
            <p:cNvSpPr txBox="1">
              <a:spLocks noChangeArrowheads="1"/>
            </p:cNvSpPr>
            <p:nvPr/>
          </p:nvSpPr>
          <p:spPr bwMode="auto">
            <a:xfrm>
              <a:off x="7493227" y="6000768"/>
              <a:ext cx="1703095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ru-RU"/>
            </a:p>
            <a:p>
              <a:r>
                <a:rPr lang="ru-RU" b="1">
                  <a:solidFill>
                    <a:srgbClr val="FF0000"/>
                  </a:solidFill>
                </a:rPr>
                <a:t>Ответ: 3 1 2 3</a:t>
              </a:r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50" y="1000125"/>
          <a:ext cx="8572500" cy="4872990"/>
        </p:xfrm>
        <a:graphic>
          <a:graphicData uri="http://schemas.openxmlformats.org/drawingml/2006/table">
            <a:tbl>
              <a:tblPr/>
              <a:tblGrid>
                <a:gridCol w="4286250"/>
                <a:gridCol w="4286250"/>
              </a:tblGrid>
              <a:tr h="1119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2" tooltip="Анион"/>
                        </a:rPr>
                        <a:t>Анионы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кислородсодержащих </a:t>
                      </a:r>
                      <a:r>
                        <a:rPr kumimoji="0" lang="ru-RU" sz="28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3" tooltip="Кислота"/>
                        </a:rPr>
                        <a:t>кислот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4" tooltip="Гидроксид-ион"/>
                        </a:rPr>
                        <a:t>Гидроксид-ионы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; </a:t>
                      </a:r>
                      <a:r>
                        <a:rPr kumimoji="0" lang="ru-RU" sz="28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2" tooltip="Анион"/>
                        </a:rPr>
                        <a:t>анионы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бескислородных </a:t>
                      </a:r>
                      <a:r>
                        <a:rPr kumimoji="0" lang="ru-RU" sz="28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3" tooltip="Кислота"/>
                        </a:rPr>
                        <a:t>кислот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(кроме </a:t>
                      </a:r>
                      <a:r>
                        <a:rPr kumimoji="0" lang="ru-RU" sz="28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5" tooltip="Фтор"/>
                        </a:rPr>
                        <a:t>F</a:t>
                      </a:r>
                      <a:r>
                        <a:rPr kumimoji="0" lang="ru-RU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−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3−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CO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2−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SO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2−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NO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−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NO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−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ClO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−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6" tooltip="Гидроксильная группа"/>
                        </a:rPr>
                        <a:t>OH</a:t>
                      </a:r>
                      <a:r>
                        <a:rPr kumimoji="0" lang="ru-RU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−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7" tooltip="Хлор"/>
                        </a:rPr>
                        <a:t>Cl</a:t>
                      </a:r>
                      <a:r>
                        <a:rPr kumimoji="0" lang="ru-RU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−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8" tooltip="Бром"/>
                        </a:rPr>
                        <a:t>Br</a:t>
                      </a:r>
                      <a:r>
                        <a:rPr kumimoji="0" lang="ru-RU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−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9" tooltip="I"/>
                        </a:rPr>
                        <a:t>I</a:t>
                      </a:r>
                      <a:r>
                        <a:rPr kumimoji="0" lang="ru-RU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−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10" tooltip="Сера"/>
                        </a:rPr>
                        <a:t>S</a:t>
                      </a:r>
                      <a:r>
                        <a:rPr kumimoji="0" lang="ru-RU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2−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Тяжело разряжаются (только из расплавов), в водном растворе электролизу подвергается вода с выделением кислорода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</a:t>
                      </a:r>
                      <a:r>
                        <a:rPr kumimoji="0" lang="ru-RU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ru-RU" sz="8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Легко разряжаются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неметаллы</a:t>
                      </a:r>
                    </a:p>
                  </a:txBody>
                  <a:tcPr marL="9525" marR="9525" marT="9525" marB="95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273" name="TextBox 2"/>
          <p:cNvSpPr txBox="1">
            <a:spLocks noChangeArrowheads="1"/>
          </p:cNvSpPr>
          <p:nvPr/>
        </p:nvSpPr>
        <p:spPr bwMode="auto">
          <a:xfrm>
            <a:off x="2286000" y="285750"/>
            <a:ext cx="4143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u="sng"/>
              <a:t>Процессы </a:t>
            </a:r>
            <a:r>
              <a:rPr lang="ru-RU" sz="2800" b="1" u="sng">
                <a:solidFill>
                  <a:srgbClr val="FF0000"/>
                </a:solidFill>
              </a:rPr>
              <a:t>на АНОДЕ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357166"/>
            <a:ext cx="8643998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800" b="1" u="sng" dirty="0">
                <a:latin typeface="+mn-lt"/>
                <a:cs typeface="Times New Roman" pitchFamily="18" charset="0"/>
              </a:rPr>
              <a:t>П </a:t>
            </a:r>
            <a:r>
              <a:rPr lang="ru-RU" sz="2800" b="1" u="sng" dirty="0" err="1">
                <a:latin typeface="+mn-lt"/>
                <a:cs typeface="Times New Roman" pitchFamily="18" charset="0"/>
              </a:rPr>
              <a:t>р</a:t>
            </a:r>
            <a:r>
              <a:rPr lang="ru-RU" sz="2800" b="1" u="sng" dirty="0">
                <a:latin typeface="+mn-lt"/>
                <a:cs typeface="Times New Roman" pitchFamily="18" charset="0"/>
              </a:rPr>
              <a:t> и м е </a:t>
            </a:r>
            <a:r>
              <a:rPr lang="ru-RU" sz="2800" b="1" u="sng" dirty="0" err="1">
                <a:latin typeface="+mn-lt"/>
                <a:cs typeface="Times New Roman" pitchFamily="18" charset="0"/>
              </a:rPr>
              <a:t>р</a:t>
            </a:r>
            <a:r>
              <a:rPr lang="ru-RU" sz="2800" b="1" u="sng" dirty="0">
                <a:latin typeface="+mn-lt"/>
                <a:cs typeface="Times New Roman" pitchFamily="18" charset="0"/>
              </a:rPr>
              <a:t> 2. </a:t>
            </a:r>
            <a:r>
              <a:rPr lang="ru-RU" sz="2800" b="1" i="1" dirty="0">
                <a:latin typeface="+mn-lt"/>
                <a:cs typeface="Times New Roman" pitchFamily="18" charset="0"/>
              </a:rPr>
              <a:t>Установите соответствие между формулой вещества и продуктом, образующимся </a:t>
            </a:r>
            <a:r>
              <a:rPr lang="ru-RU" sz="2800" b="1" i="1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на аноде</a:t>
            </a:r>
            <a:r>
              <a:rPr lang="ru-RU" sz="2800" b="1" i="1" dirty="0">
                <a:latin typeface="+mn-lt"/>
                <a:cs typeface="Times New Roman" pitchFamily="18" charset="0"/>
              </a:rPr>
              <a:t> в результате электролиза его водного раствора.</a:t>
            </a:r>
          </a:p>
          <a:p>
            <a:pPr>
              <a:defRPr/>
            </a:pPr>
            <a:endParaRPr lang="ru-RU" sz="2800" b="1" dirty="0">
              <a:latin typeface="+mn-lt"/>
              <a:cs typeface="Times New Roman" pitchFamily="18" charset="0"/>
            </a:endParaRPr>
          </a:p>
          <a:p>
            <a:pPr>
              <a:defRPr/>
            </a:pPr>
            <a:r>
              <a:rPr lang="ru-RU" sz="2400" b="1" dirty="0">
                <a:latin typeface="+mn-lt"/>
                <a:cs typeface="Times New Roman" pitchFamily="18" charset="0"/>
              </a:rPr>
              <a:t>Формула вещества 	Продукт электролиза</a:t>
            </a:r>
          </a:p>
          <a:p>
            <a:pPr>
              <a:defRPr/>
            </a:pPr>
            <a:r>
              <a:rPr lang="ru-RU" sz="2800" b="1" dirty="0">
                <a:latin typeface="+mn-lt"/>
                <a:cs typeface="Times New Roman" pitchFamily="18" charset="0"/>
              </a:rPr>
              <a:t>А) Cu</a:t>
            </a:r>
            <a:r>
              <a:rPr lang="ru-RU" sz="2800" b="1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SO4</a:t>
            </a:r>
            <a:r>
              <a:rPr lang="ru-RU" sz="2800" b="1" dirty="0">
                <a:latin typeface="+mn-lt"/>
                <a:cs typeface="Times New Roman" pitchFamily="18" charset="0"/>
              </a:rPr>
              <a:t>; 		1) Фтор;</a:t>
            </a:r>
          </a:p>
          <a:p>
            <a:pPr>
              <a:defRPr/>
            </a:pPr>
            <a:r>
              <a:rPr lang="ru-RU" sz="2800" b="1" dirty="0">
                <a:latin typeface="+mn-lt"/>
                <a:cs typeface="Times New Roman" pitchFamily="18" charset="0"/>
              </a:rPr>
              <a:t>Б) </a:t>
            </a:r>
            <a:r>
              <a:rPr lang="ru-RU" sz="2800" b="1" dirty="0" err="1">
                <a:latin typeface="+mn-lt"/>
                <a:cs typeface="Times New Roman" pitchFamily="18" charset="0"/>
              </a:rPr>
              <a:t>K</a:t>
            </a:r>
            <a:r>
              <a:rPr lang="ru-RU" sz="2800" b="1" dirty="0" err="1">
                <a:solidFill>
                  <a:srgbClr val="FF0000"/>
                </a:solidFill>
                <a:latin typeface="+mn-lt"/>
                <a:cs typeface="Times New Roman" pitchFamily="18" charset="0"/>
              </a:rPr>
              <a:t>Cl</a:t>
            </a:r>
            <a:r>
              <a:rPr lang="ru-RU" sz="2800" b="1" dirty="0">
                <a:latin typeface="+mn-lt"/>
                <a:cs typeface="Times New Roman" pitchFamily="18" charset="0"/>
              </a:rPr>
              <a:t>; 			2) бром;</a:t>
            </a:r>
          </a:p>
          <a:p>
            <a:pPr>
              <a:defRPr/>
            </a:pPr>
            <a:r>
              <a:rPr lang="ru-RU" sz="2800" b="1" dirty="0">
                <a:latin typeface="+mn-lt"/>
                <a:cs typeface="Times New Roman" pitchFamily="18" charset="0"/>
              </a:rPr>
              <a:t>В) </a:t>
            </a:r>
            <a:r>
              <a:rPr lang="ru-RU" sz="2800" b="1" dirty="0" err="1">
                <a:latin typeface="+mn-lt"/>
                <a:cs typeface="Times New Roman" pitchFamily="18" charset="0"/>
              </a:rPr>
              <a:t>Ag</a:t>
            </a:r>
            <a:r>
              <a:rPr lang="ru-RU" sz="2800" b="1" dirty="0" err="1">
                <a:solidFill>
                  <a:srgbClr val="FF0000"/>
                </a:solidFill>
                <a:latin typeface="+mn-lt"/>
                <a:cs typeface="Times New Roman" pitchFamily="18" charset="0"/>
              </a:rPr>
              <a:t>F</a:t>
            </a:r>
            <a:r>
              <a:rPr lang="ru-RU" sz="2800" b="1" dirty="0">
                <a:latin typeface="+mn-lt"/>
                <a:cs typeface="Times New Roman" pitchFamily="18" charset="0"/>
              </a:rPr>
              <a:t>; 			3) хлор;</a:t>
            </a:r>
          </a:p>
          <a:p>
            <a:pPr>
              <a:defRPr/>
            </a:pPr>
            <a:r>
              <a:rPr lang="ru-RU" sz="2800" b="1" dirty="0">
                <a:latin typeface="+mn-lt"/>
                <a:cs typeface="Times New Roman" pitchFamily="18" charset="0"/>
              </a:rPr>
              <a:t>Г) Cu</a:t>
            </a:r>
            <a:r>
              <a:rPr lang="ru-RU" sz="2800" b="1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Br</a:t>
            </a:r>
            <a:r>
              <a:rPr lang="ru-RU" sz="2800" b="1" dirty="0">
                <a:latin typeface="+mn-lt"/>
                <a:cs typeface="Times New Roman" pitchFamily="18" charset="0"/>
              </a:rPr>
              <a:t>2.			4) </a:t>
            </a:r>
            <a:r>
              <a:rPr lang="ru-RU" sz="2800" b="1" dirty="0" err="1">
                <a:latin typeface="+mn-lt"/>
                <a:cs typeface="Times New Roman" pitchFamily="18" charset="0"/>
              </a:rPr>
              <a:t>хлороводород</a:t>
            </a:r>
            <a:r>
              <a:rPr lang="ru-RU" sz="2800" b="1" dirty="0">
                <a:latin typeface="+mn-lt"/>
                <a:cs typeface="Times New Roman" pitchFamily="18" charset="0"/>
              </a:rPr>
              <a:t>;</a:t>
            </a:r>
          </a:p>
          <a:p>
            <a:pPr lvl="8">
              <a:defRPr/>
            </a:pPr>
            <a:r>
              <a:rPr lang="ru-RU" sz="2800" b="1" dirty="0">
                <a:latin typeface="+mn-lt"/>
                <a:cs typeface="Times New Roman" pitchFamily="18" charset="0"/>
              </a:rPr>
              <a:t>5) кислород;</a:t>
            </a:r>
          </a:p>
          <a:p>
            <a:pPr lvl="8">
              <a:defRPr/>
            </a:pPr>
            <a:r>
              <a:rPr lang="ru-RU" sz="2800" b="1" dirty="0">
                <a:latin typeface="+mn-lt"/>
                <a:cs typeface="Times New Roman" pitchFamily="18" charset="0"/>
              </a:rPr>
              <a:t>6) оксид серы(IV).</a:t>
            </a:r>
            <a:endParaRPr lang="ru-RU" b="1" dirty="0">
              <a:latin typeface="+mn-lt"/>
              <a:cs typeface="Times New Roman" pitchFamily="18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2214563" y="3143250"/>
            <a:ext cx="1785937" cy="157162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1643063" y="3571875"/>
            <a:ext cx="2286000" cy="42862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1643063" y="4000500"/>
            <a:ext cx="2428875" cy="8572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Группа 12"/>
          <p:cNvGrpSpPr>
            <a:grpSpLocks/>
          </p:cNvGrpSpPr>
          <p:nvPr/>
        </p:nvGrpSpPr>
        <p:grpSpPr bwMode="auto">
          <a:xfrm>
            <a:off x="1928813" y="3571875"/>
            <a:ext cx="6918325" cy="3071813"/>
            <a:chOff x="1928794" y="3571876"/>
            <a:chExt cx="6918069" cy="3071834"/>
          </a:xfrm>
        </p:grpSpPr>
        <p:cxnSp>
          <p:nvCxnSpPr>
            <p:cNvPr id="11" name="Прямая со стрелкой 10"/>
            <p:cNvCxnSpPr/>
            <p:nvPr/>
          </p:nvCxnSpPr>
          <p:spPr>
            <a:xfrm flipV="1">
              <a:off x="1928794" y="3571876"/>
              <a:ext cx="2071610" cy="857256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96" name="TextBox 11"/>
            <p:cNvSpPr txBox="1">
              <a:spLocks noChangeArrowheads="1"/>
            </p:cNvSpPr>
            <p:nvPr/>
          </p:nvSpPr>
          <p:spPr bwMode="auto">
            <a:xfrm>
              <a:off x="7143768" y="6274378"/>
              <a:ext cx="170309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b="1">
                  <a:solidFill>
                    <a:srgbClr val="FF0000"/>
                  </a:solidFill>
                </a:rPr>
                <a:t>Ответ: 5 3 5 2</a:t>
              </a:r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500042"/>
            <a:ext cx="8643998" cy="446276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u="sng" dirty="0"/>
              <a:t>П </a:t>
            </a:r>
            <a:r>
              <a:rPr lang="ru-RU" sz="2400" b="1" u="sng" dirty="0" err="1"/>
              <a:t>р</a:t>
            </a:r>
            <a:r>
              <a:rPr lang="ru-RU" sz="2400" b="1" u="sng" dirty="0"/>
              <a:t> и м е </a:t>
            </a:r>
            <a:r>
              <a:rPr lang="ru-RU" sz="2400" b="1" u="sng" dirty="0" err="1"/>
              <a:t>р</a:t>
            </a:r>
            <a:r>
              <a:rPr lang="ru-RU" sz="2400" b="1" u="sng" dirty="0"/>
              <a:t> 8</a:t>
            </a:r>
            <a:r>
              <a:rPr lang="ru-RU" sz="2400" dirty="0"/>
              <a:t>. </a:t>
            </a:r>
            <a:r>
              <a:rPr lang="ru-RU" sz="2400" b="1" i="1" dirty="0"/>
              <a:t>Установите соответствие между названием вещества и продуктами электролиза на инертных электродах.</a:t>
            </a:r>
          </a:p>
          <a:p>
            <a:pPr>
              <a:defRPr/>
            </a:pPr>
            <a:endParaRPr lang="ru-RU" sz="2400" dirty="0"/>
          </a:p>
          <a:p>
            <a:pPr>
              <a:defRPr/>
            </a:pPr>
            <a:r>
              <a:rPr lang="ru-RU" sz="2000" u="sng" dirty="0"/>
              <a:t>Название вещества	</a:t>
            </a:r>
            <a:r>
              <a:rPr lang="ru-RU" sz="2000" dirty="0"/>
              <a:t>	            </a:t>
            </a:r>
            <a:r>
              <a:rPr lang="ru-RU" sz="2000" u="sng" dirty="0"/>
              <a:t>Продукты электролиза</a:t>
            </a:r>
          </a:p>
          <a:p>
            <a:pPr>
              <a:defRPr/>
            </a:pPr>
            <a:r>
              <a:rPr lang="ru-RU" sz="2400" dirty="0"/>
              <a:t>А) Хлорид меди(II) (раствор); 	1) Водород, хлор;</a:t>
            </a:r>
          </a:p>
          <a:p>
            <a:pPr>
              <a:defRPr/>
            </a:pPr>
            <a:r>
              <a:rPr lang="ru-RU" sz="2400" dirty="0"/>
              <a:t>Б) хлорид меди(II) (расплав); 	2) натрий, хлор;</a:t>
            </a:r>
          </a:p>
          <a:p>
            <a:pPr>
              <a:defRPr/>
            </a:pPr>
            <a:r>
              <a:rPr lang="ru-RU" sz="2400" dirty="0"/>
              <a:t>В) хлорид натрия (раствор); 	3) </a:t>
            </a:r>
            <a:r>
              <a:rPr lang="ru-RU" sz="2400" dirty="0" err="1"/>
              <a:t>гидроксид</a:t>
            </a:r>
            <a:r>
              <a:rPr lang="ru-RU" sz="2400" dirty="0"/>
              <a:t> меди(II), водород; 				4) медь, хлор;</a:t>
            </a:r>
          </a:p>
          <a:p>
            <a:pPr>
              <a:defRPr/>
            </a:pPr>
            <a:r>
              <a:rPr lang="ru-RU" sz="2400" dirty="0"/>
              <a:t>Г) хлорид натрия (расплав). 	5) водород, кислород;</a:t>
            </a:r>
          </a:p>
          <a:p>
            <a:pPr lvl="8">
              <a:defRPr/>
            </a:pPr>
            <a:r>
              <a:rPr lang="ru-RU" sz="2400" dirty="0"/>
              <a:t>	6) </a:t>
            </a:r>
            <a:r>
              <a:rPr lang="ru-RU" sz="2400" dirty="0" err="1"/>
              <a:t>гидроксид</a:t>
            </a:r>
            <a:r>
              <a:rPr lang="ru-RU" sz="2400" dirty="0"/>
              <a:t> натрия, хлор, 	водород.</a:t>
            </a:r>
            <a:endParaRPr lang="ru-RU" dirty="0"/>
          </a:p>
        </p:txBody>
      </p:sp>
      <p:cxnSp>
        <p:nvCxnSpPr>
          <p:cNvPr id="4" name="Прямая со стрелкой 3"/>
          <p:cNvCxnSpPr/>
          <p:nvPr/>
        </p:nvCxnSpPr>
        <p:spPr>
          <a:xfrm rot="16200000" flipH="1">
            <a:off x="4214813" y="2857500"/>
            <a:ext cx="1000125" cy="42862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16200000" flipH="1">
            <a:off x="4286250" y="3071813"/>
            <a:ext cx="714375" cy="42862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6200000" flipH="1">
            <a:off x="4143375" y="3500438"/>
            <a:ext cx="1000125" cy="5715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Группа 17"/>
          <p:cNvGrpSpPr>
            <a:grpSpLocks/>
          </p:cNvGrpSpPr>
          <p:nvPr/>
        </p:nvGrpSpPr>
        <p:grpSpPr bwMode="auto">
          <a:xfrm>
            <a:off x="4357688" y="2928938"/>
            <a:ext cx="4060825" cy="3783012"/>
            <a:chOff x="4357686" y="2928934"/>
            <a:chExt cx="4060549" cy="3782864"/>
          </a:xfrm>
        </p:grpSpPr>
        <p:cxnSp>
          <p:nvCxnSpPr>
            <p:cNvPr id="10" name="Прямая со стрелкой 9"/>
            <p:cNvCxnSpPr/>
            <p:nvPr/>
          </p:nvCxnSpPr>
          <p:spPr>
            <a:xfrm rot="5400000" flipH="1" flipV="1">
              <a:off x="4107657" y="3178963"/>
              <a:ext cx="1071520" cy="571461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20" name="TextBox 10"/>
            <p:cNvSpPr txBox="1">
              <a:spLocks noChangeArrowheads="1"/>
            </p:cNvSpPr>
            <p:nvPr/>
          </p:nvSpPr>
          <p:spPr bwMode="auto">
            <a:xfrm>
              <a:off x="6643702" y="6342466"/>
              <a:ext cx="177453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solidFill>
                    <a:srgbClr val="FF0000"/>
                  </a:solidFill>
                </a:rPr>
                <a:t>Ответ: 4 4 6 2</a:t>
              </a:r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313" y="1285875"/>
          <a:ext cx="8786812" cy="5357816"/>
        </p:xfrm>
        <a:graphic>
          <a:graphicData uri="http://schemas.openxmlformats.org/drawingml/2006/table">
            <a:tbl>
              <a:tblPr/>
              <a:tblGrid>
                <a:gridCol w="2995612"/>
                <a:gridCol w="3111500"/>
                <a:gridCol w="2679700"/>
              </a:tblGrid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Исходные частицы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7C5D7"/>
                        </a:gs>
                        <a:gs pos="50000">
                          <a:srgbClr val="C1DAE4"/>
                        </a:gs>
                        <a:gs pos="100000">
                          <a:srgbClr val="E1ECF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Процесс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7C5D7"/>
                        </a:gs>
                        <a:gs pos="50000">
                          <a:srgbClr val="C1DAE4"/>
                        </a:gs>
                        <a:gs pos="100000">
                          <a:srgbClr val="E1ECF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Продукты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7C5D7"/>
                        </a:gs>
                        <a:gs pos="50000">
                          <a:srgbClr val="C1DAE4"/>
                        </a:gs>
                        <a:gs pos="100000">
                          <a:srgbClr val="E1ECF1"/>
                        </a:gs>
                      </a:gsLst>
                      <a:lin ang="5400000" scaled="1"/>
                    </a:gradFill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Металл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7C5D7"/>
                        </a:gs>
                        <a:gs pos="50000">
                          <a:srgbClr val="C1DAE4"/>
                        </a:gs>
                        <a:gs pos="100000">
                          <a:srgbClr val="E1ECF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 – nē  = M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n+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7C5D7"/>
                        </a:gs>
                        <a:gs pos="50000">
                          <a:srgbClr val="C1DAE4"/>
                        </a:gs>
                        <a:gs pos="100000">
                          <a:srgbClr val="E1ECF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Ионы металла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7C5D7"/>
                        </a:gs>
                        <a:gs pos="50000">
                          <a:srgbClr val="C1DAE4"/>
                        </a:gs>
                        <a:gs pos="100000">
                          <a:srgbClr val="E1ECF1"/>
                        </a:gs>
                      </a:gsLst>
                      <a:lin ang="5400000" scaled="1"/>
                    </a:gradFill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Анионы бескислородных кислот.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7C5D7"/>
                        </a:gs>
                        <a:gs pos="50000">
                          <a:srgbClr val="C1DAE4"/>
                        </a:gs>
                        <a:gs pos="100000">
                          <a:srgbClr val="E1ECF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2–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&gt; I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&gt; Br 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&gt; Cl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2Hal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–2ē = Hal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ymbol" pitchFamily="18" charset="2"/>
                          <a:cs typeface="Times New Roman" pitchFamily="18" charset="0"/>
                        </a:rPr>
                        <a:t>­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7C5D7"/>
                        </a:gs>
                        <a:gs pos="50000">
                          <a:srgbClr val="C1DAE4"/>
                        </a:gs>
                        <a:gs pos="100000">
                          <a:srgbClr val="E1ECF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Свободные неметаллы</a:t>
                      </a:r>
                    </a:p>
                  </a:txBody>
                  <a:tcPr marL="36195" marR="3619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7C5D7"/>
                        </a:gs>
                        <a:gs pos="50000">
                          <a:srgbClr val="C1DAE4"/>
                        </a:gs>
                        <a:gs pos="100000">
                          <a:srgbClr val="E1ECF1"/>
                        </a:gs>
                      </a:gsLst>
                      <a:lin ang="5400000" scaled="1"/>
                    </a:gradFill>
                  </a:tcPr>
                </a:tc>
              </a:tr>
              <a:tr h="1071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Анионы кислот с промежуточной степенью окисления элемента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7C5D7"/>
                        </a:gs>
                        <a:gs pos="50000">
                          <a:srgbClr val="C1DAE4"/>
                        </a:gs>
                        <a:gs pos="100000">
                          <a:srgbClr val="E1ECF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2–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NO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т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2–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+ H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 –2ē = SO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2–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+2H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195" marR="3619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7C5D7"/>
                        </a:gs>
                        <a:gs pos="50000">
                          <a:srgbClr val="C1DAE4"/>
                        </a:gs>
                        <a:gs pos="100000">
                          <a:srgbClr val="E1ECF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Анионы кислот с высшей степенью окисления элемента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7C5D7"/>
                        </a:gs>
                        <a:gs pos="50000">
                          <a:srgbClr val="C1DAE4"/>
                        </a:gs>
                        <a:gs pos="100000">
                          <a:srgbClr val="E1ECF1"/>
                        </a:gs>
                      </a:gsLst>
                      <a:lin ang="5400000" scaled="1"/>
                    </a:gradFill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Анионы карбоновых кислот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7C5D7"/>
                        </a:gs>
                        <a:gs pos="50000">
                          <a:srgbClr val="C1DAE4"/>
                        </a:gs>
                        <a:gs pos="100000">
                          <a:srgbClr val="E1ECF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2RCOO</a:t>
                      </a:r>
                      <a:r>
                        <a:rPr kumimoji="0" lang="ru-RU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–2ē = R-R + 2CO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195" marR="3619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7C5D7"/>
                        </a:gs>
                        <a:gs pos="50000">
                          <a:srgbClr val="C1DAE4"/>
                        </a:gs>
                        <a:gs pos="100000">
                          <a:srgbClr val="E1ECF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Углеводороды и оксид углерода(IV)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7C5D7"/>
                        </a:gs>
                        <a:gs pos="50000">
                          <a:srgbClr val="C1DAE4"/>
                        </a:gs>
                        <a:gs pos="100000">
                          <a:srgbClr val="E1ECF1"/>
                        </a:gs>
                      </a:gsLst>
                      <a:lin ang="5400000" scaled="1"/>
                    </a:gradFill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Гидроксид-ион 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7C5D7"/>
                        </a:gs>
                        <a:gs pos="50000">
                          <a:srgbClr val="C1DAE4"/>
                        </a:gs>
                        <a:gs pos="100000">
                          <a:srgbClr val="E1ECF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4OH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4ē = O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ymbol" pitchFamily="18" charset="2"/>
                          <a:cs typeface="Times New Roman" pitchFamily="18" charset="0"/>
                        </a:rPr>
                        <a:t>­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+ 2H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7C5D7"/>
                        </a:gs>
                        <a:gs pos="50000">
                          <a:srgbClr val="C1DAE4"/>
                        </a:gs>
                        <a:gs pos="100000">
                          <a:srgbClr val="E1ECF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Кислород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7C5D7"/>
                        </a:gs>
                        <a:gs pos="50000">
                          <a:srgbClr val="C1DAE4"/>
                        </a:gs>
                        <a:gs pos="100000">
                          <a:srgbClr val="E1ECF1"/>
                        </a:gs>
                      </a:gsLst>
                      <a:lin ang="5400000" scaled="1"/>
                    </a:gradFill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Вода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7C5D7"/>
                        </a:gs>
                        <a:gs pos="50000">
                          <a:srgbClr val="C1DAE4"/>
                        </a:gs>
                        <a:gs pos="100000">
                          <a:srgbClr val="E1ECF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2H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 – 4ē = O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ymbol" pitchFamily="18" charset="2"/>
                          <a:cs typeface="Times New Roman" pitchFamily="18" charset="0"/>
                        </a:rPr>
                        <a:t>­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+ 4H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7C5D7"/>
                        </a:gs>
                        <a:gs pos="50000">
                          <a:srgbClr val="C1DAE4"/>
                        </a:gs>
                        <a:gs pos="100000">
                          <a:srgbClr val="E1ECF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Кислород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7C5D7"/>
                        </a:gs>
                        <a:gs pos="50000">
                          <a:srgbClr val="C1DAE4"/>
                        </a:gs>
                        <a:gs pos="100000">
                          <a:srgbClr val="E1ECF1"/>
                        </a:gs>
                      </a:gsLst>
                      <a:lin ang="5400000" scaled="1"/>
                    </a:gradFill>
                  </a:tcPr>
                </a:tc>
              </a:tr>
              <a:tr h="1071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Анионы кислот с высшей степенью окисления элемента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7C5D7"/>
                        </a:gs>
                        <a:gs pos="50000">
                          <a:srgbClr val="C1DAE4"/>
                        </a:gs>
                        <a:gs pos="100000">
                          <a:srgbClr val="E1ECF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2–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NO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т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2–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 –2ē = S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2–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7C5D7"/>
                        </a:gs>
                        <a:gs pos="50000">
                          <a:srgbClr val="C1DAE4"/>
                        </a:gs>
                        <a:gs pos="100000">
                          <a:srgbClr val="E1ECF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Перекисные соединения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7C5D7"/>
                        </a:gs>
                        <a:gs pos="50000">
                          <a:srgbClr val="C1DAE4"/>
                        </a:gs>
                        <a:gs pos="100000">
                          <a:srgbClr val="E1ECF1"/>
                        </a:gs>
                      </a:gsLst>
                      <a:lin ang="5400000" scaled="1"/>
                    </a:gradFill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Фторид-ион 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7C5D7"/>
                        </a:gs>
                        <a:gs pos="50000">
                          <a:srgbClr val="C1DAE4"/>
                        </a:gs>
                        <a:gs pos="100000">
                          <a:srgbClr val="E1ECF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r>
                        <a:rPr kumimoji="0" lang="ru-RU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–2ē =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r>
                        <a:rPr kumimoji="0" lang="ru-RU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ymbol" pitchFamily="18" charset="2"/>
                          <a:cs typeface="Times New Roman" pitchFamily="18" charset="0"/>
                        </a:rPr>
                        <a:t>­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7C5D7"/>
                        </a:gs>
                        <a:gs pos="50000">
                          <a:srgbClr val="C1DAE4"/>
                        </a:gs>
                        <a:gs pos="100000">
                          <a:srgbClr val="E1ECF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Фтор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7C5D7"/>
                        </a:gs>
                        <a:gs pos="50000">
                          <a:srgbClr val="C1DAE4"/>
                        </a:gs>
                        <a:gs pos="100000">
                          <a:srgbClr val="E1ECF1"/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  <p:sp>
        <p:nvSpPr>
          <p:cNvPr id="14378" name="Rectangle 1"/>
          <p:cNvSpPr>
            <a:spLocks noChangeArrowheads="1"/>
          </p:cNvSpPr>
          <p:nvPr/>
        </p:nvSpPr>
        <p:spPr bwMode="auto">
          <a:xfrm>
            <a:off x="428625" y="214313"/>
            <a:ext cx="8143875" cy="123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120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800" b="1" u="sng">
                <a:cs typeface="Times New Roman" pitchFamily="18" charset="0"/>
              </a:rPr>
              <a:t>Алгоритм составления уравнений электролиза</a:t>
            </a:r>
            <a:r>
              <a:rPr lang="ru-RU" sz="2000" b="1" u="sng">
                <a:cs typeface="Times New Roman" pitchFamily="18" charset="0"/>
              </a:rPr>
              <a:t>:</a:t>
            </a:r>
            <a:endParaRPr lang="ru-RU" sz="900"/>
          </a:p>
          <a:p>
            <a:pPr algn="ctr" eaLnBrk="0" hangingPunct="0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411</TotalTime>
  <Words>701</Words>
  <Application>Microsoft Office PowerPoint</Application>
  <PresentationFormat>Экран (4:3)</PresentationFormat>
  <Paragraphs>148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Техническая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Oleg&amp;Lena</dc:creator>
  <cp:lastModifiedBy>Oleg&amp;Lena</cp:lastModifiedBy>
  <cp:revision>36</cp:revision>
  <dcterms:created xsi:type="dcterms:W3CDTF">2011-02-09T17:01:07Z</dcterms:created>
  <dcterms:modified xsi:type="dcterms:W3CDTF">2012-02-11T19:51:57Z</dcterms:modified>
</cp:coreProperties>
</file>