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3" r:id="rId6"/>
    <p:sldId id="264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EBE2"/>
    <a:srgbClr val="6699FF"/>
    <a:srgbClr val="C2F2F2"/>
    <a:srgbClr val="972EA2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94A4-F043-4038-B3DB-2CA7491D8B05}" type="datetimeFigureOut">
              <a:rPr lang="ru-RU" smtClean="0"/>
              <a:pPr/>
              <a:t>11.03.2008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1BDD2-C438-451B-8434-EB7C08FB13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1BDD2-C438-451B-8434-EB7C08FB13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1BDD2-C438-451B-8434-EB7C08FB13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CBF8FB-7026-4909-AC06-7303EAB335BB}" type="datetimeFigureOut">
              <a:rPr lang="ru-RU" smtClean="0"/>
              <a:pPr/>
              <a:t>11.03.2008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E85C610-55F0-4CB0-BF6C-27452973D99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hidden="1"/>
          <p:cNvSpPr txBox="1"/>
          <p:nvPr/>
        </p:nvSpPr>
        <p:spPr>
          <a:xfrm>
            <a:off x="2214546" y="2143116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Цвет.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1928802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>
                <a:solidFill>
                  <a:srgbClr val="FF0000"/>
                </a:solidFill>
              </a:rPr>
              <a:t>Цвет.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3000372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Основы цветоведения.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14338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6 класс, 1 четверть.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585789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Учитель  МОУ «СОШ» №1  Борчанинова О. В.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496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за внимание.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642918"/>
            <a:ext cx="578647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Цели занятия.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28586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314324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 </a:t>
            </a:r>
            <a:r>
              <a:rPr lang="ru-RU" sz="2400" i="1" dirty="0" smtClean="0">
                <a:solidFill>
                  <a:srgbClr val="0070C0"/>
                </a:solidFill>
              </a:rPr>
              <a:t>Основные  и составные цвета.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071678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 Дополнительные цвета.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2071678"/>
            <a:ext cx="8215338" cy="42862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071942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-  </a:t>
            </a:r>
            <a:r>
              <a:rPr lang="ru-RU" sz="2400" i="1" dirty="0" smtClean="0">
                <a:solidFill>
                  <a:srgbClr val="00B050"/>
                </a:solidFill>
              </a:rPr>
              <a:t>Теплые и холодные  цвета.</a:t>
            </a:r>
            <a:endParaRPr lang="ru-RU" sz="2400" i="1" dirty="0">
              <a:solidFill>
                <a:srgbClr val="00B050"/>
              </a:solidFill>
            </a:endParaRPr>
          </a:p>
        </p:txBody>
      </p:sp>
      <p:pic>
        <p:nvPicPr>
          <p:cNvPr id="10" name="Рисунок 9" descr="9.jpg"/>
          <p:cNvPicPr>
            <a:picLocks noChangeAspect="1"/>
          </p:cNvPicPr>
          <p:nvPr/>
        </p:nvPicPr>
        <p:blipFill>
          <a:blip r:embed="rId3">
            <a:lum bright="10000" contrast="-10000"/>
          </a:blip>
          <a:stretch>
            <a:fillRect/>
          </a:stretch>
        </p:blipFill>
        <p:spPr>
          <a:xfrm>
            <a:off x="-52561" y="0"/>
            <a:ext cx="919656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3042" y="85723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 smtClean="0">
                <a:ln>
                  <a:solidFill>
                    <a:srgbClr val="0070C0"/>
                  </a:solidFill>
                </a:ln>
                <a:solidFill>
                  <a:srgbClr val="C2F2F2"/>
                </a:solidFill>
              </a:rPr>
              <a:t>Цели занятия.</a:t>
            </a:r>
            <a:endParaRPr lang="ru-RU" sz="3600" u="sng" dirty="0">
              <a:ln>
                <a:solidFill>
                  <a:srgbClr val="0070C0"/>
                </a:solidFill>
              </a:ln>
              <a:solidFill>
                <a:srgbClr val="C2F2F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185736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blipFill>
                  <a:blip r:embed="rId4"/>
                  <a:tile tx="0" ty="0" sx="100000" sy="100000" flip="none" algn="tl"/>
                </a:blipFill>
              </a:rPr>
              <a:t>Основные и составные цвета.</a:t>
            </a:r>
            <a:endParaRPr lang="ru-RU" sz="2800" i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00298" y="2786058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Дополнительные цвета.</a:t>
            </a:r>
            <a:endParaRPr lang="ru-RU" sz="2800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385762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>
                  <a:solidFill>
                    <a:srgbClr val="91EBE2"/>
                  </a:solidFill>
                </a:ln>
                <a:solidFill>
                  <a:srgbClr val="6699FF"/>
                </a:solidFill>
              </a:rPr>
              <a:t>Теплые и холодные цвета.</a:t>
            </a:r>
            <a:endParaRPr lang="ru-RU" sz="2800" i="1" dirty="0">
              <a:ln>
                <a:solidFill>
                  <a:srgbClr val="91EBE2"/>
                </a:solidFill>
              </a:ln>
              <a:solidFill>
                <a:srgbClr val="6699FF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006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7356" y="642918"/>
            <a:ext cx="56436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Наверное вам приходилось наблюдать за семицветной красавицей – </a:t>
            </a:r>
            <a:r>
              <a:rPr lang="ru-RU" sz="2000" i="1" dirty="0" smtClean="0">
                <a:solidFill>
                  <a:srgbClr val="FF0000"/>
                </a:solidFill>
              </a:rPr>
              <a:t>радугой.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1500174"/>
            <a:ext cx="4857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Своим появлением она обязана капелькам воды в воздухе: белый солнечный луч, преломляясь в них, образует солнечный спектр, в котором мы различаем </a:t>
            </a:r>
            <a:r>
              <a:rPr lang="ru-RU" i="1" dirty="0" smtClean="0">
                <a:solidFill>
                  <a:srgbClr val="FF0000"/>
                </a:solidFill>
              </a:rPr>
              <a:t>красные,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оранжевые,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FF00"/>
                </a:solidFill>
              </a:rPr>
              <a:t>желтые, </a:t>
            </a:r>
            <a:r>
              <a:rPr lang="ru-RU" i="1" dirty="0" smtClean="0">
                <a:solidFill>
                  <a:srgbClr val="00B050"/>
                </a:solidFill>
              </a:rPr>
              <a:t>зеленые,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00B0F0"/>
                </a:solidFill>
              </a:rPr>
              <a:t>голубые, </a:t>
            </a:r>
            <a:r>
              <a:rPr lang="ru-RU" i="1" dirty="0" smtClean="0">
                <a:solidFill>
                  <a:srgbClr val="0070C0"/>
                </a:solidFill>
              </a:rPr>
              <a:t>синие, </a:t>
            </a:r>
            <a:r>
              <a:rPr lang="ru-RU" i="1" dirty="0" smtClean="0">
                <a:solidFill>
                  <a:srgbClr val="7030A0"/>
                </a:solidFill>
              </a:rPr>
              <a:t>фиолетовые</a:t>
            </a:r>
            <a:r>
              <a:rPr lang="ru-RU" dirty="0" smtClean="0"/>
              <a:t> лучи.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2714620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Цвета бывают </a:t>
            </a:r>
            <a:r>
              <a:rPr lang="ru-RU" sz="2000" i="1" u="sng" dirty="0" smtClean="0">
                <a:solidFill>
                  <a:srgbClr val="FF0000"/>
                </a:solidFill>
              </a:rPr>
              <a:t>– основными</a:t>
            </a:r>
            <a:r>
              <a:rPr lang="ru-RU" dirty="0" smtClean="0"/>
              <a:t>, это цвета, которые  невозможно получить  при помощи смешивания каких – либо красок.                      Это </a:t>
            </a:r>
            <a:r>
              <a:rPr lang="ru-RU" sz="2000" i="1" dirty="0" smtClean="0">
                <a:solidFill>
                  <a:srgbClr val="FF0000"/>
                </a:solidFill>
              </a:rPr>
              <a:t>– красный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, желтый  </a:t>
            </a:r>
            <a:r>
              <a:rPr lang="ru-RU" dirty="0" smtClean="0"/>
              <a:t>и </a:t>
            </a:r>
            <a:r>
              <a:rPr lang="ru-RU" sz="2000" i="1" dirty="0" smtClean="0">
                <a:solidFill>
                  <a:srgbClr val="0070C0"/>
                </a:solidFill>
              </a:rPr>
              <a:t>синий.</a:t>
            </a:r>
            <a:endParaRPr lang="ru-RU" sz="2000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/>
          <a:srcRect l="27888" r="28014" b="68789"/>
          <a:stretch>
            <a:fillRect/>
          </a:stretch>
        </p:blipFill>
        <p:spPr>
          <a:xfrm>
            <a:off x="3214678" y="214290"/>
            <a:ext cx="2409840" cy="21263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14414" y="4000504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также цвета бывают </a:t>
            </a:r>
            <a:r>
              <a:rPr lang="ru-RU" sz="2000" i="1" dirty="0" smtClean="0">
                <a:solidFill>
                  <a:schemeClr val="accent5"/>
                </a:solidFill>
              </a:rPr>
              <a:t>– </a:t>
            </a:r>
            <a:r>
              <a:rPr lang="ru-RU" sz="2000" i="1" u="sng" dirty="0" smtClean="0">
                <a:solidFill>
                  <a:schemeClr val="accent5"/>
                </a:solidFill>
              </a:rPr>
              <a:t>составные</a:t>
            </a:r>
            <a:r>
              <a:rPr lang="ru-RU" u="sng" dirty="0" smtClean="0"/>
              <a:t>,</a:t>
            </a:r>
            <a:r>
              <a:rPr lang="ru-RU" dirty="0" smtClean="0"/>
              <a:t> это цвета, которые можно получить от смешивания основных красок.                                              Это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– оранжевый</a:t>
            </a:r>
            <a:r>
              <a:rPr lang="ru-RU" dirty="0" smtClean="0"/>
              <a:t>, </a:t>
            </a:r>
            <a:r>
              <a:rPr lang="ru-RU" sz="2000" i="1" dirty="0" smtClean="0">
                <a:solidFill>
                  <a:srgbClr val="00B050"/>
                </a:solidFill>
              </a:rPr>
              <a:t>зеленый </a:t>
            </a:r>
            <a:r>
              <a:rPr lang="ru-RU" sz="2000" i="1" dirty="0" smtClean="0">
                <a:solidFill>
                  <a:srgbClr val="7030A0"/>
                </a:solidFill>
              </a:rPr>
              <a:t>и фиолетовый </a:t>
            </a:r>
            <a:r>
              <a:rPr lang="ru-RU" dirty="0" smtClean="0"/>
              <a:t>и т. д.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3"/>
          <a:srcRect l="3271" t="59375" r="48364" b="4166"/>
          <a:stretch>
            <a:fillRect/>
          </a:stretch>
        </p:blipFill>
        <p:spPr>
          <a:xfrm>
            <a:off x="1071538" y="3571876"/>
            <a:ext cx="2643206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/>
          <a:srcRect l="51299" t="58334" r="652" b="5208"/>
          <a:stretch>
            <a:fillRect/>
          </a:stretch>
        </p:blipFill>
        <p:spPr>
          <a:xfrm>
            <a:off x="5929322" y="642918"/>
            <a:ext cx="2643206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72198" y="357187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Механическое смешение цветов.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571501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Оптическое смешение цветов.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00010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99FF"/>
                </a:solidFill>
              </a:rPr>
              <a:t>Дополнительные цвета </a:t>
            </a:r>
            <a:r>
              <a:rPr lang="ru-RU" dirty="0" smtClean="0"/>
              <a:t>получаются путем смешивания.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1928802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Существуют три основных способа смешения цветов: </a:t>
            </a:r>
            <a:r>
              <a:rPr lang="ru-RU" dirty="0" smtClean="0">
                <a:solidFill>
                  <a:srgbClr val="FF0000"/>
                </a:solidFill>
              </a:rPr>
              <a:t>оптическое, пространственное и механическое.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2143108" y="1785926"/>
            <a:ext cx="4977680" cy="3627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642918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Пространственное смешение цветов.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564357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П. </a:t>
            </a:r>
            <a:r>
              <a:rPr lang="ru-RU" dirty="0" err="1" smtClean="0"/>
              <a:t>Синьяк</a:t>
            </a:r>
            <a:r>
              <a:rPr lang="ru-RU" dirty="0" smtClean="0"/>
              <a:t>. Сосна. Сен- </a:t>
            </a:r>
            <a:r>
              <a:rPr lang="ru-RU" dirty="0" err="1" smtClean="0"/>
              <a:t>Тропез</a:t>
            </a:r>
            <a:r>
              <a:rPr lang="ru-RU" dirty="0" smtClean="0"/>
              <a:t>. </a:t>
            </a:r>
            <a:r>
              <a:rPr lang="ru-RU" sz="1600" i="1" dirty="0" smtClean="0"/>
              <a:t>Масло. 1909.</a:t>
            </a:r>
            <a:endParaRPr lang="ru-RU" sz="1600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642918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Цвета бывают - 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</a:rPr>
              <a:t>теплые</a:t>
            </a:r>
            <a:r>
              <a:rPr lang="ru-RU" dirty="0" smtClean="0"/>
              <a:t> </a:t>
            </a:r>
            <a:r>
              <a:rPr lang="ru-RU" sz="2000" i="1" dirty="0" smtClean="0"/>
              <a:t>и </a:t>
            </a:r>
            <a:r>
              <a:rPr lang="ru-RU" sz="2000" i="1" dirty="0" smtClean="0">
                <a:solidFill>
                  <a:srgbClr val="0070C0"/>
                </a:solidFill>
              </a:rPr>
              <a:t>холодные.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00306"/>
            <a:ext cx="4286280" cy="185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Теплые цвета</a:t>
            </a:r>
            <a:r>
              <a:rPr lang="ru-RU" sz="2000" i="1" dirty="0" smtClean="0">
                <a:solidFill>
                  <a:srgbClr val="FF0000"/>
                </a:solidFill>
              </a:rPr>
              <a:t>: Красные</a:t>
            </a:r>
            <a:r>
              <a:rPr lang="ru-RU" sz="2000" dirty="0" smtClean="0">
                <a:solidFill>
                  <a:srgbClr val="FFFF00"/>
                </a:solidFill>
              </a:rPr>
              <a:t>, желтые, </a:t>
            </a: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оранжевые </a:t>
            </a:r>
            <a:r>
              <a:rPr lang="ru-RU" dirty="0" smtClean="0"/>
              <a:t>и все цвета, в которых имеется хотя бы частичка этих цветов. Теплые цвета напоминают цвет солнца, огня, того, что в природе действительно дает тепло.</a:t>
            </a:r>
            <a:endParaRPr lang="ru-RU" dirty="0"/>
          </a:p>
        </p:txBody>
      </p:sp>
      <p:pic>
        <p:nvPicPr>
          <p:cNvPr id="7" name="Рисунок 6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285860"/>
            <a:ext cx="3626182" cy="42862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000108"/>
            <a:ext cx="349053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1928802"/>
            <a:ext cx="44291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Холодные цвета</a:t>
            </a:r>
            <a:r>
              <a:rPr lang="ru-RU" sz="2000" i="1" dirty="0" smtClean="0">
                <a:solidFill>
                  <a:srgbClr val="0070C0"/>
                </a:solidFill>
              </a:rPr>
              <a:t>: Синие</a:t>
            </a:r>
            <a:r>
              <a:rPr lang="ru-RU" sz="2000" dirty="0" smtClean="0">
                <a:solidFill>
                  <a:srgbClr val="00B0F0"/>
                </a:solidFill>
              </a:rPr>
              <a:t>, голубые, </a:t>
            </a:r>
            <a:r>
              <a:rPr lang="ru-RU" sz="2000" i="1" dirty="0" smtClean="0">
                <a:solidFill>
                  <a:srgbClr val="00B050"/>
                </a:solidFill>
              </a:rPr>
              <a:t>зеленые, </a:t>
            </a:r>
            <a:r>
              <a:rPr lang="ru-RU" sz="2000" i="1" dirty="0" smtClean="0">
                <a:solidFill>
                  <a:srgbClr val="972EA2"/>
                </a:solidFill>
              </a:rPr>
              <a:t>сине – фиолетовые</a:t>
            </a:r>
            <a:r>
              <a:rPr lang="ru-RU" sz="2000" i="1" dirty="0" smtClean="0">
                <a:solidFill>
                  <a:srgbClr val="009999"/>
                </a:solidFill>
              </a:rPr>
              <a:t>, сине – зеленые </a:t>
            </a:r>
            <a:r>
              <a:rPr lang="ru-RU" dirty="0" smtClean="0"/>
              <a:t>и цвета, которые можно получить от смешения с этим цветами. Холодные цвета напоминают лед, снег, воду, лунный свет.</a:t>
            </a: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357158" y="285728"/>
            <a:ext cx="4572032" cy="3714776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857496"/>
            <a:ext cx="4572032" cy="35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57818" y="57148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Куинджи. Эффект заката.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6072206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Куинджи. Пятна лунного света в лесу.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435</TotalTime>
  <Words>322</Words>
  <Application>Microsoft Office PowerPoint</Application>
  <PresentationFormat>Экран (4:3)</PresentationFormat>
  <Paragraphs>33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46</cp:revision>
  <dcterms:created xsi:type="dcterms:W3CDTF">2008-02-26T10:35:52Z</dcterms:created>
  <dcterms:modified xsi:type="dcterms:W3CDTF">2008-03-11T09:15:15Z</dcterms:modified>
</cp:coreProperties>
</file>