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4" r:id="rId2"/>
    <p:sldId id="275" r:id="rId3"/>
    <p:sldId id="278" r:id="rId4"/>
    <p:sldId id="281" r:id="rId5"/>
    <p:sldId id="28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E42"/>
    <a:srgbClr val="8D2F3F"/>
    <a:srgbClr val="CD2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1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3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3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7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7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5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4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2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6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648"/>
            <a:ext cx="6910536" cy="792088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ХОРОВОД ДРУЖБЫ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0853" y="4221088"/>
            <a:ext cx="4762694" cy="2376264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1600" dirty="0">
                <a:solidFill>
                  <a:srgbClr val="FFC000"/>
                </a:solidFill>
              </a:rPr>
              <a:t>Исполнители проекта:</a:t>
            </a:r>
          </a:p>
          <a:p>
            <a:pPr algn="r">
              <a:lnSpc>
                <a:spcPct val="80000"/>
              </a:lnSpc>
            </a:pPr>
            <a:r>
              <a:rPr lang="ru-RU" sz="1600" dirty="0">
                <a:solidFill>
                  <a:srgbClr val="FFC000"/>
                </a:solidFill>
              </a:rPr>
              <a:t>Аржанова Ольга  6 </a:t>
            </a:r>
            <a:r>
              <a:rPr lang="ru-RU" sz="1600" dirty="0" err="1">
                <a:solidFill>
                  <a:srgbClr val="FFC000"/>
                </a:solidFill>
              </a:rPr>
              <a:t>к.л</a:t>
            </a:r>
            <a:endParaRPr lang="ru-RU" sz="1600" dirty="0">
              <a:solidFill>
                <a:srgbClr val="FFC000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1600" dirty="0" err="1">
                <a:solidFill>
                  <a:srgbClr val="FFC000"/>
                </a:solidFill>
              </a:rPr>
              <a:t>Гамидова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Айтадж</a:t>
            </a:r>
            <a:r>
              <a:rPr lang="ru-RU" sz="1600" dirty="0">
                <a:solidFill>
                  <a:srgbClr val="FFC000"/>
                </a:solidFill>
              </a:rPr>
              <a:t> 6 </a:t>
            </a:r>
            <a:r>
              <a:rPr lang="ru-RU" sz="1600" dirty="0" err="1">
                <a:solidFill>
                  <a:srgbClr val="FFC000"/>
                </a:solidFill>
              </a:rPr>
              <a:t>кл</a:t>
            </a:r>
            <a:r>
              <a:rPr lang="ru-RU" sz="1600" dirty="0">
                <a:solidFill>
                  <a:srgbClr val="FFC000"/>
                </a:solidFill>
              </a:rPr>
              <a:t>.</a:t>
            </a:r>
          </a:p>
          <a:p>
            <a:pPr algn="r">
              <a:lnSpc>
                <a:spcPct val="80000"/>
              </a:lnSpc>
            </a:pPr>
            <a:r>
              <a:rPr lang="ru-RU" sz="1600" dirty="0">
                <a:solidFill>
                  <a:srgbClr val="FFC000"/>
                </a:solidFill>
              </a:rPr>
              <a:t>Зыкова Кристина 6 </a:t>
            </a:r>
            <a:r>
              <a:rPr lang="ru-RU" sz="1600" dirty="0" err="1">
                <a:solidFill>
                  <a:srgbClr val="FFC000"/>
                </a:solidFill>
              </a:rPr>
              <a:t>кл</a:t>
            </a:r>
            <a:r>
              <a:rPr lang="ru-RU" sz="1600" dirty="0">
                <a:solidFill>
                  <a:srgbClr val="FFC000"/>
                </a:solidFill>
              </a:rPr>
              <a:t>.</a:t>
            </a:r>
          </a:p>
          <a:p>
            <a:pPr algn="r">
              <a:lnSpc>
                <a:spcPct val="80000"/>
              </a:lnSpc>
            </a:pPr>
            <a:r>
              <a:rPr lang="ru-RU" sz="1600" dirty="0" err="1">
                <a:solidFill>
                  <a:srgbClr val="FFC000"/>
                </a:solidFill>
              </a:rPr>
              <a:t>Лалаева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Айшан</a:t>
            </a:r>
            <a:r>
              <a:rPr lang="ru-RU" sz="1600" dirty="0">
                <a:solidFill>
                  <a:srgbClr val="FFC000"/>
                </a:solidFill>
              </a:rPr>
              <a:t> 6 </a:t>
            </a:r>
            <a:r>
              <a:rPr lang="ru-RU" sz="1600" dirty="0" err="1">
                <a:solidFill>
                  <a:srgbClr val="FFC000"/>
                </a:solidFill>
              </a:rPr>
              <a:t>кл</a:t>
            </a:r>
            <a:r>
              <a:rPr lang="ru-RU" sz="1600" dirty="0">
                <a:solidFill>
                  <a:srgbClr val="FFC000"/>
                </a:solidFill>
              </a:rPr>
              <a:t>.</a:t>
            </a:r>
          </a:p>
          <a:p>
            <a:pPr algn="r">
              <a:lnSpc>
                <a:spcPct val="80000"/>
              </a:lnSpc>
            </a:pPr>
            <a:r>
              <a:rPr lang="ru-RU" sz="1600" dirty="0" err="1" smtClean="0">
                <a:solidFill>
                  <a:srgbClr val="FFC000"/>
                </a:solidFill>
              </a:rPr>
              <a:t>Маревич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>
                <a:solidFill>
                  <a:srgbClr val="FFC000"/>
                </a:solidFill>
              </a:rPr>
              <a:t>Валентина 9 </a:t>
            </a:r>
            <a:r>
              <a:rPr lang="ru-RU" sz="1600" dirty="0" err="1">
                <a:solidFill>
                  <a:srgbClr val="FFC000"/>
                </a:solidFill>
              </a:rPr>
              <a:t>кл</a:t>
            </a:r>
            <a:r>
              <a:rPr lang="ru-RU" sz="1600" dirty="0">
                <a:solidFill>
                  <a:srgbClr val="FFC000"/>
                </a:solidFill>
              </a:rPr>
              <a:t>.</a:t>
            </a:r>
          </a:p>
          <a:p>
            <a:pPr algn="r">
              <a:lnSpc>
                <a:spcPct val="80000"/>
              </a:lnSpc>
            </a:pPr>
            <a:r>
              <a:rPr lang="ru-RU" sz="1600" dirty="0">
                <a:solidFill>
                  <a:srgbClr val="FFC000"/>
                </a:solidFill>
              </a:rPr>
              <a:t>Сорока Сергей 6 </a:t>
            </a:r>
            <a:r>
              <a:rPr lang="ru-RU" sz="1600" dirty="0" err="1">
                <a:solidFill>
                  <a:srgbClr val="FFC000"/>
                </a:solidFill>
              </a:rPr>
              <a:t>кл</a:t>
            </a:r>
            <a:r>
              <a:rPr lang="ru-RU" sz="1600" dirty="0">
                <a:solidFill>
                  <a:srgbClr val="FFC000"/>
                </a:solidFill>
              </a:rPr>
              <a:t>.</a:t>
            </a:r>
          </a:p>
          <a:p>
            <a:pPr algn="r">
              <a:lnSpc>
                <a:spcPct val="80000"/>
              </a:lnSpc>
            </a:pPr>
            <a:r>
              <a:rPr lang="ru-RU" sz="1600" dirty="0">
                <a:solidFill>
                  <a:srgbClr val="FFC000"/>
                </a:solidFill>
              </a:rPr>
              <a:t>Тормосина Екатерина 9 </a:t>
            </a:r>
            <a:r>
              <a:rPr lang="ru-RU" sz="1600" dirty="0" err="1">
                <a:solidFill>
                  <a:srgbClr val="FFC000"/>
                </a:solidFill>
              </a:rPr>
              <a:t>кл</a:t>
            </a:r>
            <a:endParaRPr lang="ru-RU" sz="1600" dirty="0">
              <a:solidFill>
                <a:srgbClr val="FFC000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1600" dirty="0" err="1">
                <a:solidFill>
                  <a:srgbClr val="FFC000"/>
                </a:solidFill>
              </a:rPr>
              <a:t>Тен</a:t>
            </a:r>
            <a:r>
              <a:rPr lang="ru-RU" sz="1600" dirty="0">
                <a:solidFill>
                  <a:srgbClr val="FFC000"/>
                </a:solidFill>
              </a:rPr>
              <a:t> Алина 6 </a:t>
            </a:r>
            <a:r>
              <a:rPr lang="ru-RU" sz="1600" dirty="0" err="1">
                <a:solidFill>
                  <a:srgbClr val="FFC000"/>
                </a:solidFill>
              </a:rPr>
              <a:t>кл</a:t>
            </a:r>
            <a:r>
              <a:rPr lang="ru-RU" sz="1600" dirty="0">
                <a:solidFill>
                  <a:srgbClr val="FFC00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 rot="5400000">
            <a:off x="-1201882" y="2162026"/>
            <a:ext cx="40386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проект</a:t>
            </a:r>
          </a:p>
        </p:txBody>
      </p:sp>
      <p:pic>
        <p:nvPicPr>
          <p:cNvPr id="5" name="Picture 6" descr="25603E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t="19925" r="36023" b="22932"/>
          <a:stretch>
            <a:fillRect/>
          </a:stretch>
        </p:blipFill>
        <p:spPr>
          <a:xfrm>
            <a:off x="6372200" y="1052736"/>
            <a:ext cx="2286681" cy="20525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31640" y="1196752"/>
            <a:ext cx="4824536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ru-RU" b="1" dirty="0" smtClean="0">
                <a:solidFill>
                  <a:srgbClr val="FFCC00"/>
                </a:solidFill>
              </a:rPr>
              <a:t>Я , ты , он, она – </a:t>
            </a:r>
          </a:p>
          <a:p>
            <a:pPr algn="l"/>
            <a:r>
              <a:rPr lang="ru-RU" b="1" dirty="0" smtClean="0">
                <a:solidFill>
                  <a:srgbClr val="FFCC00"/>
                </a:solidFill>
              </a:rPr>
              <a:t>        Вместе целая страна</a:t>
            </a:r>
            <a:r>
              <a:rPr lang="ru-RU" b="1" dirty="0">
                <a:solidFill>
                  <a:srgbClr val="FFCC00"/>
                </a:solidFill>
              </a:rPr>
              <a:t>, </a:t>
            </a:r>
            <a:r>
              <a:rPr lang="ru-RU" b="1" dirty="0" smtClean="0">
                <a:solidFill>
                  <a:srgbClr val="FFCC00"/>
                </a:solidFill>
              </a:rPr>
              <a:t>Школьная страна.                                                   И не даром  школа живет и работает под девизом :                                                        «МИР КАК ШКОЛА,                                               </a:t>
            </a:r>
          </a:p>
          <a:p>
            <a:pPr algn="l">
              <a:buFontTx/>
              <a:buNone/>
            </a:pPr>
            <a:r>
              <a:rPr lang="ru-RU" b="1" dirty="0">
                <a:solidFill>
                  <a:srgbClr val="FFCC00"/>
                </a:solidFill>
              </a:rPr>
              <a:t> </a:t>
            </a:r>
            <a:r>
              <a:rPr lang="ru-RU" b="1" dirty="0" smtClean="0">
                <a:solidFill>
                  <a:srgbClr val="FFCC00"/>
                </a:solidFill>
              </a:rPr>
              <a:t>             ШКОЛА КАК МИР!»</a:t>
            </a:r>
          </a:p>
          <a:p>
            <a:pPr algn="l"/>
            <a:endParaRPr lang="ru-RU" dirty="0">
              <a:solidFill>
                <a:srgbClr val="FFCC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709273"/>
      </p:ext>
    </p:extLst>
  </p:cSld>
  <p:clrMapOvr>
    <a:masterClrMapping/>
  </p:clrMapOvr>
  <p:transition advTm="212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C00"/>
                </a:solidFill>
              </a:rPr>
              <a:t>ЦЕЛИ И ЗАДАЧИ ПРОЕКТА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FFCC00"/>
                </a:solidFill>
              </a:rPr>
              <a:t>Цель: изучение народных костюмов представителей национальностей обучающихся в МОУ СОШ № 48 Ворошиловского района </a:t>
            </a:r>
            <a:r>
              <a:rPr lang="ru-RU" sz="2000" b="1" dirty="0" err="1">
                <a:solidFill>
                  <a:srgbClr val="FFCC00"/>
                </a:solidFill>
              </a:rPr>
              <a:t>г.Волгограда</a:t>
            </a:r>
            <a:endParaRPr lang="ru-RU" sz="2000" b="1" dirty="0">
              <a:solidFill>
                <a:srgbClr val="FFCC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FFCC00"/>
                </a:solidFill>
              </a:rPr>
              <a:t>Для достижения цели необходимо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FFCC00"/>
                </a:solidFill>
              </a:rPr>
              <a:t>     знать, ребята каких национальностей  учатся в школе;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FFCC00"/>
                </a:solidFill>
              </a:rPr>
              <a:t>     найти причины возникновения костюма (климатическая зона, основное занятие, традиции);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FFCC00"/>
                </a:solidFill>
              </a:rPr>
              <a:t>     особенности костюма  (основные элементы);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FFCC00"/>
                </a:solidFill>
              </a:rPr>
              <a:t>     разработать схемы выполнения костюмов;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FFCC00"/>
                </a:solidFill>
              </a:rPr>
              <a:t>     разработать технологию изготовления костюмов и подбор материалов.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FFCC00"/>
                </a:solidFill>
              </a:rPr>
              <a:t> Результат работы – макеты кукол в национальных  костюмах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FFCC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244831"/>
      </p:ext>
    </p:extLst>
  </p:cSld>
  <p:clrMapOvr>
    <a:masterClrMapping/>
  </p:clrMapOvr>
  <p:transition advTm="17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CC00"/>
                </a:solidFill>
              </a:rPr>
              <a:t>Работа творческой мастерской</a:t>
            </a:r>
          </a:p>
        </p:txBody>
      </p:sp>
      <p:pic>
        <p:nvPicPr>
          <p:cNvPr id="46085" name="Picture 5" descr="P40200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3" y="1130616"/>
            <a:ext cx="2460790" cy="18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P32800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55" y="3140968"/>
            <a:ext cx="2327031" cy="17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P32800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56880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40400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04001"/>
            <a:ext cx="249661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P40400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05" y="4783458"/>
            <a:ext cx="2369168" cy="177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P402009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48018"/>
            <a:ext cx="23047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404000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17704" r="4731" b="1755"/>
          <a:stretch/>
        </p:blipFill>
        <p:spPr bwMode="auto">
          <a:xfrm>
            <a:off x="92227" y="3140968"/>
            <a:ext cx="1920914" cy="24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P402009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59891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4204"/>
      </p:ext>
    </p:extLst>
  </p:cSld>
  <p:clrMapOvr>
    <a:masterClrMapping/>
  </p:clrMapOvr>
  <p:transition advTm="2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2800" b="1">
                <a:solidFill>
                  <a:srgbClr val="FFCC00"/>
                </a:solidFill>
              </a:rPr>
              <a:t>ХОРОВОД ДРУЖБЫ</a:t>
            </a:r>
          </a:p>
        </p:txBody>
      </p:sp>
      <p:pic>
        <p:nvPicPr>
          <p:cNvPr id="47107" name="Picture 3" descr="25603E6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t="19925" r="36023" b="22932"/>
          <a:stretch>
            <a:fillRect/>
          </a:stretch>
        </p:blipFill>
        <p:spPr>
          <a:xfrm>
            <a:off x="2514600" y="762000"/>
            <a:ext cx="4114800" cy="3557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4" descr="P40700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t="12834" r="15308" b="755"/>
          <a:stretch>
            <a:fillRect/>
          </a:stretch>
        </p:blipFill>
        <p:spPr bwMode="auto">
          <a:xfrm>
            <a:off x="0" y="228600"/>
            <a:ext cx="14017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P407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t="14693" r="17786" b="10976"/>
          <a:stretch>
            <a:fillRect/>
          </a:stretch>
        </p:blipFill>
        <p:spPr bwMode="auto">
          <a:xfrm>
            <a:off x="990600" y="1828800"/>
            <a:ext cx="1555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P4070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t="23055" r="22742" b="5400"/>
          <a:stretch>
            <a:fillRect/>
          </a:stretch>
        </p:blipFill>
        <p:spPr bwMode="auto">
          <a:xfrm>
            <a:off x="228600" y="3886200"/>
            <a:ext cx="14255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P40400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r="38849" b="-348"/>
          <a:stretch>
            <a:fillRect/>
          </a:stretch>
        </p:blipFill>
        <p:spPr bwMode="auto">
          <a:xfrm>
            <a:off x="2286000" y="3962400"/>
            <a:ext cx="116046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P40700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1" t="8188" r="23503" b="8188"/>
          <a:stretch>
            <a:fillRect/>
          </a:stretch>
        </p:blipFill>
        <p:spPr bwMode="auto">
          <a:xfrm>
            <a:off x="4800600" y="4419600"/>
            <a:ext cx="1295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9" descr="P40700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6" t="23984" r="19025" b="755"/>
          <a:stretch>
            <a:fillRect/>
          </a:stretch>
        </p:blipFill>
        <p:spPr bwMode="auto">
          <a:xfrm>
            <a:off x="7640638" y="3886200"/>
            <a:ext cx="150336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P40700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t="26772" r="19025" b="-174"/>
          <a:stretch>
            <a:fillRect/>
          </a:stretch>
        </p:blipFill>
        <p:spPr bwMode="auto">
          <a:xfrm>
            <a:off x="6246813" y="2895600"/>
            <a:ext cx="13874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5" name="Picture 11" descr="P40700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t="21198" r="26459" b="1685"/>
          <a:stretch>
            <a:fillRect/>
          </a:stretch>
        </p:blipFill>
        <p:spPr bwMode="auto">
          <a:xfrm>
            <a:off x="7315200" y="304800"/>
            <a:ext cx="159543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3667379"/>
      </p:ext>
    </p:extLst>
  </p:cSld>
  <p:clrMapOvr>
    <a:masterClrMapping/>
  </p:clrMapOvr>
  <p:transition advTm="13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5675312"/>
          </a:xfrm>
        </p:spPr>
        <p:txBody>
          <a:bodyPr>
            <a:normAutofit/>
          </a:bodyPr>
          <a:lstStyle/>
          <a:p>
            <a:r>
              <a:rPr lang="ru-RU" sz="3600" dirty="0"/>
              <a:t>Итогом занятий является выставка детских работ декоративно-прикладного творчества, что дает детям возможность в новых условиях заново увидеть и оценить свои работы, ощутить радость успеха.  Работы выполнены с использованием различных материалов. Многие работы применяются в оформлении школы</a:t>
            </a:r>
          </a:p>
        </p:txBody>
      </p:sp>
    </p:spTree>
    <p:extLst>
      <p:ext uri="{BB962C8B-B14F-4D97-AF65-F5344CB8AC3E}">
        <p14:creationId xmlns:p14="http://schemas.microsoft.com/office/powerpoint/2010/main" val="282519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7"/>
    </mc:Choice>
    <mc:Fallback xmlns="">
      <p:transition spd="slow" advTm="1015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1.2|2.4|2.2|2.1|2.5|2.5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7|2.4|1.4|2.3|1.9|1.3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4|1.8|1|2.2|0.9|1.2|0.9"/>
</p:tagLst>
</file>

<file path=ppt/theme/theme1.xml><?xml version="1.0" encoding="utf-8"?>
<a:theme xmlns:a="http://schemas.openxmlformats.org/drawingml/2006/main" name="Праздник классический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классический</Template>
  <TotalTime>385</TotalTime>
  <Words>205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Праздник классический</vt:lpstr>
      <vt:lpstr>ХОРОВОД ДРУЖБЫ</vt:lpstr>
      <vt:lpstr>ЦЕЛИ И ЗАДАЧИ ПРОЕКТА</vt:lpstr>
      <vt:lpstr>Работа творческой мастерской</vt:lpstr>
      <vt:lpstr>ХОРОВОД ДРУЖБЫ</vt:lpstr>
      <vt:lpstr>Итогом занятий является выставка детских работ декоративно-прикладного творчества, что дает детям возможность в новых условиях заново увидеть и оценить свои работы, ощутить радость успеха.  Работы выполнены с использованием различных материалов. Многие работы применяются в оформлении школы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Обобщение опыта работы учителя изобразительного искусства МАРЕВИЧ СВЕТЛАНЫ ЮРЬЕВНЫ МОУ СОШ № 48  Ворошиловского района  Волгограда  </dc:title>
  <dc:creator>Пользователь</dc:creator>
  <cp:lastModifiedBy>Пользователь</cp:lastModifiedBy>
  <cp:revision>32</cp:revision>
  <dcterms:created xsi:type="dcterms:W3CDTF">2011-11-27T12:04:08Z</dcterms:created>
  <dcterms:modified xsi:type="dcterms:W3CDTF">2012-02-01T12:51:37Z</dcterms:modified>
</cp:coreProperties>
</file>