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38" r:id="rId4"/>
    <p:sldId id="339" r:id="rId5"/>
    <p:sldId id="322" r:id="rId6"/>
    <p:sldId id="293" r:id="rId7"/>
    <p:sldId id="300" r:id="rId8"/>
    <p:sldId id="328" r:id="rId9"/>
    <p:sldId id="316" r:id="rId10"/>
    <p:sldId id="317" r:id="rId11"/>
    <p:sldId id="295" r:id="rId12"/>
    <p:sldId id="336" r:id="rId13"/>
    <p:sldId id="285" r:id="rId14"/>
    <p:sldId id="298" r:id="rId15"/>
    <p:sldId id="329" r:id="rId16"/>
    <p:sldId id="332" r:id="rId17"/>
    <p:sldId id="334" r:id="rId18"/>
    <p:sldId id="273" r:id="rId19"/>
    <p:sldId id="263" r:id="rId20"/>
    <p:sldId id="304" r:id="rId21"/>
    <p:sldId id="266" r:id="rId22"/>
    <p:sldId id="268" r:id="rId23"/>
    <p:sldId id="270" r:id="rId24"/>
    <p:sldId id="286" r:id="rId25"/>
    <p:sldId id="290" r:id="rId26"/>
    <p:sldId id="324" r:id="rId27"/>
    <p:sldId id="337" r:id="rId28"/>
    <p:sldId id="326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99"/>
    <a:srgbClr val="00FFFF"/>
    <a:srgbClr val="CC3300"/>
    <a:srgbClr val="CCECFF"/>
    <a:srgbClr val="80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1543-1C01-4945-8FC1-BBF562668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B7CC3-DCE1-4764-9813-F1B414367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ECE2-9A5C-4DD9-B011-94F170487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40E5-51FB-4C41-8501-59448B98A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676FA-80B5-460A-BF53-BEC8D50B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D321-7D8C-41D5-A248-640668E81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D56A-D12F-4FCD-9777-9192CF085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0CD91-4B64-4334-80BB-108F3B96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F93E-AB36-49D1-907A-7B82906D7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3CCDF-01F5-4F36-BD5A-1CFAD8503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DA22-5C2B-41BD-872E-0FE82BD02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2A97-8EA0-4BAA-8C33-13EAA2A7B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118D-B7AB-49CD-8E0E-027F5356A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93CA-09B3-4F45-B756-4D52CA852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0F2FA9-775B-41BB-9C76-9C2E5F8E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042988" y="3357563"/>
            <a:ext cx="7772400" cy="1470025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0033CC"/>
                </a:solidFill>
                <a:latin typeface="Old Classic" pitchFamily="34" charset="0"/>
              </a:rPr>
              <a:t/>
            </a:r>
            <a:br>
              <a:rPr lang="ru-RU" sz="9600" b="1" smtClean="0">
                <a:solidFill>
                  <a:srgbClr val="0033CC"/>
                </a:solidFill>
                <a:latin typeface="Old Classic" pitchFamily="34" charset="0"/>
              </a:rPr>
            </a:br>
            <a:endParaRPr lang="ru-RU" sz="6000" b="1" smtClean="0">
              <a:solidFill>
                <a:srgbClr val="0033CC"/>
              </a:solidFill>
              <a:latin typeface="Old Classic" pitchFamily="34" charset="0"/>
            </a:endParaRPr>
          </a:p>
        </p:txBody>
      </p:sp>
      <p:pic>
        <p:nvPicPr>
          <p:cNvPr id="3075" name="Picture 16" descr="х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64500" cy="6045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2071670" y="714356"/>
            <a:ext cx="5429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</a:rPr>
              <a:t>Устройство </a:t>
            </a:r>
            <a:r>
              <a:rPr lang="ru-RU" sz="3600" b="1" dirty="0">
                <a:solidFill>
                  <a:srgbClr val="0033CC"/>
                </a:solidFill>
              </a:rPr>
              <a:t>архитектуры православного храма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2357430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Автор: Калашникова Ирина Юрьевна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МОУ СОШ № 1 </a:t>
            </a:r>
            <a:r>
              <a:rPr lang="ru-RU" sz="1400" b="1" dirty="0" err="1" smtClean="0">
                <a:solidFill>
                  <a:srgbClr val="0033CC"/>
                </a:solidFill>
              </a:rPr>
              <a:t>г.Новоульяновска</a:t>
            </a:r>
            <a:r>
              <a:rPr lang="ru-RU" sz="1400" b="1" dirty="0" smtClean="0">
                <a:solidFill>
                  <a:srgbClr val="0033CC"/>
                </a:solidFill>
              </a:rPr>
              <a:t> Ульяновской области</a:t>
            </a:r>
            <a:endParaRPr lang="ru-RU" sz="1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357167"/>
            <a:ext cx="4710146" cy="264320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0033CC"/>
                </a:solidFill>
              </a:rPr>
              <a:t>Несмотря на всю тяжеловесность строительного материала, зодчие православных храмов добивались удивительной легкости своих творений, устремленных ввысь.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:\Фото\цвет куполов\28c944efef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979734"/>
            <a:ext cx="4000528" cy="343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 descr="H:\Фото\цвет куполов\000k4rh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285728"/>
            <a:ext cx="4038600" cy="2725640"/>
          </a:xfr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5" descr="H:\Фото\цвет куполов\IMG_80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42900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14313"/>
            <a:ext cx="4038600" cy="45259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Внешний вид православного храма напоминал богатыря, стоявшего на страже: прочные стены, небольшие щелевидные оконца, шлемовидный купол горит золотом.</a:t>
            </a:r>
          </a:p>
        </p:txBody>
      </p:sp>
      <p:pic>
        <p:nvPicPr>
          <p:cNvPr id="7171" name="Picture 4" descr="O:\цвет куполов\6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33797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2" name="Picture 2" descr="H:\Фото\церкви\id_196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29066"/>
            <a:ext cx="33923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3" name="Picture 2" descr="H:\Фото\церкви\3d44a0e15edc309953988fb3c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85728"/>
            <a:ext cx="41878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143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Храмы делятся на  шатровые и купольные.</a:t>
            </a:r>
            <a:r>
              <a:rPr lang="ru-RU" sz="2800" dirty="0" smtClean="0">
                <a:solidFill>
                  <a:srgbClr val="0033CC"/>
                </a:solidFill>
              </a:rPr>
              <a:t/>
            </a:r>
            <a:br>
              <a:rPr lang="ru-RU" sz="2800" dirty="0" smtClean="0">
                <a:solidFill>
                  <a:srgbClr val="0033CC"/>
                </a:solidFill>
              </a:rPr>
            </a:br>
            <a:r>
              <a:rPr lang="ru-RU" sz="2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:\раскраска храмов\hram_arhitektura.jpg"/>
          <p:cNvPicPr>
            <a:picLocks noChangeAspect="1" noChangeArrowheads="1"/>
          </p:cNvPicPr>
          <p:nvPr/>
        </p:nvPicPr>
        <p:blipFill>
          <a:blip r:embed="rId2"/>
          <a:srcRect b="4131"/>
          <a:stretch>
            <a:fillRect/>
          </a:stretch>
        </p:blipFill>
        <p:spPr bwMode="auto">
          <a:xfrm>
            <a:off x="857224" y="785794"/>
            <a:ext cx="7286676" cy="578647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0002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Шатровый храм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100010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Купольный храм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ш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3933825"/>
            <a:ext cx="2081213" cy="27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6" descr="ш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14313"/>
            <a:ext cx="2803525" cy="3643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8" descr="ш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25" y="285750"/>
            <a:ext cx="2159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ш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50" y="4071938"/>
            <a:ext cx="1917700" cy="255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3357563" y="142875"/>
            <a:ext cx="2895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0033CC"/>
                </a:solidFill>
              </a:rPr>
              <a:t>Шатровые храмы</a:t>
            </a:r>
          </a:p>
          <a:p>
            <a:pPr algn="ctr"/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3357554" y="1357298"/>
            <a:ext cx="321468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 Особый </a:t>
            </a:r>
            <a:r>
              <a:rPr lang="ru-RU" sz="1600" b="1" dirty="0">
                <a:solidFill>
                  <a:srgbClr val="0033CC"/>
                </a:solidFill>
              </a:rPr>
              <a:t>архитектурный </a:t>
            </a:r>
            <a:r>
              <a:rPr lang="ru-RU" sz="1600" b="1" dirty="0" smtClean="0">
                <a:solidFill>
                  <a:srgbClr val="0033CC"/>
                </a:solidFill>
              </a:rPr>
              <a:t>тип. </a:t>
            </a:r>
          </a:p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Вместо купола здание храма завершается шатром.</a:t>
            </a:r>
          </a:p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 Они  </a:t>
            </a:r>
            <a:r>
              <a:rPr lang="ru-RU" sz="1600" b="1" dirty="0">
                <a:solidFill>
                  <a:srgbClr val="0033CC"/>
                </a:solidFill>
              </a:rPr>
              <a:t>бывают деревянными и каменными</a:t>
            </a:r>
            <a:r>
              <a:rPr lang="ru-RU" sz="1600" b="1" dirty="0" smtClean="0">
                <a:solidFill>
                  <a:srgbClr val="0033CC"/>
                </a:solidFill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 </a:t>
            </a:r>
            <a:r>
              <a:rPr lang="ru-RU" sz="1600" b="1" dirty="0">
                <a:solidFill>
                  <a:srgbClr val="0033CC"/>
                </a:solidFill>
              </a:rPr>
              <a:t>Каменные шатровые храмы появились в начале </a:t>
            </a:r>
            <a:r>
              <a:rPr lang="ru-RU" sz="1600" b="1" dirty="0" smtClean="0">
                <a:solidFill>
                  <a:srgbClr val="0033CC"/>
                </a:solidFill>
              </a:rPr>
              <a:t>16 </a:t>
            </a:r>
            <a:r>
              <a:rPr lang="ru-RU" sz="1600" b="1" dirty="0">
                <a:solidFill>
                  <a:srgbClr val="0033CC"/>
                </a:solidFill>
              </a:rPr>
              <a:t>века и не имеют </a:t>
            </a:r>
            <a:r>
              <a:rPr lang="ru-RU" sz="1600" b="1" dirty="0" smtClean="0">
                <a:solidFill>
                  <a:srgbClr val="0033CC"/>
                </a:solidFill>
              </a:rPr>
              <a:t>аналогий </a:t>
            </a:r>
            <a:r>
              <a:rPr lang="ru-RU" sz="1600" b="1" dirty="0">
                <a:solidFill>
                  <a:srgbClr val="0033CC"/>
                </a:solidFill>
              </a:rPr>
              <a:t>в архитектуре других стран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До недавнего времени первым древнерусским каменным шатровым храмом считалась церковь Вознесения в Коломенском (1529–1532)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- D\ФОТО\2-3-4 ноября 2010 г Москва- Сегриев Посад\DSCI0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Устройство купольного храма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607220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Основание - кубическое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214686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Паперть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</a:rPr>
              <a:t>это главный вход в собор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2"/>
            <a:endCxn id="6" idx="2"/>
          </p:cNvCxnSpPr>
          <p:nvPr/>
        </p:nvCxnSpPr>
        <p:spPr>
          <a:xfrm rot="5400000">
            <a:off x="1571604" y="4168793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5206" y="392906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Портал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- боковые двери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19797361">
            <a:off x="7424197" y="5053275"/>
            <a:ext cx="1143008" cy="28547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92447">
            <a:off x="780866" y="4182650"/>
            <a:ext cx="1462355" cy="3466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5500726" cy="1428760"/>
          </a:xfrm>
        </p:spPr>
        <p:txBody>
          <a:bodyPr/>
          <a:lstStyle/>
          <a:p>
            <a:pPr lvl="0"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Стены собора имеют очень мало окошек, похожих на узкие щели. Зато внутри помещения - свет льётся из-под купола – сверху, т.е. это свет, идущий с небес!</a:t>
            </a:r>
          </a:p>
          <a:p>
            <a:endParaRPr lang="ru-RU" dirty="0"/>
          </a:p>
        </p:txBody>
      </p:sp>
      <p:pic>
        <p:nvPicPr>
          <p:cNvPr id="9" name="Picture 16" descr="Спасо-преображенский собор в переяславле  залесск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500042"/>
            <a:ext cx="2214578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6" descr="H:\раскраска храмов\0000100329-previ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4286256"/>
            <a:ext cx="3357586" cy="23574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4" descr="H:\раскраска храмов\11л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960554"/>
            <a:ext cx="1785934" cy="21828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5" descr="H:\раскраска храмов\17833.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5" y="1941542"/>
            <a:ext cx="1928826" cy="22732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8" descr="H:\раскраска храмов\l-tr-0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2214554"/>
            <a:ext cx="1357322" cy="180976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7" descr="H:\раскраска храмов\1176336565_f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4357694"/>
            <a:ext cx="2214578" cy="228601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000108"/>
            <a:ext cx="2286016" cy="557216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  Главным украшением собора являются купола. </a:t>
            </a:r>
          </a:p>
          <a:p>
            <a:pPr algn="ctr">
              <a:buNone/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  Каждый купол стоит на барабане.</a:t>
            </a:r>
          </a:p>
          <a:p>
            <a:pPr algn="ctr">
              <a:buNone/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Главную роль в композиции храма играет центральный купол.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   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478632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Барабан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85728"/>
            <a:ext cx="6072230" cy="63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071670" y="50004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Главный купол 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77376">
            <a:off x="4216529" y="835912"/>
            <a:ext cx="1285884" cy="214314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00892" y="85723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Барабан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8821291">
            <a:off x="6244440" y="1688461"/>
            <a:ext cx="1198475" cy="198628"/>
          </a:xfrm>
          <a:prstGeom prst="lef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2066" y="285728"/>
            <a:ext cx="2928926" cy="192882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   На его острие – круглое «яблочко» с которого возвышается крест.</a:t>
            </a:r>
          </a:p>
          <a:p>
            <a:pPr algn="ctr">
              <a:buNone/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8" name="Picture 7" descr="824418901krest_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3321867" cy="442915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14876" y="3000372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33CC"/>
                </a:solidFill>
              </a:rPr>
              <a:t>Красой он чудною сияет,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33CC"/>
                </a:solidFill>
              </a:rPr>
              <a:t>Где жизни цель,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33CC"/>
                </a:solidFill>
              </a:rPr>
              <a:t>конец пути, -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33CC"/>
                </a:solidFill>
              </a:rPr>
              <a:t>То крест Христов;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33CC"/>
                </a:solidFill>
              </a:rPr>
              <a:t> он озаряет,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33CC"/>
                </a:solidFill>
              </a:rPr>
              <a:t>Чтоб не во мраке нам идти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235743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Яблочко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20211777">
            <a:off x="2872748" y="3105664"/>
            <a:ext cx="1714512" cy="428628"/>
          </a:xfrm>
          <a:prstGeom prst="lef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57620" y="57148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Крест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20089698">
            <a:off x="3290847" y="1302190"/>
            <a:ext cx="1500198" cy="357190"/>
          </a:xfrm>
          <a:prstGeom prst="lef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х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2997200"/>
            <a:ext cx="4895850" cy="36718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5683250" cy="109694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CC"/>
                </a:solidFill>
                <a:latin typeface="Old Classic" pitchFamily="34" charset="0"/>
              </a:rPr>
              <a:t>Крест на куполе выражает идею храма </a:t>
            </a:r>
            <a:br>
              <a:rPr lang="ru-RU" sz="2000" b="1" dirty="0" smtClean="0">
                <a:solidFill>
                  <a:srgbClr val="0033CC"/>
                </a:solidFill>
                <a:latin typeface="Old Classic" pitchFamily="34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Old Classic" pitchFamily="34" charset="0"/>
              </a:rPr>
              <a:t>как Дома Божия.</a:t>
            </a:r>
          </a:p>
        </p:txBody>
      </p:sp>
      <p:pic>
        <p:nvPicPr>
          <p:cNvPr id="27652" name="Picture 7" descr="х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736"/>
            <a:ext cx="4327525" cy="27352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3" name="Picture 9" descr="купол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214290"/>
            <a:ext cx="2311401" cy="30812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8" descr="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500570"/>
            <a:ext cx="1473956" cy="21886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6" descr="847a5a0bbdc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4500570"/>
            <a:ext cx="1439343" cy="2214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dirty="0" err="1" smtClean="0">
                <a:solidFill>
                  <a:srgbClr val="0033CC"/>
                </a:solidFill>
              </a:rPr>
              <a:t>Многоглавие</a:t>
            </a:r>
            <a:r>
              <a:rPr lang="ru-RU" b="1" i="1" dirty="0" smtClean="0">
                <a:solidFill>
                  <a:srgbClr val="0033CC"/>
                </a:solidFill>
              </a:rPr>
              <a:t> храмов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908050"/>
            <a:ext cx="7626350" cy="500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 </a:t>
            </a:r>
            <a:r>
              <a:rPr lang="ru-RU" dirty="0" smtClean="0">
                <a:solidFill>
                  <a:srgbClr val="0033CC"/>
                </a:solidFill>
              </a:rPr>
              <a:t>Количество глав храма раскрывает в числовой символике иерархию устроения небесной Церкви.</a:t>
            </a:r>
          </a:p>
        </p:txBody>
      </p:sp>
      <p:pic>
        <p:nvPicPr>
          <p:cNvPr id="17412" name="Picture 4" descr="Макарье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25"/>
            <a:ext cx="1795462" cy="175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Троицкий собор  женского монастыр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2643188"/>
            <a:ext cx="2289175" cy="157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Церковь Андрея Пнрвозванного в Киев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2636838"/>
            <a:ext cx="3048000" cy="40370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5" name="Picture 8" descr="O:\цвет куполов\25gla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4071938"/>
            <a:ext cx="2259013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6" name="Picture 9" descr="O:\цвет куполов\28c944efef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4500563"/>
            <a:ext cx="2465388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357166"/>
            <a:ext cx="4214813" cy="57689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  Тот, кто не интересуется историей, прошлым, объединяет настоящее.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   Из трёх делений времени – настоящее, будущее, прошлое – самое ответственное – настоящее, самое манящее – будущее, </a:t>
            </a:r>
            <a:r>
              <a:rPr lang="ru-RU" sz="2000" b="1" dirty="0" smtClean="0">
                <a:solidFill>
                  <a:srgbClr val="FF0000"/>
                </a:solidFill>
              </a:rPr>
              <a:t>самое богатое – прошлое.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                                   Д.Лихачёв</a:t>
            </a:r>
            <a:r>
              <a:rPr lang="ru-RU" sz="2400" b="1" dirty="0" smtClean="0">
                <a:solidFill>
                  <a:srgbClr val="0033CC"/>
                </a:solidFill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rgbClr val="0033CC"/>
              </a:solidFill>
            </a:endParaRPr>
          </a:p>
        </p:txBody>
      </p:sp>
      <p:pic>
        <p:nvPicPr>
          <p:cNvPr id="4099" name="Picture 7" descr="Церков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476250"/>
            <a:ext cx="4087812" cy="5849938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337" name="Picture 1" descr="H:\Симбирск\new_st_vz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2071702" cy="305921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8901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33CC"/>
                </a:solidFill>
              </a:rPr>
              <a:t>Одна глава знаменует единство Бога.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 smtClean="0"/>
          </a:p>
        </p:txBody>
      </p:sp>
      <p:pic>
        <p:nvPicPr>
          <p:cNvPr id="18435" name="Picture 9" descr="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3214684" cy="2411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К-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071546"/>
            <a:ext cx="1357322" cy="2344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357694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</a:rPr>
              <a:t>Две главы соответствуют двум </a:t>
            </a:r>
            <a:r>
              <a:rPr lang="ru-RU" sz="2400" dirty="0" err="1" smtClean="0">
                <a:solidFill>
                  <a:srgbClr val="0033CC"/>
                </a:solidFill>
              </a:rPr>
              <a:t>естествам</a:t>
            </a:r>
            <a:r>
              <a:rPr lang="ru-RU" sz="2400" dirty="0" smtClean="0">
                <a:solidFill>
                  <a:srgbClr val="0033CC"/>
                </a:solidFill>
              </a:rPr>
              <a:t> Богочеловека </a:t>
            </a:r>
            <a:r>
              <a:rPr lang="ru-RU" sz="2400" dirty="0" smtClean="0">
                <a:solidFill>
                  <a:srgbClr val="0033CC"/>
                </a:solidFill>
              </a:rPr>
              <a:t>                                Иисуса </a:t>
            </a:r>
            <a:r>
              <a:rPr lang="ru-RU" sz="2400" dirty="0" smtClean="0">
                <a:solidFill>
                  <a:srgbClr val="0033CC"/>
                </a:solidFill>
              </a:rPr>
              <a:t>Христа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ru-RU" dirty="0"/>
          </a:p>
        </p:txBody>
      </p:sp>
      <p:pic>
        <p:nvPicPr>
          <p:cNvPr id="6" name="Picture 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4942" y="4214818"/>
            <a:ext cx="3429024" cy="238047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14345" y="260350"/>
            <a:ext cx="3714776" cy="1584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Три главы знаменуют Святую Троицу.</a:t>
            </a:r>
          </a:p>
        </p:txBody>
      </p:sp>
      <p:pic>
        <p:nvPicPr>
          <p:cNvPr id="20484" name="Picture 10" descr="Glejze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285728"/>
            <a:ext cx="2062156" cy="2837106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485" name="Picture 11" descr="O:\цвет куполов\zvo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2643205" cy="28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429000"/>
            <a:ext cx="3000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</a:rPr>
              <a:t>Четыре главы обозначают Четвероевангелие и его распространение на четыре стороны света.</a:t>
            </a:r>
            <a:endParaRPr lang="ru-RU" sz="2400" dirty="0"/>
          </a:p>
        </p:txBody>
      </p:sp>
      <p:pic>
        <p:nvPicPr>
          <p:cNvPr id="6" name="Picture 9" descr="H:\Фото\церкви\p87-64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571876"/>
            <a:ext cx="3286148" cy="27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7" descr="Евангелие 16 ве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215074" y="5214950"/>
            <a:ext cx="2571768" cy="1388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2686040" cy="21669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990033"/>
                </a:solidFill>
              </a:rPr>
              <a:t>    </a:t>
            </a:r>
            <a:r>
              <a:rPr lang="ru-RU" sz="2400" dirty="0" smtClean="0">
                <a:solidFill>
                  <a:srgbClr val="0033CC"/>
                </a:solidFill>
              </a:rPr>
              <a:t>Пять глав обозначают Господа Иисуса Христа и четырех евангелистов.</a:t>
            </a:r>
          </a:p>
        </p:txBody>
      </p:sp>
      <p:pic>
        <p:nvPicPr>
          <p:cNvPr id="22531" name="Picture 7" descr="владими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9208" b="7921"/>
          <a:stretch>
            <a:fillRect/>
          </a:stretch>
        </p:blipFill>
        <p:spPr>
          <a:xfrm>
            <a:off x="3428992" y="285728"/>
            <a:ext cx="2583671" cy="3214710"/>
          </a:xfrm>
          <a:ln w="19050">
            <a:solidFill>
              <a:schemeClr val="tx1"/>
            </a:solidFill>
          </a:ln>
        </p:spPr>
      </p:pic>
      <p:pic>
        <p:nvPicPr>
          <p:cNvPr id="22532" name="Picture 8" descr="765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28604"/>
            <a:ext cx="2741825" cy="26432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714752"/>
            <a:ext cx="2786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</a:rPr>
              <a:t>Семь глав знаменуют семь таинств Церкви, семь даров Святого Духа, семь Вселенских соборов.</a:t>
            </a:r>
            <a:endParaRPr lang="ru-RU" sz="2400" dirty="0"/>
          </a:p>
        </p:txBody>
      </p:sp>
      <p:pic>
        <p:nvPicPr>
          <p:cNvPr id="6" name="Picture 9" descr="pokrova9kiz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2500330" cy="28361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3571868" cy="266858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990033"/>
                </a:solidFill>
              </a:rPr>
              <a:t>   </a:t>
            </a:r>
            <a:r>
              <a:rPr lang="ru-RU" sz="2400" dirty="0" smtClean="0">
                <a:solidFill>
                  <a:srgbClr val="0033CC"/>
                </a:solidFill>
              </a:rPr>
              <a:t>Девять глав связаны с образом небесной Церкви, состоящей из девяти чинов ангелов и девяти чинов праведников.</a:t>
            </a:r>
          </a:p>
        </p:txBody>
      </p:sp>
      <p:pic>
        <p:nvPicPr>
          <p:cNvPr id="24579" name="Picture 9" descr="9 г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2714620"/>
            <a:ext cx="2419346" cy="3639292"/>
          </a:xfrm>
          <a:ln w="1905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86512" y="4143380"/>
            <a:ext cx="2643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Тринадцать глав – знамение Господа Иисуса Христа и двенадцати апостолов.</a:t>
            </a:r>
            <a:endParaRPr lang="ru-RU" sz="2400" dirty="0" smtClean="0">
              <a:solidFill>
                <a:srgbClr val="0033CC"/>
              </a:solidFill>
            </a:endParaRPr>
          </a:p>
        </p:txBody>
      </p:sp>
      <p:pic>
        <p:nvPicPr>
          <p:cNvPr id="6" name="Picture 9" descr="0_15fc6_50267c70_L"/>
          <p:cNvPicPr>
            <a:picLocks noChangeAspect="1" noChangeArrowheads="1"/>
          </p:cNvPicPr>
          <p:nvPr/>
        </p:nvPicPr>
        <p:blipFill>
          <a:blip r:embed="rId3"/>
          <a:srcRect t="6592" b="2763"/>
          <a:stretch>
            <a:fillRect/>
          </a:stretch>
        </p:blipFill>
        <p:spPr bwMode="auto">
          <a:xfrm>
            <a:off x="4572000" y="285728"/>
            <a:ext cx="2887204" cy="39290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купол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357430"/>
            <a:ext cx="3108122" cy="41433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468313" y="333375"/>
            <a:ext cx="3673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33CC"/>
                </a:solidFill>
              </a:rPr>
              <a:t>Цвет купола тоже символичен: золотой - </a:t>
            </a:r>
          </a:p>
          <a:p>
            <a:pPr algn="ctr"/>
            <a:r>
              <a:rPr lang="ru-RU" sz="2400" dirty="0">
                <a:solidFill>
                  <a:srgbClr val="0033CC"/>
                </a:solidFill>
              </a:rPr>
              <a:t>символ небесной </a:t>
            </a:r>
            <a:r>
              <a:rPr lang="ru-RU" sz="2400" dirty="0" err="1">
                <a:solidFill>
                  <a:srgbClr val="0033CC"/>
                </a:solidFill>
              </a:rPr>
              <a:t>славы,храм</a:t>
            </a:r>
            <a:r>
              <a:rPr lang="ru-RU" sz="2400" dirty="0">
                <a:solidFill>
                  <a:srgbClr val="0033CC"/>
                </a:solidFill>
              </a:rPr>
              <a:t> посвящен Христу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428604"/>
            <a:ext cx="3071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33CC"/>
                </a:solidFill>
              </a:rPr>
              <a:t>Голубые</a:t>
            </a:r>
            <a:r>
              <a:rPr lang="ru-RU" sz="2400" dirty="0" smtClean="0">
                <a:solidFill>
                  <a:srgbClr val="0033CC"/>
                </a:solidFill>
              </a:rPr>
              <a:t> и синие – Пресвятой Богородице</a:t>
            </a:r>
            <a:endParaRPr lang="ru-RU" sz="2400" dirty="0"/>
          </a:p>
        </p:txBody>
      </p:sp>
      <p:pic>
        <p:nvPicPr>
          <p:cNvPr id="6" name="Picture 4" descr="купол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286018"/>
            <a:ext cx="3169713" cy="4225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4429124" cy="1479571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33CC"/>
                </a:solidFill>
              </a:rPr>
              <a:t>Зеленые купола посвящались Троице и символизировали Святой Дух</a:t>
            </a:r>
          </a:p>
        </p:txBody>
      </p:sp>
      <p:pic>
        <p:nvPicPr>
          <p:cNvPr id="39940" name="Picture 8" descr="H:\Фото\церкви\p87-6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85728"/>
            <a:ext cx="4099318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4143380"/>
            <a:ext cx="350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</a:rPr>
              <a:t>Серебряные купола -  посвящались святым</a:t>
            </a:r>
            <a:endParaRPr lang="ru-RU" sz="2400" dirty="0"/>
          </a:p>
        </p:txBody>
      </p:sp>
      <p:pic>
        <p:nvPicPr>
          <p:cNvPr id="7" name="Picture 7" descr="O:\цвет куполов\11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543274"/>
            <a:ext cx="3143272" cy="382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72"/>
          </a:xfrm>
        </p:spPr>
        <p:txBody>
          <a:bodyPr/>
          <a:lstStyle/>
          <a:p>
            <a:r>
              <a:rPr lang="ru-RU" sz="3200" dirty="0" smtClean="0">
                <a:solidFill>
                  <a:srgbClr val="0033CC"/>
                </a:solidFill>
              </a:rPr>
              <a:t>Самостоятельная работа учащихся</a:t>
            </a:r>
            <a:endParaRPr lang="ru-RU" sz="3200" dirty="0">
              <a:solidFill>
                <a:srgbClr val="0033CC"/>
              </a:solidFill>
            </a:endParaRPr>
          </a:p>
        </p:txBody>
      </p:sp>
      <p:pic>
        <p:nvPicPr>
          <p:cNvPr id="31746" name="Picture 2" descr="D:\Документы мамы\открытый урок в 7 классе Архитектура\комп урок приложения\lubegin_dan_7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71678"/>
            <a:ext cx="3169442" cy="452596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92867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1 группа – на альбомных листах, акварелью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928670"/>
            <a:ext cx="228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2 группа – на речных камешках, гуашью.</a:t>
            </a: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9" name="Picture 2" descr="H:\Открытый урок Символика архит. храмов\рисунки на камнях храмы\P11900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857232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43306" y="3429000"/>
            <a:ext cx="2643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3 группа – на листах, подготовленных для работы в технике «</a:t>
            </a:r>
            <a:r>
              <a:rPr lang="ru-RU" sz="2000" b="1" dirty="0" err="1" smtClean="0">
                <a:solidFill>
                  <a:srgbClr val="0033CC"/>
                </a:solidFill>
              </a:rPr>
              <a:t>Граттаж</a:t>
            </a:r>
            <a:r>
              <a:rPr lang="ru-RU" sz="2000" b="1" dirty="0" smtClean="0">
                <a:solidFill>
                  <a:srgbClr val="0033CC"/>
                </a:solidFill>
              </a:rPr>
              <a:t>»</a:t>
            </a: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11" name="Picture 2" descr="D:\Документы мамы\открытый урок в 7 классе Архитектура\комп урок приложения\ivanjva_al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3714752"/>
            <a:ext cx="2286016" cy="28575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раскраска храмов\baraban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14290"/>
            <a:ext cx="1324153" cy="15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8" descr="H:\Фото\церкви\p87-64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3500438"/>
            <a:ext cx="1785950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O:\цвет куполов\5gla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1857364"/>
            <a:ext cx="1357322" cy="1437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:\цвет куполов\11-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4929198"/>
            <a:ext cx="1310518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34" y="71435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Золотой купол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78619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Зелёные купола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14311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Синие, синие со звёздами купола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21495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Серебряные купола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64291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Посвящён Христу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2071678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Пресвятой Богородице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364331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Троице, символизируют Святой Дух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535782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Посвящены святым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14282" y="214290"/>
            <a:ext cx="3500462" cy="4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Подведение итогов урока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33CC"/>
                </a:solidFill>
              </a:rPr>
              <a:t>Подведение итогов.</a:t>
            </a:r>
            <a:br>
              <a:rPr lang="ru-RU" sz="4000" dirty="0" smtClean="0">
                <a:solidFill>
                  <a:srgbClr val="0033CC"/>
                </a:solidFill>
              </a:rPr>
            </a:b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1785926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33CC"/>
                </a:solidFill>
              </a:rPr>
              <a:t>На примере храма Василия Блаженного, который красуется на Красной площади в Москве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определи какие из этих башен относятся к шатровым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Проверь себя:</a:t>
            </a:r>
            <a:br>
              <a:rPr lang="ru-RU" sz="2000" b="1" dirty="0" smtClean="0">
                <a:solidFill>
                  <a:srgbClr val="0033CC"/>
                </a:solidFill>
              </a:rPr>
            </a:br>
            <a:r>
              <a:rPr lang="ru-RU" sz="2000" b="1" dirty="0" smtClean="0">
                <a:solidFill>
                  <a:srgbClr val="0033CC"/>
                </a:solidFill>
              </a:rPr>
              <a:t>Виды куполов  - шатровые и купольные.</a:t>
            </a: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7" name="Picture 2" descr="H:\Фото\цвет куполов\54f0e3ииb22c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4000528" cy="43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6072209"/>
          </a:xfrm>
        </p:spPr>
        <p:txBody>
          <a:bodyPr/>
          <a:lstStyle/>
          <a:p>
            <a:pPr eaLnBrk="1" hangingPunct="1">
              <a:buNone/>
            </a:pPr>
            <a:r>
              <a:rPr lang="ru-RU" sz="1400" dirty="0" smtClean="0"/>
              <a:t>       </a:t>
            </a:r>
          </a:p>
        </p:txBody>
      </p:sp>
      <p:pic>
        <p:nvPicPr>
          <p:cNvPr id="9221" name="Picture 2" descr="H:\Фото\цвет куполов\54f0e3ииb22c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929354" cy="64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928794" y="1857364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0004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42873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221455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285749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3571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Шатровый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27146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Шатровый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143240" y="214291"/>
            <a:ext cx="3286148" cy="392909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0033CC"/>
                </a:solidFill>
              </a:rPr>
              <a:t>Храм – это культовое здание для  выполнения религиозных обрядов.</a:t>
            </a:r>
          </a:p>
          <a:p>
            <a:pPr algn="ctr">
              <a:buNone/>
            </a:pPr>
            <a:endParaRPr lang="ru-RU" sz="2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Храмом можно назвать и христианскую церковь, и мусульманскую мечеть, и буддийский храм.</a:t>
            </a: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9344" r="8892"/>
          <a:stretch>
            <a:fillRect/>
          </a:stretch>
        </p:blipFill>
        <p:spPr bwMode="auto">
          <a:xfrm>
            <a:off x="500034" y="214290"/>
            <a:ext cx="2500330" cy="32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714752"/>
            <a:ext cx="24544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t="14990"/>
          <a:stretch>
            <a:fillRect/>
          </a:stretch>
        </p:blipFill>
        <p:spPr bwMode="auto">
          <a:xfrm>
            <a:off x="571472" y="3714752"/>
            <a:ext cx="2357454" cy="28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14290"/>
            <a:ext cx="2220768" cy="324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86256"/>
            <a:ext cx="33218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72547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Чем же церковь отличается от собора?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3829048" cy="1400172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Собор – это главный храм города или монастыря, где богослужение проводит Высшее духовное лицо.</a:t>
            </a: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D:\Документы мамы\3_5_MG_7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3778271" cy="257802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D:\Документы мамы\1IMG_8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208" y="4714884"/>
            <a:ext cx="2560470" cy="182245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D:\Документы мамы\____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85728"/>
            <a:ext cx="4341818" cy="307183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9" name="Picture 5" descr="D:\Документы мамы\66678093_01_DSC05091ps_lz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876"/>
            <a:ext cx="3371858" cy="310991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64347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0033CC"/>
                </a:solidFill>
              </a:rPr>
              <a:t>В центре любого  города на самом высоком и красивом месте, посреди большой площади строили </a:t>
            </a:r>
            <a:r>
              <a:rPr lang="ru-RU" sz="2000" b="1" dirty="0" smtClean="0">
                <a:solidFill>
                  <a:srgbClr val="FF0000"/>
                </a:solidFill>
              </a:rPr>
              <a:t>храм – главный собор. </a:t>
            </a:r>
            <a:r>
              <a:rPr lang="ru-RU" sz="2000" b="1" dirty="0" smtClean="0">
                <a:solidFill>
                  <a:srgbClr val="0033CC"/>
                </a:solidFill>
              </a:rPr>
              <a:t>Жители всей округи </a:t>
            </a:r>
            <a:r>
              <a:rPr lang="ru-RU" sz="2000" b="1" dirty="0" smtClean="0">
                <a:solidFill>
                  <a:srgbClr val="FF0000"/>
                </a:solidFill>
              </a:rPr>
              <a:t>собирались</a:t>
            </a:r>
            <a:r>
              <a:rPr lang="ru-RU" sz="2000" b="1" dirty="0" smtClean="0">
                <a:solidFill>
                  <a:srgbClr val="0033CC"/>
                </a:solidFill>
              </a:rPr>
              <a:t> на церковные службы (отсюда и слово «</a:t>
            </a:r>
            <a:r>
              <a:rPr lang="ru-RU" sz="2000" b="1" dirty="0" smtClean="0">
                <a:solidFill>
                  <a:srgbClr val="FF0000"/>
                </a:solidFill>
              </a:rPr>
              <a:t>собор</a:t>
            </a:r>
            <a:r>
              <a:rPr lang="ru-RU" sz="2000" b="1" dirty="0" smtClean="0">
                <a:solidFill>
                  <a:srgbClr val="0033CC"/>
                </a:solidFill>
              </a:rPr>
              <a:t>»), здесь же читали княжеские указы, провозглашали важные решения. Собор имел огромное значение в жизни людей, вид его показывал могущество, славу города и его князя.</a:t>
            </a:r>
          </a:p>
          <a:p>
            <a:endParaRPr lang="ru-RU" dirty="0"/>
          </a:p>
        </p:txBody>
      </p:sp>
      <p:pic>
        <p:nvPicPr>
          <p:cNvPr id="5" name="Picture 4" descr="H:\Фото\церкви\x_667ee6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643314"/>
            <a:ext cx="3929090" cy="294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 descr="H:\Фото\церкви\Панорама_Ростовского_кремля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143404" cy="31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5" descr="H:\Фото\церкви\008kafk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14290"/>
            <a:ext cx="26924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sz="half" idx="1"/>
          </p:nvPr>
        </p:nvSpPr>
        <p:spPr>
          <a:xfrm>
            <a:off x="2714612" y="285729"/>
            <a:ext cx="3643338" cy="228601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Первые храмы на Руси стали строить с принятием христианства.</a:t>
            </a:r>
          </a:p>
          <a:p>
            <a:pPr algn="ctr" eaLnBrk="1" hangingPunct="1"/>
            <a:endParaRPr lang="ru-RU" sz="2000" dirty="0" smtClean="0"/>
          </a:p>
        </p:txBody>
      </p:sp>
      <p:pic>
        <p:nvPicPr>
          <p:cNvPr id="5123" name="Picture 2" descr="O:\цвет куполов\7gla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75" y="642938"/>
            <a:ext cx="2543175" cy="2428875"/>
          </a:xfr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4" name="Picture 4" descr="O:\цвет куполов\5gla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3429000"/>
            <a:ext cx="22256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5" name="Picture 5" descr="H:\Фото\церкви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285750"/>
            <a:ext cx="2357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 descr="H:\Фото\церкви\10n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3643313"/>
            <a:ext cx="1917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7" name="Picture 7" descr="H:\Фото\церкви\Russian North___ White Sea__1810_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2643182"/>
            <a:ext cx="2733570" cy="199548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8" name="Picture 3" descr="O:\цвет куполов\2glav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496" y="4903686"/>
            <a:ext cx="2428879" cy="16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3000364" y="357188"/>
            <a:ext cx="3571900" cy="45259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1800" dirty="0" smtClean="0"/>
              <a:t>      </a:t>
            </a:r>
            <a:r>
              <a:rPr lang="ru-RU" sz="1800" b="1" dirty="0" smtClean="0">
                <a:solidFill>
                  <a:srgbClr val="0033CC"/>
                </a:solidFill>
              </a:rPr>
              <a:t>Храм-здание, в котором происходят религиозные обряды: венчания, крещения, отпевания. Приходят верующие с целью душевного исцеления. В соборах русские воины давали клятву, уходя в бой, защищать Родину. Обращаются в храмы и в радости и в горе.</a:t>
            </a:r>
          </a:p>
          <a:p>
            <a:pPr eaLnBrk="1" hangingPunct="1"/>
            <a:endParaRPr lang="ru-RU" sz="1800" dirty="0" smtClean="0"/>
          </a:p>
        </p:txBody>
      </p:sp>
      <p:pic>
        <p:nvPicPr>
          <p:cNvPr id="15363" name="Picture 2" descr="H:\Фото\церкви\1256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3857628"/>
            <a:ext cx="1881188" cy="2800350"/>
          </a:xfr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4" name="Picture 3" descr="H:\Фото\церкви\4b4b3fb4c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357188"/>
            <a:ext cx="2190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5" name="Picture 4" descr="H:\Фото\церкви\3422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7166"/>
            <a:ext cx="2428862" cy="323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6" name="Picture 3" descr="H:\Фото\церкви\p75_015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71942"/>
            <a:ext cx="33322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7" name="Picture 4" descr="H:\Фото\церкви\404027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4214818"/>
            <a:ext cx="2286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4291"/>
            <a:ext cx="4252882" cy="378621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Православный храм своим силуэтом напоминает горящую свечу, символизируя пламенность молитвы человека, обращенной к Богу. Строение храма выражает единство мира земного (кубическое основание) и небесного (купола, взмывшие ввысь).</a:t>
            </a:r>
          </a:p>
          <a:p>
            <a:endParaRPr lang="ru-RU" dirty="0"/>
          </a:p>
        </p:txBody>
      </p:sp>
      <p:pic>
        <p:nvPicPr>
          <p:cNvPr id="1026" name="Picture 2" descr="P:\отк урок\на бересте\45804737_Na_Nerli_2005_43na33s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85728"/>
            <a:ext cx="4811589" cy="6286544"/>
          </a:xfrm>
          <a:prstGeom prst="rect">
            <a:avLst/>
          </a:prstGeom>
          <a:noFill/>
        </p:spPr>
      </p:pic>
      <p:pic>
        <p:nvPicPr>
          <p:cNvPr id="1029" name="Picture 5" descr="H:\Фото\рамки для фото\солнышко, огонь\свечи\8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3305342" cy="2009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О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9"/>
            <a:ext cx="4467196" cy="3143272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     Возводились церковные здания из дерева, камня и кирпича. Издавна в России строительным материалом служил лес, из него возводились все жилые и хозяйственные постройки, оборонительные сооружения. 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429000"/>
            <a:ext cx="4038600" cy="300039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33CC"/>
                </a:solidFill>
              </a:rPr>
              <a:t>В древности и храмы были деревянными, но потом по традиции, перенятой у Византии, их стали строить из камня, который был намного прочнее и долговечнее дерева, не боялся пожаров, бывших в те времена обычным явлением. </a:t>
            </a:r>
          </a:p>
          <a:p>
            <a:endParaRPr lang="ru-RU" dirty="0"/>
          </a:p>
        </p:txBody>
      </p:sp>
      <p:pic>
        <p:nvPicPr>
          <p:cNvPr id="6146" name="Picture 2" descr="P:\отк урок\урок 1\img11.gif"/>
          <p:cNvPicPr>
            <a:picLocks noChangeAspect="1" noChangeArrowheads="1"/>
          </p:cNvPicPr>
          <p:nvPr/>
        </p:nvPicPr>
        <p:blipFill>
          <a:blip r:embed="rId2"/>
          <a:srcRect l="18809" r="10302" b="29077"/>
          <a:stretch>
            <a:fillRect/>
          </a:stretch>
        </p:blipFill>
        <p:spPr bwMode="auto">
          <a:xfrm>
            <a:off x="5000628" y="214290"/>
            <a:ext cx="3571900" cy="314801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7" name="Picture 3" descr="P:\цвет куполов\2gla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00372"/>
            <a:ext cx="2428892" cy="207170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8" name="Picture 4" descr="P:\цвет куполов\5gla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9" y="4000504"/>
            <a:ext cx="2057440" cy="262096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809</Words>
  <Application>Microsoft Office PowerPoint</Application>
  <PresentationFormat>Экран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 </vt:lpstr>
      <vt:lpstr>Слайд 2</vt:lpstr>
      <vt:lpstr>Слайд 3</vt:lpstr>
      <vt:lpstr>Чем же церковь отличается от собора?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Храмы делятся на  шатровые и купольные.   </vt:lpstr>
      <vt:lpstr>Слайд 13</vt:lpstr>
      <vt:lpstr>Слайд 14</vt:lpstr>
      <vt:lpstr>Слайд 15</vt:lpstr>
      <vt:lpstr>Слайд 16</vt:lpstr>
      <vt:lpstr>Слайд 17</vt:lpstr>
      <vt:lpstr>Крест на куполе выражает идею храма  как Дома Божия.</vt:lpstr>
      <vt:lpstr>Многоглавие храмов</vt:lpstr>
      <vt:lpstr>Одна глава знаменует единство Бога. </vt:lpstr>
      <vt:lpstr>Слайд 21</vt:lpstr>
      <vt:lpstr>Слайд 22</vt:lpstr>
      <vt:lpstr>Слайд 23</vt:lpstr>
      <vt:lpstr>Слайд 24</vt:lpstr>
      <vt:lpstr>Зеленые купола посвящались Троице и символизировали Святой Дух</vt:lpstr>
      <vt:lpstr>Самостоятельная работа учащихся</vt:lpstr>
      <vt:lpstr>Слайд 27</vt:lpstr>
      <vt:lpstr>Подведение итогов. 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COMP</cp:lastModifiedBy>
  <cp:revision>240</cp:revision>
  <dcterms:created xsi:type="dcterms:W3CDTF">2009-02-25T22:04:57Z</dcterms:created>
  <dcterms:modified xsi:type="dcterms:W3CDTF">2011-12-20T19:11:23Z</dcterms:modified>
</cp:coreProperties>
</file>