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66" r:id="rId3"/>
    <p:sldId id="267" r:id="rId4"/>
    <p:sldId id="25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7481E-FB9B-4723-8130-3710061C2C77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74BC-CA00-4AFD-8901-B803B6C80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474BC-CA00-4AFD-8901-B803B6C8053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Кластер</a:t>
            </a:r>
          </a:p>
          <a:p>
            <a:pPr marL="514350" indent="-514350">
              <a:buAutoNum type="arabicParenR"/>
            </a:pPr>
            <a:r>
              <a:rPr lang="ru-RU" dirty="0" smtClean="0"/>
              <a:t>Ответьте на вопросы</a:t>
            </a:r>
          </a:p>
          <a:p>
            <a:r>
              <a:rPr lang="ru-RU" dirty="0" smtClean="0"/>
              <a:t>Я считаю, что в первой половине </a:t>
            </a:r>
            <a:r>
              <a:rPr lang="en-US" dirty="0" smtClean="0"/>
              <a:t>XIX </a:t>
            </a:r>
            <a:r>
              <a:rPr lang="ru-RU" dirty="0" smtClean="0"/>
              <a:t>века, экономика Англии </a:t>
            </a:r>
            <a:r>
              <a:rPr lang="ru-RU" dirty="0" smtClean="0">
                <a:solidFill>
                  <a:srgbClr val="FF0000"/>
                </a:solidFill>
              </a:rPr>
              <a:t>...</a:t>
            </a:r>
            <a:r>
              <a:rPr lang="ru-RU" dirty="0" smtClean="0"/>
              <a:t> потому что </a:t>
            </a:r>
            <a:r>
              <a:rPr lang="ru-RU" dirty="0" smtClean="0">
                <a:solidFill>
                  <a:srgbClr val="FF0000"/>
                </a:solidFill>
              </a:rPr>
              <a:t>...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Нельзя не заметить таких важных черт политики Англии в первой половине </a:t>
            </a:r>
            <a:r>
              <a:rPr lang="en-US" dirty="0" smtClean="0"/>
              <a:t>XIX </a:t>
            </a:r>
            <a:r>
              <a:rPr lang="ru-RU" dirty="0" smtClean="0"/>
              <a:t>века, как </a:t>
            </a:r>
            <a:r>
              <a:rPr lang="ru-RU" dirty="0" smtClean="0">
                <a:solidFill>
                  <a:srgbClr val="FF0000"/>
                </a:solidFill>
              </a:rPr>
              <a:t>...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Что касается рабочего движения, то его можно охарактеризовать как </a:t>
            </a:r>
            <a:r>
              <a:rPr lang="ru-RU" dirty="0" smtClean="0">
                <a:solidFill>
                  <a:srgbClr val="FF0000"/>
                </a:solidFill>
              </a:rPr>
              <a:t>...</a:t>
            </a:r>
            <a:r>
              <a:rPr lang="ru-RU" dirty="0" smtClean="0"/>
              <a:t> потому что </a:t>
            </a:r>
            <a:r>
              <a:rPr lang="ru-RU" dirty="0" smtClean="0">
                <a:solidFill>
                  <a:srgbClr val="FF0000"/>
                </a:solidFill>
              </a:rPr>
              <a:t>...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Реставрация (1814 – 1830 гг.)</a:t>
            </a:r>
            <a:br>
              <a:rPr lang="ru-RU" dirty="0" smtClean="0"/>
            </a:br>
            <a:r>
              <a:rPr lang="ru-RU" dirty="0" smtClean="0"/>
              <a:t>Хартия 1814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847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20486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Парламент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4" idx="3"/>
            <a:endCxn id="5" idx="1"/>
          </p:cNvCxnSpPr>
          <p:nvPr/>
        </p:nvCxnSpPr>
        <p:spPr>
          <a:xfrm>
            <a:off x="3635896" y="1808820"/>
            <a:ext cx="144016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372200" y="393305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Нижняя палата</a:t>
            </a:r>
          </a:p>
          <a:p>
            <a:pPr algn="ctr"/>
            <a:r>
              <a:rPr lang="ru-RU" dirty="0" smtClean="0"/>
              <a:t>(выбиралась)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93305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Верхняя палата</a:t>
            </a:r>
          </a:p>
          <a:p>
            <a:pPr algn="ctr"/>
            <a:r>
              <a:rPr lang="ru-RU" dirty="0" smtClean="0"/>
              <a:t>(назначалась)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5" idx="2"/>
            <a:endCxn id="9" idx="0"/>
          </p:cNvCxnSpPr>
          <p:nvPr/>
        </p:nvCxnSpPr>
        <p:spPr>
          <a:xfrm flipH="1">
            <a:off x="4932040" y="285293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8" idx="0"/>
          </p:cNvCxnSpPr>
          <p:nvPr/>
        </p:nvCxnSpPr>
        <p:spPr>
          <a:xfrm>
            <a:off x="6300192" y="285293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право 15"/>
          <p:cNvSpPr/>
          <p:nvPr/>
        </p:nvSpPr>
        <p:spPr>
          <a:xfrm>
            <a:off x="611560" y="5013176"/>
            <a:ext cx="172819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71800" y="4797152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Началось постепенное возвращение дореволюционных порядков. </a:t>
            </a:r>
            <a:r>
              <a:rPr lang="ru-RU" sz="2000" dirty="0" smtClean="0">
                <a:solidFill>
                  <a:srgbClr val="00B050"/>
                </a:solidFill>
              </a:rPr>
              <a:t>Ущемлялись права буржуазии в пользу крупных землевладельцев</a:t>
            </a:r>
            <a:r>
              <a:rPr lang="ru-RU" sz="2000" dirty="0" smtClean="0"/>
              <a:t>, изгнанной Великой французской революцией.</a:t>
            </a:r>
            <a:endParaRPr lang="ru-RU" sz="2000" dirty="0"/>
          </a:p>
        </p:txBody>
      </p:sp>
      <p:sp>
        <p:nvSpPr>
          <p:cNvPr id="21" name="Параллелограмм 20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араллелограмм 21">
            <a:hlinkClick r:id="rId3" action="ppaction://hlinksldjump"/>
          </p:cNvPr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араллелограмм 22">
            <a:hlinkClick r:id="rId4" action="ppaction://hlinksldjump"/>
          </p:cNvPr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Июльская монархия (1830 -1848 гг.)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0486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Король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20486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Парламент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3"/>
            <a:endCxn id="4" idx="1"/>
          </p:cNvCxnSpPr>
          <p:nvPr/>
        </p:nvCxnSpPr>
        <p:spPr>
          <a:xfrm>
            <a:off x="3707904" y="252890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72200" y="393305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Нижняя палата</a:t>
            </a:r>
          </a:p>
          <a:p>
            <a:pPr algn="ctr"/>
            <a:r>
              <a:rPr lang="ru-RU" dirty="0" smtClean="0"/>
              <a:t>(выбиралась)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393305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Верхняя палата</a:t>
            </a:r>
          </a:p>
          <a:p>
            <a:pPr algn="ctr"/>
            <a:r>
              <a:rPr lang="ru-RU" dirty="0" smtClean="0"/>
              <a:t>(назначалась)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7" idx="0"/>
          </p:cNvCxnSpPr>
          <p:nvPr/>
        </p:nvCxnSpPr>
        <p:spPr>
          <a:xfrm flipH="1">
            <a:off x="4932040" y="285293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>
            <a:off x="6300192" y="285293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11"/>
          <p:cNvSpPr/>
          <p:nvPr/>
        </p:nvSpPr>
        <p:spPr>
          <a:xfrm>
            <a:off x="611560" y="5013176"/>
            <a:ext cx="172819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99792" y="4869160"/>
            <a:ext cx="5904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Началась ускоренная машинизация труда, </a:t>
            </a:r>
            <a:r>
              <a:rPr lang="ru-RU" sz="2000" dirty="0" smtClean="0">
                <a:solidFill>
                  <a:srgbClr val="FF0000"/>
                </a:solidFill>
              </a:rPr>
              <a:t>промышленная революция </a:t>
            </a:r>
            <a:r>
              <a:rPr lang="ru-RU" sz="2000" dirty="0" smtClean="0"/>
              <a:t>набирала обороты, что повлекло за собой те же проблемы в рабочем классе, что были и в Англии. В это же время разразился финансовый кризис.</a:t>
            </a:r>
            <a:endParaRPr lang="ru-RU" sz="2000" dirty="0"/>
          </a:p>
        </p:txBody>
      </p:sp>
      <p:sp>
        <p:nvSpPr>
          <p:cNvPr id="15" name="Параллелограмм 14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араллелограмм 15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республика (1848 – 1852 гг.)</a:t>
            </a:r>
            <a:endParaRPr lang="ru-RU" dirty="0"/>
          </a:p>
        </p:txBody>
      </p:sp>
      <p:sp>
        <p:nvSpPr>
          <p:cNvPr id="3" name="Параллелограмм 2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124744"/>
            <a:ext cx="8280920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Революция 1848 года во Франции  - </a:t>
            </a:r>
            <a:r>
              <a:rPr lang="ru-RU" sz="2400" i="1" u="sng" dirty="0" smtClean="0">
                <a:solidFill>
                  <a:srgbClr val="FF0000"/>
                </a:solidFill>
              </a:rPr>
              <a:t>буржуазно-демократическая</a:t>
            </a:r>
            <a:r>
              <a:rPr lang="ru-RU" sz="2400" dirty="0" smtClean="0">
                <a:solidFill>
                  <a:schemeClr val="tx1"/>
                </a:solidFill>
              </a:rPr>
              <a:t> революция во Франции. Задачами революции было установление </a:t>
            </a:r>
            <a:r>
              <a:rPr lang="ru-RU" sz="2400" i="1" u="sng" dirty="0" smtClean="0">
                <a:solidFill>
                  <a:srgbClr val="FF0000"/>
                </a:solidFill>
              </a:rPr>
              <a:t>гражданских прав и свобод</a:t>
            </a:r>
            <a:r>
              <a:rPr lang="ru-RU" sz="2400" dirty="0" smtClean="0">
                <a:solidFill>
                  <a:schemeClr val="tx1"/>
                </a:solidFill>
              </a:rPr>
              <a:t>. Вылилась 24 февраля 1848 в отречение от престола некогда либерального короля Луи-Филиппа </a:t>
            </a:r>
            <a:r>
              <a:rPr lang="ru-RU" sz="2400" dirty="0" err="1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 и провозглашение Второй республики. В президенты нового государства был избран в дальнейшем ходе революции, после подавления </a:t>
            </a:r>
            <a:r>
              <a:rPr lang="ru-RU" sz="2400" i="1" u="sng" dirty="0" smtClean="0">
                <a:solidFill>
                  <a:srgbClr val="FF0000"/>
                </a:solidFill>
              </a:rPr>
              <a:t>социал-революционного</a:t>
            </a:r>
            <a:r>
              <a:rPr lang="ru-RU" sz="2400" dirty="0" smtClean="0">
                <a:solidFill>
                  <a:schemeClr val="tx1"/>
                </a:solidFill>
              </a:rPr>
              <a:t> восстания в июне 1848, племянник Наполеона Бонапарта </a:t>
            </a:r>
            <a:r>
              <a:rPr lang="ru-RU" sz="2400" dirty="0" smtClean="0">
                <a:solidFill>
                  <a:srgbClr val="0070C0"/>
                </a:solidFill>
              </a:rPr>
              <a:t>Луи-Наполеон Бонапарт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4797152"/>
            <a:ext cx="770485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Напишите: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какие общественно-политические течения изначально участвовали в революции.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Какие слои населения участвовали в революции.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Луи-Наполеон Бонапарт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6" name="Параллелограмм 5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File:Franz Xaver Winterhalter Napoleon I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519114" cy="54894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империя (1852 -1870 гг.)</a:t>
            </a:r>
            <a:endParaRPr lang="ru-RU" dirty="0"/>
          </a:p>
        </p:txBody>
      </p:sp>
      <p:sp>
        <p:nvSpPr>
          <p:cNvPr id="6" name="Параллелограмм 5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1628800"/>
            <a:ext cx="770485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Задание: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Прочитайте пункты «</a:t>
            </a:r>
            <a:r>
              <a:rPr lang="ru-RU" sz="2400" b="1" dirty="0" smtClean="0">
                <a:solidFill>
                  <a:schemeClr val="tx1"/>
                </a:solidFill>
              </a:rPr>
              <a:t>Империя – это мир</a:t>
            </a:r>
            <a:r>
              <a:rPr lang="ru-RU" sz="2400" dirty="0" smtClean="0">
                <a:solidFill>
                  <a:schemeClr val="tx1"/>
                </a:solidFill>
              </a:rPr>
              <a:t>», «</a:t>
            </a:r>
            <a:r>
              <a:rPr lang="ru-RU" sz="2400" b="1" dirty="0" smtClean="0">
                <a:solidFill>
                  <a:schemeClr val="tx1"/>
                </a:solidFill>
              </a:rPr>
              <a:t>Государство должно быть движущей силой ...</a:t>
            </a:r>
            <a:r>
              <a:rPr lang="ru-RU" sz="2400" dirty="0" smtClean="0">
                <a:solidFill>
                  <a:schemeClr val="tx1"/>
                </a:solidFill>
              </a:rPr>
              <a:t>» и «</a:t>
            </a:r>
            <a:r>
              <a:rPr lang="ru-RU" sz="2400" b="1" dirty="0" smtClean="0">
                <a:solidFill>
                  <a:schemeClr val="tx1"/>
                </a:solidFill>
              </a:rPr>
              <a:t>Внешняя политика</a:t>
            </a:r>
            <a:r>
              <a:rPr lang="ru-RU" sz="2400" dirty="0" smtClean="0">
                <a:solidFill>
                  <a:schemeClr val="tx1"/>
                </a:solidFill>
              </a:rPr>
              <a:t>» (стр. 119 - 120).</a:t>
            </a:r>
          </a:p>
          <a:p>
            <a:pPr marL="342900" indent="-342900">
              <a:buAutoNum type="arabicParenR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2) Заполните таблицу.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Параллелограмм 2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41277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Font typeface="Arial" pitchFamily="34" charset="0"/>
              <a:buChar char="•"/>
            </a:pPr>
            <a:r>
              <a:rPr lang="ru-RU" sz="2800" dirty="0" smtClean="0"/>
              <a:t>Я считаю, что в первой половине </a:t>
            </a:r>
            <a:r>
              <a:rPr lang="en-US" sz="2800" dirty="0" smtClean="0"/>
              <a:t>XIX </a:t>
            </a:r>
            <a:r>
              <a:rPr lang="ru-RU" sz="2800" dirty="0" smtClean="0"/>
              <a:t>века, экономика Франции </a:t>
            </a:r>
            <a:r>
              <a:rPr lang="ru-RU" sz="2800" dirty="0" smtClean="0">
                <a:solidFill>
                  <a:srgbClr val="FF0000"/>
                </a:solidFill>
              </a:rPr>
              <a:t>...</a:t>
            </a:r>
            <a:r>
              <a:rPr lang="ru-RU" sz="2800" dirty="0" smtClean="0"/>
              <a:t> потому что </a:t>
            </a:r>
            <a:r>
              <a:rPr lang="ru-RU" sz="2800" dirty="0" smtClean="0">
                <a:solidFill>
                  <a:srgbClr val="FF0000"/>
                </a:solidFill>
              </a:rPr>
              <a:t>...</a:t>
            </a:r>
          </a:p>
          <a:p>
            <a:pPr indent="457200">
              <a:buFont typeface="Arial" pitchFamily="34" charset="0"/>
              <a:buChar char="•"/>
            </a:pPr>
            <a:endParaRPr lang="ru-RU" sz="2800" dirty="0" smtClean="0">
              <a:solidFill>
                <a:srgbClr val="FF0000"/>
              </a:solidFill>
            </a:endParaRPr>
          </a:p>
          <a:p>
            <a:pPr indent="457200">
              <a:buFont typeface="Arial" pitchFamily="34" charset="0"/>
              <a:buChar char="•"/>
            </a:pPr>
            <a:r>
              <a:rPr lang="ru-RU" sz="2800" dirty="0" smtClean="0"/>
              <a:t>Нельзя не заметить таких важных черт политики </a:t>
            </a:r>
            <a:r>
              <a:rPr lang="ru-RU" sz="2800" dirty="0" smtClean="0"/>
              <a:t>Франции в </a:t>
            </a:r>
            <a:r>
              <a:rPr lang="ru-RU" sz="2800" dirty="0" smtClean="0"/>
              <a:t>первой половине </a:t>
            </a:r>
            <a:r>
              <a:rPr lang="en-US" sz="2800" dirty="0" smtClean="0"/>
              <a:t>XIX </a:t>
            </a:r>
            <a:r>
              <a:rPr lang="ru-RU" sz="2800" dirty="0" smtClean="0"/>
              <a:t>века, как </a:t>
            </a:r>
            <a:r>
              <a:rPr lang="ru-RU" sz="2800" dirty="0" smtClean="0">
                <a:solidFill>
                  <a:srgbClr val="FF0000"/>
                </a:solidFill>
              </a:rPr>
              <a:t>... </a:t>
            </a:r>
          </a:p>
          <a:p>
            <a:pPr indent="457200">
              <a:buFont typeface="Arial" pitchFamily="34" charset="0"/>
              <a:buChar char="•"/>
            </a:pPr>
            <a:endParaRPr lang="ru-RU" sz="2800" dirty="0" smtClean="0">
              <a:solidFill>
                <a:srgbClr val="FF0000"/>
              </a:solidFill>
            </a:endParaRPr>
          </a:p>
          <a:p>
            <a:pPr indent="457200">
              <a:buFont typeface="Arial" pitchFamily="34" charset="0"/>
              <a:buChar char="•"/>
            </a:pPr>
            <a:r>
              <a:rPr lang="ru-RU" sz="2800" dirty="0" smtClean="0"/>
              <a:t>Что касается рабочего движения, то его можно охарактеризовать как </a:t>
            </a:r>
            <a:r>
              <a:rPr lang="ru-RU" sz="2800" dirty="0" smtClean="0">
                <a:solidFill>
                  <a:srgbClr val="FF0000"/>
                </a:solidFill>
              </a:rPr>
              <a:t>...</a:t>
            </a:r>
            <a:r>
              <a:rPr lang="ru-RU" sz="2800" dirty="0" smtClean="0"/>
              <a:t> потому что </a:t>
            </a:r>
            <a:r>
              <a:rPr lang="ru-RU" sz="2800" dirty="0" smtClean="0">
                <a:solidFill>
                  <a:srgbClr val="FF0000"/>
                </a:solidFill>
              </a:rPr>
              <a:t>...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 § 11, 12, 14, 15 – заполнить таблицу.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Учить термины: </a:t>
            </a:r>
          </a:p>
          <a:p>
            <a:pPr marL="514350" indent="-514350">
              <a:buNone/>
            </a:pPr>
            <a:r>
              <a:rPr lang="ru-RU" dirty="0" smtClean="0"/>
              <a:t>	- Конкордат,</a:t>
            </a:r>
          </a:p>
          <a:p>
            <a:pPr marL="514350" indent="-514350">
              <a:buNone/>
            </a:pPr>
            <a:r>
              <a:rPr lang="ru-RU" dirty="0" smtClean="0"/>
              <a:t>	- Кодекс Наполеона,</a:t>
            </a:r>
          </a:p>
          <a:p>
            <a:pPr marL="514350" indent="-514350">
              <a:buNone/>
            </a:pPr>
            <a:r>
              <a:rPr lang="ru-RU" dirty="0" smtClean="0"/>
              <a:t>	- буржуазно-демократическая революция,</a:t>
            </a:r>
          </a:p>
          <a:p>
            <a:pPr marL="514350" indent="-514350">
              <a:buNone/>
            </a:pPr>
            <a:r>
              <a:rPr lang="ru-RU" dirty="0" smtClean="0"/>
              <a:t>	- гражданские права и свободы.</a:t>
            </a:r>
          </a:p>
          <a:p>
            <a:pPr marL="514350" indent="-514350">
              <a:buNone/>
            </a:pPr>
            <a:r>
              <a:rPr lang="ru-RU" dirty="0" smtClean="0"/>
              <a:t>	+ термины предыдущих уроков</a:t>
            </a:r>
          </a:p>
          <a:p>
            <a:pPr marL="514350" indent="-51435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!!! Будет словарный диктант !!!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4" name="Параллелограмм 3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Франция до 1871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83568" y="1268760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Задание</a:t>
            </a:r>
            <a:endParaRPr lang="ru-RU" sz="2000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4572000" y="2060848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Наполеон Бонапарт</a:t>
            </a:r>
            <a:endParaRPr lang="ru-RU" sz="2000" dirty="0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683568" y="2060848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Первая империя (1804 -1814 гг.)</a:t>
            </a:r>
            <a:endParaRPr lang="ru-RU" sz="2000" dirty="0"/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683568" y="2852936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Реставрация (1814 – 1830 гг.)</a:t>
            </a:r>
            <a:endParaRPr lang="ru-RU" sz="20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683568" y="3645024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Июльская монархия (1830 – 1848 гг.)</a:t>
            </a:r>
            <a:endParaRPr lang="ru-RU" sz="2000" dirty="0"/>
          </a:p>
        </p:txBody>
      </p:sp>
      <p:sp>
        <p:nvSpPr>
          <p:cNvPr id="8" name="Прямоугольник 7">
            <a:hlinkClick r:id="rId7" action="ppaction://hlinksldjump"/>
          </p:cNvPr>
          <p:cNvSpPr/>
          <p:nvPr/>
        </p:nvSpPr>
        <p:spPr>
          <a:xfrm>
            <a:off x="683568" y="4437112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Вторая республика (1848 – 1852 гг.)</a:t>
            </a:r>
            <a:endParaRPr lang="ru-RU" sz="2000" dirty="0"/>
          </a:p>
        </p:txBody>
      </p:sp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683568" y="5229200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Вторая империя (1852 – 1870 гг.)</a:t>
            </a:r>
            <a:endParaRPr lang="ru-RU" sz="2000" dirty="0"/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683568" y="6021288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Выводы</a:t>
            </a:r>
            <a:endParaRPr lang="ru-RU" sz="2000" dirty="0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572000" y="4797152"/>
            <a:ext cx="3312368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Наполеон Бонапарт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>
            <a:stCxn id="8" idx="3"/>
            <a:endCxn id="11" idx="1"/>
          </p:cNvCxnSpPr>
          <p:nvPr/>
        </p:nvCxnSpPr>
        <p:spPr>
          <a:xfrm>
            <a:off x="3995936" y="4761148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Прямая соединительная линия 14"/>
          <p:cNvCxnSpPr>
            <a:stCxn id="9" idx="3"/>
            <a:endCxn id="11" idx="1"/>
          </p:cNvCxnSpPr>
          <p:nvPr/>
        </p:nvCxnSpPr>
        <p:spPr>
          <a:xfrm flipV="1">
            <a:off x="3995936" y="5121188"/>
            <a:ext cx="576064" cy="432048"/>
          </a:xfrm>
          <a:prstGeom prst="lin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4" idx="1"/>
          </p:cNvCxnSpPr>
          <p:nvPr/>
        </p:nvCxnSpPr>
        <p:spPr>
          <a:xfrm>
            <a:off x="3995936" y="2384884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8" name="Прямоугольник 17">
            <a:hlinkClick r:id="rId11" action="ppaction://hlinksldjump"/>
          </p:cNvPr>
          <p:cNvSpPr/>
          <p:nvPr/>
        </p:nvSpPr>
        <p:spPr>
          <a:xfrm>
            <a:off x="6228184" y="6021288"/>
            <a:ext cx="1656184" cy="64807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Домашнее задание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Наполеон Бонапарт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ile:Jacques-Louis David 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56792"/>
            <a:ext cx="2855512" cy="4706888"/>
          </a:xfrm>
          <a:prstGeom prst="rect">
            <a:avLst/>
          </a:prstGeom>
          <a:noFill/>
        </p:spPr>
      </p:pic>
      <p:sp>
        <p:nvSpPr>
          <p:cNvPr id="5" name="Параллелограмм 4">
            <a:hlinkClick r:id="rId3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772816"/>
          <a:ext cx="8748462" cy="48755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4176"/>
                <a:gridCol w="1331978"/>
                <a:gridCol w="1458077"/>
                <a:gridCol w="1458077"/>
                <a:gridCol w="1458077"/>
                <a:gridCol w="1458077"/>
              </a:tblGrid>
              <a:tr h="921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империя (1804 – 1814 гг.)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Реставрация</a:t>
                      </a:r>
                      <a:r>
                        <a:rPr lang="ru-RU" baseline="0" dirty="0" smtClean="0"/>
                        <a:t> (1814 – 1830 гг.)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Июльская монархия (1830 – 1848 гг.)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республика (1848 – 1852 гг.)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империя (1852 – 1870 гг.)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Внутренняя политика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 политика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Экономическое развитие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противоречия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Параллелограмм 3">
            <a:hlinkClick r:id="rId2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империя (1804 – 1814 гг.).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ile:Napoleoniceuro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93082"/>
            <a:ext cx="5472608" cy="55649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араллелограмм 4">
            <a:hlinkClick r:id="rId3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араллелограмм 5">
            <a:hlinkClick r:id="rId4" action="ppaction://hlinksldjump"/>
          </p:cNvPr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>
            <a:hlinkClick r:id="rId5" action="ppaction://hlinksldjump"/>
          </p:cNvPr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империя (1804 – 1814 гг.).</a:t>
            </a:r>
            <a:br>
              <a:rPr lang="ru-RU" dirty="0" smtClean="0"/>
            </a:br>
            <a:r>
              <a:rPr lang="ru-RU" dirty="0" smtClean="0"/>
              <a:t>Политика Наполеона Бонапарта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Внутренняя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Кодекс Наполеона</a:t>
            </a:r>
            <a:r>
              <a:rPr lang="ru-RU" dirty="0" smtClean="0"/>
              <a:t>» - в города назначались мэры;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Учреждён </a:t>
            </a:r>
            <a:r>
              <a:rPr lang="ru-RU" b="1" dirty="0" smtClean="0">
                <a:solidFill>
                  <a:srgbClr val="00B050"/>
                </a:solidFill>
              </a:rPr>
              <a:t>Французский банк</a:t>
            </a:r>
            <a:r>
              <a:rPr lang="ru-RU" b="1" dirty="0" smtClean="0"/>
              <a:t> </a:t>
            </a:r>
            <a:r>
              <a:rPr lang="ru-RU" dirty="0" smtClean="0"/>
              <a:t>(хранение золотого запаса 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Поощрение промышленности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Контроль всей прессы;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сети </a:t>
            </a:r>
            <a:r>
              <a:rPr lang="ru-RU" b="1" dirty="0" smtClean="0">
                <a:solidFill>
                  <a:srgbClr val="00B050"/>
                </a:solidFill>
              </a:rPr>
              <a:t>средних школ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Укрепление полицейской службы;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Конкордат</a:t>
            </a:r>
            <a:r>
              <a:rPr lang="ru-RU" dirty="0" smtClean="0"/>
              <a:t> с папой римским.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4958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/>
              <a:t>Внешняя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Присоединение ряда итальянских земель;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Разгром </a:t>
            </a:r>
            <a:r>
              <a:rPr lang="ru-RU" sz="2200" b="1" i="1" dirty="0" smtClean="0">
                <a:solidFill>
                  <a:srgbClr val="00B050"/>
                </a:solidFill>
              </a:rPr>
              <a:t>третьей антифранцузской коалиции</a:t>
            </a:r>
            <a:r>
              <a:rPr lang="ru-RU" sz="2200" dirty="0" smtClean="0"/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Создание Рейнского союза;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Разгром </a:t>
            </a:r>
            <a:r>
              <a:rPr lang="ru-RU" sz="2200" b="1" i="1" dirty="0" smtClean="0">
                <a:solidFill>
                  <a:srgbClr val="00B050"/>
                </a:solidFill>
              </a:rPr>
              <a:t>четвертой антифранцузской коалиции</a:t>
            </a:r>
            <a:r>
              <a:rPr lang="ru-RU" sz="2200" dirty="0" smtClean="0"/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Установление </a:t>
            </a:r>
            <a:r>
              <a:rPr lang="ru-RU" sz="2200" b="1" dirty="0" smtClean="0">
                <a:solidFill>
                  <a:srgbClr val="00B050"/>
                </a:solidFill>
              </a:rPr>
              <a:t>континентальной блокады Англии</a:t>
            </a:r>
            <a:r>
              <a:rPr lang="ru-RU" sz="2200" dirty="0" smtClean="0"/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Ликвидация папства;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Разгром </a:t>
            </a:r>
            <a:r>
              <a:rPr lang="ru-RU" sz="2200" b="1" i="1" dirty="0" smtClean="0">
                <a:solidFill>
                  <a:srgbClr val="00B050"/>
                </a:solidFill>
              </a:rPr>
              <a:t>пятой антифранцузской коалиции</a:t>
            </a:r>
            <a:r>
              <a:rPr lang="ru-RU" sz="2200" i="1" dirty="0" smtClean="0"/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b="1" dirty="0" smtClean="0">
                <a:solidFill>
                  <a:srgbClr val="00B050"/>
                </a:solidFill>
              </a:rPr>
              <a:t>Война 1812 г. и шестая коалиция</a:t>
            </a:r>
            <a:r>
              <a:rPr lang="ru-RU" sz="2200" i="1" dirty="0" smtClean="0"/>
              <a:t>.</a:t>
            </a: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/>
          </a:p>
        </p:txBody>
      </p:sp>
      <p:sp>
        <p:nvSpPr>
          <p:cNvPr id="11" name="Параллелограмм 10">
            <a:hlinkClick r:id="rId3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араллелограмм 11">
            <a:hlinkClick r:id="rId4" action="ppaction://hlinksldjump"/>
          </p:cNvPr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араллелограмм 12">
            <a:hlinkClick r:id="rId5" action="ppaction://hlinksldjump"/>
          </p:cNvPr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Конкордат (Соглашение) Наполеона 1801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Рим признавал новую французскую власть</a:t>
            </a:r>
            <a:r>
              <a:rPr lang="ru-RU" dirty="0" smtClean="0"/>
              <a:t>, а католицизм объявлялся религией большинства французов. </a:t>
            </a:r>
          </a:p>
          <a:p>
            <a:r>
              <a:rPr lang="ru-RU" dirty="0" smtClean="0"/>
              <a:t>При этом </a:t>
            </a:r>
            <a:r>
              <a:rPr lang="ru-RU" dirty="0" smtClean="0">
                <a:solidFill>
                  <a:srgbClr val="00B050"/>
                </a:solidFill>
              </a:rPr>
              <a:t>свобода вероисповедания сохранялась</a:t>
            </a:r>
            <a:r>
              <a:rPr lang="ru-RU" dirty="0" smtClean="0"/>
              <a:t>. Назначение епископов и деятельность церкви ставились в зависимость от правительства.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Реставрация (1814 – 1830 гг.)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572000" y="1340768"/>
            <a:ext cx="4405753" cy="4464496"/>
            <a:chOff x="179512" y="1484784"/>
            <a:chExt cx="4405753" cy="446449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79512" y="1484784"/>
              <a:ext cx="4392488" cy="44644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6" name="Picture 2" descr="File:Kingdom of France (1815).sv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484784"/>
              <a:ext cx="4405753" cy="446449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pic>
        <p:nvPicPr>
          <p:cNvPr id="6" name="Picture 2" descr="File:Napoleoniceurop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4392488" cy="4466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араллелограмм 8">
            <a:hlinkClick r:id="rId4" action="ppaction://hlinksldjump"/>
          </p:cNvPr>
          <p:cNvSpPr/>
          <p:nvPr/>
        </p:nvSpPr>
        <p:spPr>
          <a:xfrm>
            <a:off x="7236296" y="6165304"/>
            <a:ext cx="576064" cy="504056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араллелограмм 9">
            <a:hlinkClick r:id="rId5" action="ppaction://hlinksldjump"/>
          </p:cNvPr>
          <p:cNvSpPr/>
          <p:nvPr/>
        </p:nvSpPr>
        <p:spPr>
          <a:xfrm>
            <a:off x="7740352" y="6165304"/>
            <a:ext cx="576064" cy="504056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араллелограмм 10">
            <a:hlinkClick r:id="rId6" action="ppaction://hlinksldjump"/>
          </p:cNvPr>
          <p:cNvSpPr/>
          <p:nvPr/>
        </p:nvSpPr>
        <p:spPr>
          <a:xfrm>
            <a:off x="8244408" y="6165304"/>
            <a:ext cx="576064" cy="504056"/>
          </a:xfrm>
          <a:prstGeom prst="parallelogram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517</Words>
  <Application>Microsoft Office PowerPoint</Application>
  <PresentationFormat>Экран (4:3)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Проверка домашнего задания</vt:lpstr>
      <vt:lpstr>Франция до 1871 года</vt:lpstr>
      <vt:lpstr>План урока</vt:lpstr>
      <vt:lpstr>Наполеон Бонапарт</vt:lpstr>
      <vt:lpstr>Задание</vt:lpstr>
      <vt:lpstr>Первая империя (1804 – 1814 гг.).</vt:lpstr>
      <vt:lpstr>Первая империя (1804 – 1814 гг.). Политика Наполеона Бонапарта</vt:lpstr>
      <vt:lpstr>Конкордат (Соглашение) Наполеона 1801 г.</vt:lpstr>
      <vt:lpstr>Реставрация (1814 – 1830 гг.)</vt:lpstr>
      <vt:lpstr>Реставрация (1814 – 1830 гг.) Хартия 1814 г.</vt:lpstr>
      <vt:lpstr>Июльская монархия (1830 -1848 гг.)</vt:lpstr>
      <vt:lpstr>Вторая республика (1848 – 1852 гг.)</vt:lpstr>
      <vt:lpstr>Луи-Наполеон Бонапарт III</vt:lpstr>
      <vt:lpstr>Вторая империя (1852 -1870 гг.)</vt:lpstr>
      <vt:lpstr>Выводы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</dc:title>
  <dc:creator>User</dc:creator>
  <cp:lastModifiedBy>User</cp:lastModifiedBy>
  <cp:revision>18</cp:revision>
  <dcterms:created xsi:type="dcterms:W3CDTF">2014-09-03T12:43:06Z</dcterms:created>
  <dcterms:modified xsi:type="dcterms:W3CDTF">2014-09-21T17:46:28Z</dcterms:modified>
</cp:coreProperties>
</file>