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4902F7D2-E959-4BF7-806F-041252157218}" type="datetimeFigureOut">
              <a:rPr lang="ru-RU" smtClean="0"/>
              <a:t>06.02.2015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B84F222-E547-466C-8B8F-8A9EA2627AE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02F7D2-E959-4BF7-806F-041252157218}" type="datetimeFigureOut">
              <a:rPr lang="ru-RU" smtClean="0"/>
              <a:t>06.02.2015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02F7D2-E959-4BF7-806F-041252157218}" type="datetimeFigureOut">
              <a:rPr lang="ru-RU" smtClean="0"/>
              <a:t>06.02.2015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02F7D2-E959-4BF7-806F-041252157218}" type="datetimeFigureOut">
              <a:rPr lang="ru-RU" smtClean="0"/>
              <a:t>06.02.2015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902F7D2-E959-4BF7-806F-041252157218}" type="datetimeFigureOut">
              <a:rPr lang="ru-RU" smtClean="0"/>
              <a:t>06.02.2015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902F7D2-E959-4BF7-806F-041252157218}" type="datetimeFigureOut">
              <a:rPr lang="ru-RU" smtClean="0"/>
              <a:t>06.02.2015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4902F7D2-E959-4BF7-806F-041252157218}" type="datetimeFigureOut">
              <a:rPr lang="ru-RU" smtClean="0"/>
              <a:t>06.02.2015</a:t>
            </a:fld>
            <a:endParaRPr lang="ru-RU"/>
          </a:p>
        </p:txBody>
      </p:sp>
      <p:sp>
        <p:nvSpPr>
          <p:cNvPr id="27" name="Номер слайда 26"/>
          <p:cNvSpPr>
            <a:spLocks noGrp="1"/>
          </p:cNvSpPr>
          <p:nvPr>
            <p:ph type="sldNum" sz="quarter" idx="11"/>
          </p:nvPr>
        </p:nvSpPr>
        <p:spPr/>
        <p:txBody>
          <a:bodyPr rtlCol="0"/>
          <a:lstStyle/>
          <a:p>
            <a:fld id="{1B84F222-E547-466C-8B8F-8A9EA2627AEA}"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4902F7D2-E959-4BF7-806F-041252157218}" type="datetimeFigureOut">
              <a:rPr lang="ru-RU" smtClean="0"/>
              <a:t>06.02.2015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1B84F222-E547-466C-8B8F-8A9EA2627AE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02F7D2-E959-4BF7-806F-041252157218}" type="datetimeFigureOut">
              <a:rPr lang="ru-RU" smtClean="0"/>
              <a:t>06.02.2015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902F7D2-E959-4BF7-806F-041252157218}" type="datetimeFigureOut">
              <a:rPr lang="ru-RU" smtClean="0"/>
              <a:t>06.02.2015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902F7D2-E959-4BF7-806F-041252157218}" type="datetimeFigureOut">
              <a:rPr lang="ru-RU" smtClean="0"/>
              <a:t>06.02.2015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84F222-E547-466C-8B8F-8A9EA2627AE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902F7D2-E959-4BF7-806F-041252157218}" type="datetimeFigureOut">
              <a:rPr lang="ru-RU" smtClean="0"/>
              <a:t>06.02.2015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B84F222-E547-466C-8B8F-8A9EA2627AE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ossov.vydr.ru/organization/prezidiu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gossov.tatarstan.ru/fs/site_documents_struc/history/konst1978rus.zip"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ssov.tatarstan.ru/fs/site_documents_struc/history/deklar1990rus.zip"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sz="4400" dirty="0" smtClean="0">
                <a:solidFill>
                  <a:schemeClr val="bg1"/>
                </a:solidFill>
                <a:latin typeface="+mn-lt"/>
              </a:rPr>
              <a:t>Парламентский урок на тему</a:t>
            </a:r>
            <a:r>
              <a:rPr lang="ru-RU" sz="6000" dirty="0" smtClean="0">
                <a:solidFill>
                  <a:schemeClr val="bg1"/>
                </a:solidFill>
                <a:latin typeface="+mn-lt"/>
              </a:rPr>
              <a:t> «20 лет Государственному </a:t>
            </a:r>
            <a:r>
              <a:rPr lang="ru-RU" sz="6000" dirty="0" smtClean="0">
                <a:latin typeface="+mn-lt"/>
              </a:rPr>
              <a:t>Совету Республики Татарстан»</a:t>
            </a:r>
            <a:endParaRPr lang="ru-RU" sz="6000" dirty="0">
              <a:latin typeface="+mn-lt"/>
            </a:endParaRPr>
          </a:p>
        </p:txBody>
      </p:sp>
      <p:sp>
        <p:nvSpPr>
          <p:cNvPr id="3" name="Подзаголовок 2"/>
          <p:cNvSpPr>
            <a:spLocks noGrp="1"/>
          </p:cNvSpPr>
          <p:nvPr>
            <p:ph type="subTitle" idx="1"/>
          </p:nvPr>
        </p:nvSpPr>
        <p:spPr>
          <a:xfrm>
            <a:off x="3779912" y="4293096"/>
            <a:ext cx="4953000" cy="1752600"/>
          </a:xfrm>
        </p:spPr>
        <p:txBody>
          <a:bodyPr>
            <a:normAutofit/>
          </a:bodyPr>
          <a:lstStyle/>
          <a:p>
            <a:pPr algn="r"/>
            <a:r>
              <a:rPr lang="ru-RU" dirty="0" smtClean="0"/>
              <a:t>Провела учитель истории и обществознания </a:t>
            </a:r>
          </a:p>
          <a:p>
            <a:pPr algn="r"/>
            <a:r>
              <a:rPr lang="ru-RU" dirty="0" smtClean="0"/>
              <a:t>МБОУ </a:t>
            </a:r>
            <a:r>
              <a:rPr lang="ru-RU" dirty="0" err="1" smtClean="0"/>
              <a:t>Ташкирменской</a:t>
            </a:r>
            <a:r>
              <a:rPr lang="ru-RU" dirty="0" smtClean="0"/>
              <a:t> ООШ Сидорова М.Т</a:t>
            </a:r>
            <a:r>
              <a:rPr lang="ru-RU" dirty="0" smtClean="0"/>
              <a:t>.</a:t>
            </a:r>
            <a:endParaRPr lang="ru-RU" dirty="0" smtClean="0"/>
          </a:p>
        </p:txBody>
      </p:sp>
    </p:spTree>
    <p:extLst>
      <p:ext uri="{BB962C8B-B14F-4D97-AF65-F5344CB8AC3E}">
        <p14:creationId xmlns:p14="http://schemas.microsoft.com/office/powerpoint/2010/main" val="42735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809832"/>
          </a:xfrm>
        </p:spPr>
        <p:txBody>
          <a:bodyPr>
            <a:noAutofit/>
          </a:bodyPr>
          <a:lstStyle/>
          <a:p>
            <a:r>
              <a:rPr lang="ru-RU" sz="1400" dirty="0" smtClean="0">
                <a:solidFill>
                  <a:srgbClr val="000000"/>
                </a:solidFill>
                <a:latin typeface="Times New Roman" pitchFamily="18" charset="0"/>
                <a:cs typeface="Times New Roman" pitchFamily="18" charset="0"/>
              </a:rPr>
              <a:t>В Республике </a:t>
            </a:r>
            <a:r>
              <a:rPr lang="ru-RU" sz="1400" dirty="0">
                <a:solidFill>
                  <a:srgbClr val="000000"/>
                </a:solidFill>
                <a:latin typeface="Times New Roman" pitchFamily="18" charset="0"/>
                <a:cs typeface="Times New Roman" pitchFamily="18" charset="0"/>
              </a:rPr>
              <a:t>Татарстан действуют 687 законов Республики Татарстан. Наиболее значимые законы Республики Татарстан, принятые Государственным Советом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Избирательный кодекс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Экологический кодекс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Семейный кодекс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административно–территориальном устройстве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 противодействии коррупции в Республике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 местном самоуправлении в Республике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 муниципальной службе в Республике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Общественной палате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установлении границ территорий и статусе муниципальных образований в Республике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 государственной гражданской службе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утверждении Программы социально-экономического развития Республики Татарстан на 2005 - 2010 годы»;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утверждении республиканской целевой программы «Развитие транспортного комплекса Республики Татарстан на 2006 - 2010 годы»;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утверждении Программы развития топливно-энергетического комплекса Республики Татарстан на 2006 - 2020 годы»;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утверждении Программы «</a:t>
            </a:r>
            <a:r>
              <a:rPr lang="ru-RU" sz="1400" dirty="0" err="1">
                <a:solidFill>
                  <a:srgbClr val="000000"/>
                </a:solidFill>
                <a:latin typeface="Times New Roman" pitchFamily="18" charset="0"/>
                <a:cs typeface="Times New Roman" pitchFamily="18" charset="0"/>
              </a:rPr>
              <a:t>Энергоресурсоэффективность</a:t>
            </a:r>
            <a:r>
              <a:rPr lang="ru-RU" sz="1400" dirty="0">
                <a:solidFill>
                  <a:srgbClr val="000000"/>
                </a:solidFill>
                <a:latin typeface="Times New Roman" pitchFamily="18" charset="0"/>
                <a:cs typeface="Times New Roman" pitchFamily="18" charset="0"/>
              </a:rPr>
              <a:t> в Республике Татарстан на 2006 - 2010 годы»;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утверждении Программы реформирования и модернизации жилищно-коммунального комплекса Республики Татарстан на 2004 - 2010 годы»;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«Об утверждении Государственной программы Республики Татарстан по сохранению, изучению и развитию государственных языков Республики Татарстан и других языков в Республике Татарстан на 2004 – 2013 годы» и т.д. </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151005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809832"/>
          </a:xfrm>
        </p:spPr>
        <p:txBody>
          <a:bodyPr>
            <a:normAutofit fontScale="77500" lnSpcReduction="20000"/>
          </a:bodyPr>
          <a:lstStyle/>
          <a:p>
            <a:pPr algn="just"/>
            <a:r>
              <a:rPr lang="ru-RU" dirty="0">
                <a:solidFill>
                  <a:srgbClr val="000000"/>
                </a:solidFill>
                <a:latin typeface="Tahoma"/>
              </a:rPr>
              <a:t>Органом Государственного Совета Республики Татарстан, обеспечивающим организацию его работы, является </a:t>
            </a:r>
            <a:r>
              <a:rPr lang="ru-RU" dirty="0">
                <a:solidFill>
                  <a:srgbClr val="0472A0"/>
                </a:solidFill>
                <a:latin typeface="Tahoma"/>
                <a:hlinkClick r:id="rId2"/>
              </a:rPr>
              <a:t>Президиум</a:t>
            </a:r>
            <a:r>
              <a:rPr lang="ru-RU" dirty="0">
                <a:solidFill>
                  <a:srgbClr val="000000"/>
                </a:solidFill>
                <a:latin typeface="Tahoma"/>
              </a:rPr>
              <a:t>, в который входят 13 депутатов. </a:t>
            </a:r>
            <a:br>
              <a:rPr lang="ru-RU" dirty="0">
                <a:solidFill>
                  <a:srgbClr val="000000"/>
                </a:solidFill>
                <a:latin typeface="Tahoma"/>
              </a:rPr>
            </a:br>
            <a:endParaRPr lang="ru-RU" dirty="0">
              <a:solidFill>
                <a:srgbClr val="000000"/>
              </a:solidFill>
              <a:latin typeface="Tahoma"/>
            </a:endParaRPr>
          </a:p>
          <a:p>
            <a:r>
              <a:rPr lang="ru-RU" dirty="0">
                <a:solidFill>
                  <a:srgbClr val="0472A0"/>
                </a:solidFill>
                <a:latin typeface="Tahoma"/>
                <a:hlinkClick r:id="rId2"/>
              </a:rPr>
              <a:t>Президиум: </a:t>
            </a:r>
            <a:br>
              <a:rPr lang="ru-RU" dirty="0">
                <a:solidFill>
                  <a:srgbClr val="0472A0"/>
                </a:solidFill>
                <a:latin typeface="Tahoma"/>
                <a:hlinkClick r:id="rId2"/>
              </a:rPr>
            </a:br>
            <a:r>
              <a:rPr lang="ru-RU" dirty="0">
                <a:solidFill>
                  <a:srgbClr val="000000"/>
                </a:solidFill>
                <a:latin typeface="Tahoma"/>
              </a:rPr>
              <a:t>• созывает сессии Государственного Совета и организует подготовку его заседаний; </a:t>
            </a:r>
            <a:br>
              <a:rPr lang="ru-RU" dirty="0">
                <a:solidFill>
                  <a:srgbClr val="000000"/>
                </a:solidFill>
                <a:latin typeface="Tahoma"/>
              </a:rPr>
            </a:br>
            <a:r>
              <a:rPr lang="ru-RU" dirty="0">
                <a:solidFill>
                  <a:srgbClr val="000000"/>
                </a:solidFill>
                <a:latin typeface="Tahoma"/>
              </a:rPr>
              <a:t>• координирует деятельность комитетов и комиссий, создаваемых Государственным Советом; </a:t>
            </a:r>
            <a:br>
              <a:rPr lang="ru-RU" dirty="0">
                <a:solidFill>
                  <a:srgbClr val="000000"/>
                </a:solidFill>
                <a:latin typeface="Tahoma"/>
              </a:rPr>
            </a:br>
            <a:r>
              <a:rPr lang="ru-RU" dirty="0">
                <a:solidFill>
                  <a:srgbClr val="000000"/>
                </a:solidFill>
                <a:latin typeface="Tahoma"/>
              </a:rPr>
              <a:t>• оказывает содействие депутатам Государственного Совета в осуществлении ими своих полномочий и обеспечивает их необходимой информацией; </a:t>
            </a:r>
            <a:br>
              <a:rPr lang="ru-RU" dirty="0">
                <a:solidFill>
                  <a:srgbClr val="000000"/>
                </a:solidFill>
                <a:latin typeface="Tahoma"/>
              </a:rPr>
            </a:br>
            <a:r>
              <a:rPr lang="ru-RU" dirty="0">
                <a:solidFill>
                  <a:srgbClr val="000000"/>
                </a:solidFill>
                <a:latin typeface="Tahoma"/>
              </a:rPr>
              <a:t>• организует подготовку и проведение народных обсуждений проектов законов Республики Татарстан и других наиболее важных вопросов государственной жизни республики; </a:t>
            </a:r>
            <a:br>
              <a:rPr lang="ru-RU" dirty="0">
                <a:solidFill>
                  <a:srgbClr val="000000"/>
                </a:solidFill>
                <a:latin typeface="Tahoma"/>
              </a:rPr>
            </a:br>
            <a:r>
              <a:rPr lang="ru-RU" dirty="0">
                <a:solidFill>
                  <a:srgbClr val="000000"/>
                </a:solidFill>
                <a:latin typeface="Tahoma"/>
              </a:rPr>
              <a:t>• публикует постановления Государственного Совета и постановления Президиума Государственного Совета; </a:t>
            </a:r>
            <a:br>
              <a:rPr lang="ru-RU" dirty="0">
                <a:solidFill>
                  <a:srgbClr val="000000"/>
                </a:solidFill>
                <a:latin typeface="Tahoma"/>
              </a:rPr>
            </a:br>
            <a:r>
              <a:rPr lang="ru-RU" dirty="0">
                <a:solidFill>
                  <a:srgbClr val="000000"/>
                </a:solidFill>
                <a:latin typeface="Tahoma"/>
              </a:rPr>
              <a:t>• решает другие вопросы организации работы Государственного Совета. </a:t>
            </a:r>
            <a:br>
              <a:rPr lang="ru-RU" dirty="0">
                <a:solidFill>
                  <a:srgbClr val="000000"/>
                </a:solidFill>
                <a:latin typeface="Tahoma"/>
              </a:rPr>
            </a:br>
            <a:endParaRPr lang="ru-RU" dirty="0">
              <a:solidFill>
                <a:srgbClr val="000000"/>
              </a:solidFill>
              <a:latin typeface="Tahoma"/>
            </a:endParaRPr>
          </a:p>
          <a:p>
            <a:endParaRPr lang="ru-RU" dirty="0"/>
          </a:p>
        </p:txBody>
      </p:sp>
    </p:spTree>
    <p:extLst>
      <p:ext uri="{BB962C8B-B14F-4D97-AF65-F5344CB8AC3E}">
        <p14:creationId xmlns:p14="http://schemas.microsoft.com/office/powerpoint/2010/main" val="1765341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4575224" cy="33413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276872"/>
            <a:ext cx="4017218" cy="40715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05341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1-tub-ru.yandex.net/i?id=b2e976b037f482cc9d244319873a0354-18-144&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20688"/>
            <a:ext cx="4212468" cy="28083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996952"/>
            <a:ext cx="4439579" cy="29466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8229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9731" y="188640"/>
            <a:ext cx="8229600" cy="1066800"/>
          </a:xfrm>
        </p:spPr>
        <p:txBody>
          <a:bodyPr/>
          <a:lstStyle/>
          <a:p>
            <a:r>
              <a:rPr lang="ru-RU" b="1" i="1" dirty="0" smtClean="0">
                <a:solidFill>
                  <a:srgbClr val="C00000"/>
                </a:solidFill>
                <a:latin typeface="Times New Roman" pitchFamily="18" charset="0"/>
                <a:cs typeface="Times New Roman" pitchFamily="18" charset="0"/>
              </a:rPr>
              <a:t>История парламентаризма в РТ</a:t>
            </a:r>
            <a:endParaRPr lang="ru-RU" b="1" i="1" dirty="0">
              <a:solidFill>
                <a:srgbClr val="C00000"/>
              </a:solidFill>
              <a:latin typeface="Times New Roman" pitchFamily="18" charset="0"/>
              <a:cs typeface="Times New Roman" pitchFamily="18" charset="0"/>
            </a:endParaRPr>
          </a:p>
        </p:txBody>
      </p:sp>
      <p:sp>
        <p:nvSpPr>
          <p:cNvPr id="5" name="Объект 4"/>
          <p:cNvSpPr>
            <a:spLocks noGrp="1"/>
          </p:cNvSpPr>
          <p:nvPr>
            <p:ph sz="half" idx="1"/>
          </p:nvPr>
        </p:nvSpPr>
        <p:spPr/>
        <p:txBody>
          <a:bodyPr>
            <a:normAutofit lnSpcReduction="10000"/>
          </a:bodyPr>
          <a:lstStyle/>
          <a:p>
            <a:pPr marL="109728" indent="0">
              <a:buNone/>
            </a:pPr>
            <a:endParaRPr lang="ru-RU" dirty="0" smtClean="0"/>
          </a:p>
          <a:p>
            <a:pPr marL="109728" indent="0">
              <a:buNone/>
            </a:pPr>
            <a:r>
              <a:rPr lang="ru-RU" dirty="0" smtClean="0"/>
              <a:t> </a:t>
            </a:r>
            <a:endParaRPr lang="ru-RU" dirty="0"/>
          </a:p>
          <a:p>
            <a:pPr marL="109728" indent="0">
              <a:buNone/>
            </a:pPr>
            <a:endParaRPr lang="ru-RU" dirty="0" smtClean="0"/>
          </a:p>
          <a:p>
            <a:pPr marL="109728" indent="0">
              <a:buNone/>
            </a:pPr>
            <a:endParaRPr lang="ru-RU" dirty="0"/>
          </a:p>
          <a:p>
            <a:pPr marL="109728" indent="0">
              <a:buNone/>
            </a:pPr>
            <a:endParaRPr lang="ru-RU" dirty="0" smtClean="0"/>
          </a:p>
        </p:txBody>
      </p:sp>
      <p:sp>
        <p:nvSpPr>
          <p:cNvPr id="7" name="Объект 6"/>
          <p:cNvSpPr>
            <a:spLocks noGrp="1"/>
          </p:cNvSpPr>
          <p:nvPr>
            <p:ph sz="half" idx="2"/>
          </p:nvPr>
        </p:nvSpPr>
        <p:spPr>
          <a:xfrm>
            <a:off x="2339752" y="952874"/>
            <a:ext cx="6552728" cy="5644478"/>
          </a:xfrm>
        </p:spPr>
        <p:txBody>
          <a:bodyPr>
            <a:normAutofit lnSpcReduction="10000"/>
          </a:bodyPr>
          <a:lstStyle/>
          <a:p>
            <a:pPr marL="109728" lvl="0" indent="0">
              <a:buClr>
                <a:srgbClr val="A04DA3"/>
              </a:buClr>
              <a:buNone/>
            </a:pPr>
            <a:endParaRPr lang="ru-RU" sz="1400" dirty="0" smtClean="0">
              <a:solidFill>
                <a:srgbClr val="000000"/>
              </a:solidFill>
              <a:latin typeface="Times New Roman" pitchFamily="18" charset="0"/>
              <a:cs typeface="Times New Roman" pitchFamily="18" charset="0"/>
            </a:endParaRPr>
          </a:p>
          <a:p>
            <a:pPr marL="109728" lvl="0" indent="0" algn="just">
              <a:buClr>
                <a:srgbClr val="A04DA3"/>
              </a:buClr>
              <a:buNone/>
            </a:pPr>
            <a:r>
              <a:rPr lang="ru-RU" sz="1400" dirty="0" smtClean="0">
                <a:solidFill>
                  <a:srgbClr val="000000"/>
                </a:solidFill>
                <a:latin typeface="Times New Roman" pitchFamily="18" charset="0"/>
                <a:cs typeface="Times New Roman" pitchFamily="18" charset="0"/>
              </a:rPr>
              <a:t>История </a:t>
            </a:r>
            <a:r>
              <a:rPr lang="ru-RU" sz="1400" dirty="0">
                <a:solidFill>
                  <a:srgbClr val="000000"/>
                </a:solidFill>
                <a:latin typeface="Times New Roman" pitchFamily="18" charset="0"/>
                <a:cs typeface="Times New Roman" pitchFamily="18" charset="0"/>
              </a:rPr>
              <a:t>становления народовластия в нашей республике по сравнению с рядом европейских стран относительно молода и протекала в неразрывной связи с общим развитием российского парламентаризма. </a:t>
            </a: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На пике Первой российской революции 1905-1907 годов император Николай II подписал 6 августа 1905 Манифест «Об учреждении Государственной Думы» и 17 октября 1905 года Высочайший Манифест «Об усовершенствовании государственного порядка» (Октябрьский манифест), в соответствии с которыми прошли первые выборы, а 23 апреля 1906 года состоялась торжественная церемония открытия первого российского представительного учреждения парламентского типа (в новейшем понимании этого термина). </a:t>
            </a: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C самого начала депутатский корпус Государственной Думы был всесословным, многонациональным и </a:t>
            </a:r>
            <a:r>
              <a:rPr lang="ru-RU" sz="1400" dirty="0" err="1">
                <a:solidFill>
                  <a:srgbClr val="000000"/>
                </a:solidFill>
                <a:latin typeface="Times New Roman" pitchFamily="18" charset="0"/>
                <a:cs typeface="Times New Roman" pitchFamily="18" charset="0"/>
              </a:rPr>
              <a:t>поликонфессиональным</a:t>
            </a:r>
            <a:r>
              <a:rPr lang="ru-RU" sz="1400" dirty="0">
                <a:solidFill>
                  <a:srgbClr val="000000"/>
                </a:solidFill>
                <a:latin typeface="Times New Roman" pitchFamily="18" charset="0"/>
                <a:cs typeface="Times New Roman" pitchFamily="18" charset="0"/>
              </a:rPr>
              <a:t>. Активно проявляли себя в работе и депутаты, избранные от Казани и Казанской губернии. Именно в стенах Таврического дворца Санкт-Петербурга впервые прозвучали речи татарских депутатов – представителей мусульманской фракции Государственной Думы. </a:t>
            </a: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В 1917 - 1918 годах энергия и политическая инициатива широких масс татар нашла свое выражение в деятельности Всероссийских мусульманских съездов и Милли Меджлиса, провозгласившего создание автономного Урало-Волжского штата ("</a:t>
            </a:r>
            <a:r>
              <a:rPr lang="ru-RU" sz="1400" dirty="0" err="1">
                <a:solidFill>
                  <a:srgbClr val="000000"/>
                </a:solidFill>
                <a:latin typeface="Times New Roman" pitchFamily="18" charset="0"/>
                <a:cs typeface="Times New Roman" pitchFamily="18" charset="0"/>
              </a:rPr>
              <a:t>Идель</a:t>
            </a:r>
            <a:r>
              <a:rPr lang="ru-RU" sz="1400" dirty="0">
                <a:solidFill>
                  <a:srgbClr val="000000"/>
                </a:solidFill>
                <a:latin typeface="Times New Roman" pitchFamily="18" charset="0"/>
                <a:cs typeface="Times New Roman" pitchFamily="18" charset="0"/>
              </a:rPr>
              <a:t>-Урал"). </a:t>
            </a:r>
            <a:r>
              <a:rPr lang="ru-RU" sz="1400" dirty="0">
                <a:solidFill>
                  <a:prstClr val="black"/>
                </a:solidFill>
                <a:latin typeface="Times New Roman" pitchFamily="18" charset="0"/>
                <a:cs typeface="Times New Roman" pitchFamily="18" charset="0"/>
              </a:rPr>
              <a:t/>
            </a:r>
            <a:br>
              <a:rPr lang="ru-RU" sz="1400" dirty="0">
                <a:solidFill>
                  <a:prstClr val="black"/>
                </a:solidFill>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Одновременно в Казани полным ходом шло формирование представительных институтов советского типа. </a:t>
            </a:r>
            <a:endParaRPr lang="ru-RU" sz="1400" dirty="0" smtClean="0">
              <a:solidFill>
                <a:srgbClr val="000000"/>
              </a:solidFill>
              <a:latin typeface="Times New Roman" pitchFamily="18" charset="0"/>
              <a:cs typeface="Times New Roman" pitchFamily="18" charset="0"/>
            </a:endParaRPr>
          </a:p>
          <a:p>
            <a:pPr marL="109728" lvl="0" indent="0" algn="just">
              <a:buClr>
                <a:srgbClr val="A04DA3"/>
              </a:buClr>
              <a:buNone/>
            </a:pPr>
            <a:r>
              <a:rPr lang="ru-RU" sz="1400" dirty="0" smtClean="0">
                <a:solidFill>
                  <a:srgbClr val="000000"/>
                </a:solidFill>
                <a:latin typeface="Times New Roman" pitchFamily="18" charset="0"/>
                <a:cs typeface="Times New Roman" pitchFamily="18" charset="0"/>
              </a:rPr>
              <a:t>Обратимся </a:t>
            </a:r>
            <a:r>
              <a:rPr lang="ru-RU" sz="1400" dirty="0">
                <a:solidFill>
                  <a:srgbClr val="000000"/>
                </a:solidFill>
                <a:latin typeface="Times New Roman" pitchFamily="18" charset="0"/>
                <a:cs typeface="Times New Roman" pitchFamily="18" charset="0"/>
              </a:rPr>
              <a:t>к хронологии событий тех дней: </a:t>
            </a:r>
            <a:endParaRPr lang="ru-RU" sz="1400" dirty="0">
              <a:solidFill>
                <a:prstClr val="black"/>
              </a:solidFill>
              <a:latin typeface="Times New Roman" pitchFamily="18" charset="0"/>
              <a:cs typeface="Times New Roman" pitchFamily="18" charset="0"/>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16832"/>
            <a:ext cx="1872208" cy="1957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34758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4294967295"/>
          </p:nvPr>
        </p:nvSpPr>
        <p:spPr>
          <a:xfrm>
            <a:off x="539552" y="692696"/>
            <a:ext cx="8229600" cy="4324350"/>
          </a:xfrm>
        </p:spPr>
        <p:txBody>
          <a:bodyPr>
            <a:noAutofit/>
          </a:bodyPr>
          <a:lstStyle/>
          <a:p>
            <a:r>
              <a:rPr lang="ru-RU" sz="1600" b="1" dirty="0">
                <a:latin typeface="Times New Roman" pitchFamily="18" charset="0"/>
                <a:cs typeface="Times New Roman" pitchFamily="18" charset="0"/>
              </a:rPr>
              <a:t>2 марта 1917 года</a:t>
            </a:r>
            <a:r>
              <a:rPr lang="ru-RU" sz="1600" dirty="0">
                <a:latin typeface="Times New Roman" pitchFamily="18" charset="0"/>
                <a:cs typeface="Times New Roman" pitchFamily="18" charset="0"/>
              </a:rPr>
              <a:t> состоялось ОБЪЕДИНЕННОЕ СОБРАНИЕ СОВЕТОВ РАБОЧИХ И СОЛДАТСКИХ ДЕПУТАТОВ. </a:t>
            </a:r>
          </a:p>
          <a:p>
            <a:r>
              <a:rPr lang="ru-RU" sz="1600" b="1" dirty="0">
                <a:latin typeface="Times New Roman" pitchFamily="18" charset="0"/>
                <a:cs typeface="Times New Roman" pitchFamily="18" charset="0"/>
              </a:rPr>
              <a:t>14 марта 1917</a:t>
            </a:r>
            <a:r>
              <a:rPr lang="ru-RU" sz="1600" dirty="0">
                <a:latin typeface="Times New Roman" pitchFamily="18" charset="0"/>
                <a:cs typeface="Times New Roman" pitchFamily="18" charset="0"/>
              </a:rPr>
              <a:t> </a:t>
            </a:r>
            <a:r>
              <a:rPr lang="ru-RU" sz="1600" b="1" dirty="0">
                <a:latin typeface="Times New Roman" pitchFamily="18" charset="0"/>
                <a:cs typeface="Times New Roman" pitchFamily="18" charset="0"/>
              </a:rPr>
              <a:t>года</a:t>
            </a:r>
            <a:r>
              <a:rPr lang="ru-RU" sz="1600" dirty="0">
                <a:latin typeface="Times New Roman" pitchFamily="18" charset="0"/>
                <a:cs typeface="Times New Roman" pitchFamily="18" charset="0"/>
              </a:rPr>
              <a:t> создан первый орган представительной власти народа в Казанской губернии - ГОРОДСКОЙ СОВЕТ. </a:t>
            </a:r>
          </a:p>
          <a:p>
            <a:r>
              <a:rPr lang="ru-RU" sz="1600" b="1" dirty="0">
                <a:latin typeface="Times New Roman" pitchFamily="18" charset="0"/>
                <a:cs typeface="Times New Roman" pitchFamily="18" charset="0"/>
              </a:rPr>
              <a:t>6 мая 1917 года</a:t>
            </a:r>
            <a:r>
              <a:rPr lang="ru-RU" sz="1600" dirty="0">
                <a:latin typeface="Times New Roman" pitchFamily="18" charset="0"/>
                <a:cs typeface="Times New Roman" pitchFamily="18" charset="0"/>
              </a:rPr>
              <a:t> в обстановке нарастания революционной борьбы в Казани начал работу ПЕРВЫЙ ГУБЕРНСКИЙ СЪЕЗД крестьянских депутатов. На нем был избран ГУБЕРНСКИЙ СОВЕТ КРЕСТЬЯНСКИХ ДЕПУТАТОВ. </a:t>
            </a:r>
          </a:p>
          <a:p>
            <a:r>
              <a:rPr lang="ru-RU" sz="1600" b="1" dirty="0">
                <a:latin typeface="Times New Roman" pitchFamily="18" charset="0"/>
                <a:cs typeface="Times New Roman" pitchFamily="18" charset="0"/>
              </a:rPr>
              <a:t>8 мая 1917 года</a:t>
            </a:r>
            <a:r>
              <a:rPr lang="ru-RU" sz="1600" dirty="0">
                <a:latin typeface="Times New Roman" pitchFamily="18" charset="0"/>
                <a:cs typeface="Times New Roman" pitchFamily="18" charset="0"/>
              </a:rPr>
              <a:t> на ОБЪЕДИНЕННОМ СОБРАНИИ СОВЕТОВ РАБОЧИХ И СОЛДАТСКИХ ДЕПУТАТОВ произошло слияние обоих СОВЕТОВ. Вслед за губернским центром Советы стали создаваться в уездах и волостях. Правом избирать и быть избранными пользовались все трудящиеся, достигшие 18-летнего возраста, независимо от пола, национальной принадлежности и вероисповедания. </a:t>
            </a:r>
          </a:p>
          <a:p>
            <a:r>
              <a:rPr lang="ru-RU" sz="1600" b="1" dirty="0" smtClean="0">
                <a:latin typeface="Times New Roman" pitchFamily="18" charset="0"/>
                <a:cs typeface="Times New Roman" pitchFamily="18" charset="0"/>
              </a:rPr>
              <a:t>25 </a:t>
            </a:r>
            <a:r>
              <a:rPr lang="ru-RU" sz="1600" b="1" dirty="0">
                <a:latin typeface="Times New Roman" pitchFamily="18" charset="0"/>
                <a:cs typeface="Times New Roman" pitchFamily="18" charset="0"/>
              </a:rPr>
              <a:t>июня 1920 года</a:t>
            </a:r>
            <a:r>
              <a:rPr lang="ru-RU" sz="1600" dirty="0">
                <a:latin typeface="Times New Roman" pitchFamily="18" charset="0"/>
                <a:cs typeface="Times New Roman" pitchFamily="18" charset="0"/>
              </a:rPr>
              <a:t> Казанский </a:t>
            </a:r>
            <a:r>
              <a:rPr lang="ru-RU" sz="1600" dirty="0" err="1">
                <a:latin typeface="Times New Roman" pitchFamily="18" charset="0"/>
                <a:cs typeface="Times New Roman" pitchFamily="18" charset="0"/>
              </a:rPr>
              <a:t>губисполком</a:t>
            </a:r>
            <a:r>
              <a:rPr lang="ru-RU" sz="1600" dirty="0">
                <a:latin typeface="Times New Roman" pitchFamily="18" charset="0"/>
                <a:cs typeface="Times New Roman" pitchFamily="18" charset="0"/>
              </a:rPr>
              <a:t> передал властные полномочия Временному революционному комитету ТССР. Это событие вошло в историю как ДЕНЬ ОБРАЗОВАНИЯ РЕСПУБЛИКИ. Главной задачей ВРК стала подготовка Учредительного съезда Советов Татарской АССР</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26 сентября 1920 года</a:t>
            </a:r>
            <a:r>
              <a:rPr lang="ru-RU" sz="1600" dirty="0">
                <a:latin typeface="Times New Roman" pitchFamily="18" charset="0"/>
                <a:cs typeface="Times New Roman" pitchFamily="18" charset="0"/>
              </a:rPr>
              <a:t> в Казани состоялся I съезд Советов автономной ТССР. В его работе участвовало 348 делегатов. Эта дата может считаться формальным днем рождения собственно татарстанского </a:t>
            </a:r>
            <a:r>
              <a:rPr lang="ru-RU" sz="1600" dirty="0" smtClean="0">
                <a:latin typeface="Times New Roman" pitchFamily="18" charset="0"/>
                <a:cs typeface="Times New Roman" pitchFamily="18" charset="0"/>
              </a:rPr>
              <a:t>парламентаризма</a:t>
            </a:r>
            <a:endParaRPr lang="ru-RU" sz="1600" dirty="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 </a:t>
            </a:r>
            <a:r>
              <a:rPr lang="ru-RU" sz="1600" dirty="0">
                <a:latin typeface="Times New Roman" pitchFamily="18" charset="0"/>
                <a:cs typeface="Times New Roman" pitchFamily="18" charset="0"/>
              </a:rPr>
              <a:t>первом пленарном заседании </a:t>
            </a:r>
            <a:r>
              <a:rPr lang="ru-RU" sz="1600" dirty="0" err="1">
                <a:latin typeface="Times New Roman" pitchFamily="18" charset="0"/>
                <a:cs typeface="Times New Roman" pitchFamily="18" charset="0"/>
              </a:rPr>
              <a:t>ТатЦИКа</a:t>
            </a:r>
            <a:r>
              <a:rPr lang="ru-RU" sz="1600" dirty="0">
                <a:latin typeface="Times New Roman" pitchFamily="18" charset="0"/>
                <a:cs typeface="Times New Roman" pitchFamily="18" charset="0"/>
              </a:rPr>
              <a:t> был</a:t>
            </a:r>
            <a:r>
              <a:rPr lang="ru-RU" sz="1600" b="1" dirty="0">
                <a:latin typeface="Times New Roman" pitchFamily="18" charset="0"/>
                <a:cs typeface="Times New Roman" pitchFamily="18" charset="0"/>
              </a:rPr>
              <a:t> </a:t>
            </a:r>
            <a:r>
              <a:rPr lang="ru-RU" sz="1600" dirty="0">
                <a:latin typeface="Times New Roman" pitchFamily="18" charset="0"/>
                <a:cs typeface="Times New Roman" pitchFamily="18" charset="0"/>
              </a:rPr>
              <a:t>избран его президиум из семи человек во главе с</a:t>
            </a:r>
            <a:r>
              <a:rPr lang="ru-RU" sz="1600" b="1" dirty="0">
                <a:latin typeface="Times New Roman" pitchFamily="18" charset="0"/>
                <a:cs typeface="Times New Roman" pitchFamily="18" charset="0"/>
              </a:rPr>
              <a:t> Бурханом Мансуровым</a:t>
            </a:r>
            <a:r>
              <a:rPr lang="ru-RU" sz="1600" dirty="0">
                <a:latin typeface="Times New Roman" pitchFamily="18" charset="0"/>
                <a:cs typeface="Times New Roman" pitchFamily="18" charset="0"/>
              </a:rPr>
              <a:t> и образовано правительство республики - Совет народных комиссаров.</a:t>
            </a:r>
          </a:p>
          <a:p>
            <a:pPr marL="109728" indent="0">
              <a:buNone/>
            </a:pPr>
            <a:endParaRPr lang="ru-RU" sz="1600" dirty="0" smtClean="0">
              <a:latin typeface="Times New Roman" pitchFamily="18" charset="0"/>
              <a:cs typeface="Times New Roman" pitchFamily="18" charset="0"/>
            </a:endParaRPr>
          </a:p>
          <a:p>
            <a:pPr marL="109728" indent="0">
              <a:buNone/>
            </a:pP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78223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76036" y="476672"/>
            <a:ext cx="3383280" cy="877824"/>
          </a:xfrm>
        </p:spPr>
        <p:txBody>
          <a:bodyPr>
            <a:normAutofit/>
          </a:bodyPr>
          <a:lstStyle/>
          <a:p>
            <a:r>
              <a:rPr lang="ru-RU" sz="2800" i="1" dirty="0" smtClean="0">
                <a:solidFill>
                  <a:srgbClr val="C00000"/>
                </a:solidFill>
                <a:latin typeface="Times New Roman" pitchFamily="18" charset="0"/>
                <a:cs typeface="Times New Roman" pitchFamily="18" charset="0"/>
              </a:rPr>
              <a:t>Бурхан Мансуров</a:t>
            </a:r>
            <a:endParaRPr lang="ru-RU" sz="2800" i="1" dirty="0">
              <a:solidFill>
                <a:srgbClr val="C00000"/>
              </a:solidFill>
              <a:latin typeface="Times New Roman" pitchFamily="18" charset="0"/>
              <a:cs typeface="Times New Roman" pitchFamily="18" charset="0"/>
            </a:endParaRPr>
          </a:p>
        </p:txBody>
      </p:sp>
      <p:sp>
        <p:nvSpPr>
          <p:cNvPr id="3" name="Объект 2"/>
          <p:cNvSpPr>
            <a:spLocks noGrp="1"/>
          </p:cNvSpPr>
          <p:nvPr>
            <p:ph sz="half" idx="1"/>
          </p:nvPr>
        </p:nvSpPr>
        <p:spPr/>
        <p:txBody>
          <a:bodyPr>
            <a:normAutofit fontScale="62500" lnSpcReduction="20000"/>
          </a:bodyPr>
          <a:lstStyle/>
          <a:p>
            <a:r>
              <a:rPr lang="ru-RU" b="1" dirty="0">
                <a:solidFill>
                  <a:srgbClr val="333333"/>
                </a:solidFill>
                <a:latin typeface="Arial"/>
              </a:rPr>
              <a:t>После провозглашения Татарской республики Бурхан Мансуров участвовал в подготовке и проведении учредительного съезда Советов рабочих, крестьянских и красноармейских депутатов. На этом съезде был избран президиум </a:t>
            </a:r>
            <a:r>
              <a:rPr lang="ru-RU" b="1" dirty="0" err="1">
                <a:solidFill>
                  <a:srgbClr val="333333"/>
                </a:solidFill>
                <a:latin typeface="Arial"/>
              </a:rPr>
              <a:t>ТатЦИКа</a:t>
            </a:r>
            <a:r>
              <a:rPr lang="ru-RU" b="1" dirty="0">
                <a:solidFill>
                  <a:srgbClr val="333333"/>
                </a:solidFill>
                <a:latin typeface="Arial"/>
              </a:rPr>
              <a:t>, и Бурхан Мансуров стал первым его председателем. Газета «Известия </a:t>
            </a:r>
            <a:r>
              <a:rPr lang="ru-RU" b="1" dirty="0" err="1">
                <a:solidFill>
                  <a:srgbClr val="333333"/>
                </a:solidFill>
                <a:latin typeface="Arial"/>
              </a:rPr>
              <a:t>ТатЦИКа</a:t>
            </a:r>
            <a:r>
              <a:rPr lang="ru-RU" b="1" dirty="0">
                <a:solidFill>
                  <a:srgbClr val="333333"/>
                </a:solidFill>
                <a:latin typeface="Arial"/>
              </a:rPr>
              <a:t>» в номере за 29 сентября 1920 года писала по этому поводу: «Все его богатое революционное прошлое говорит за то, что красное пролетарское знамя, порученное ему представителями трудящихся Татарской Социалистической республики, будет высоко развеваться над поднимающимся Востоком и будить и звать угнетенные народы на борьбу с вековыми эксплуататорами».</a:t>
            </a:r>
            <a:endParaRPr lang="ru-RU" dirty="0"/>
          </a:p>
        </p:txBody>
      </p:sp>
      <p:sp>
        <p:nvSpPr>
          <p:cNvPr id="4" name="Текст 3"/>
          <p:cNvSpPr>
            <a:spLocks noGrp="1"/>
          </p:cNvSpPr>
          <p:nvPr>
            <p:ph type="body" idx="2"/>
          </p:nvPr>
        </p:nvSpPr>
        <p:spPr/>
        <p:txBody>
          <a:bodyPr/>
          <a:lstStyle/>
          <a:p>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4252" y="1556792"/>
            <a:ext cx="3236039" cy="45365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202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gossov.tatarstan.ru/fs/site_documents_struc/gerb.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797152"/>
            <a:ext cx="14478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Объект 6"/>
          <p:cNvSpPr>
            <a:spLocks noGrp="1"/>
          </p:cNvSpPr>
          <p:nvPr>
            <p:ph sz="half" idx="1"/>
          </p:nvPr>
        </p:nvSpPr>
        <p:spPr>
          <a:xfrm>
            <a:off x="155574" y="548680"/>
            <a:ext cx="4340225" cy="6226707"/>
          </a:xfrm>
        </p:spPr>
        <p:txBody>
          <a:bodyPr>
            <a:normAutofit fontScale="55000" lnSpcReduction="20000"/>
          </a:bodyPr>
          <a:lstStyle/>
          <a:p>
            <a:r>
              <a:rPr lang="ru-RU" sz="2500" dirty="0">
                <a:latin typeface="Times New Roman" pitchFamily="18" charset="0"/>
                <a:cs typeface="Times New Roman" pitchFamily="18" charset="0"/>
              </a:rPr>
              <a:t>К </a:t>
            </a:r>
            <a:r>
              <a:rPr lang="ru-RU" sz="2500" b="1" dirty="0">
                <a:latin typeface="Times New Roman" pitchFamily="18" charset="0"/>
                <a:cs typeface="Times New Roman" pitchFamily="18" charset="0"/>
              </a:rPr>
              <a:t>началу 1940 года</a:t>
            </a:r>
            <a:r>
              <a:rPr lang="ru-RU" sz="2500" dirty="0">
                <a:latin typeface="Times New Roman" pitchFamily="18" charset="0"/>
                <a:cs typeface="Times New Roman" pitchFamily="18" charset="0"/>
              </a:rPr>
              <a:t> перестройка системы государственной власти и управления Татарской АССР на основе новой Конституции республики была завершена. </a:t>
            </a:r>
            <a:br>
              <a:rPr lang="ru-RU" sz="2500" dirty="0">
                <a:latin typeface="Times New Roman" pitchFamily="18" charset="0"/>
                <a:cs typeface="Times New Roman" pitchFamily="18" charset="0"/>
              </a:rPr>
            </a:br>
            <a:r>
              <a:rPr lang="ru-RU" sz="2500" dirty="0">
                <a:latin typeface="Times New Roman" pitchFamily="18" charset="0"/>
                <a:cs typeface="Times New Roman" pitchFamily="18" charset="0"/>
              </a:rPr>
              <a:t/>
            </a:r>
            <a:br>
              <a:rPr lang="ru-RU" sz="2500" dirty="0">
                <a:latin typeface="Times New Roman" pitchFamily="18" charset="0"/>
                <a:cs typeface="Times New Roman" pitchFamily="18" charset="0"/>
              </a:rPr>
            </a:br>
            <a:r>
              <a:rPr lang="ru-RU" sz="2500" dirty="0">
                <a:latin typeface="Times New Roman" pitchFamily="18" charset="0"/>
                <a:cs typeface="Times New Roman" pitchFamily="18" charset="0"/>
              </a:rPr>
              <a:t>Неизгладимый отпечаток в истории представительных органов республики оставила Великая Отечественная война. Из 143 депутатов Верховного Совета ТАССР 44 добровольно ушли на фронт. Всего за годы войны в действующую армию были призваны 12 из 27 тысяч депутатов Советов Татарской АССР. </a:t>
            </a:r>
            <a:br>
              <a:rPr lang="ru-RU" sz="2500" dirty="0">
                <a:latin typeface="Times New Roman" pitchFamily="18" charset="0"/>
                <a:cs typeface="Times New Roman" pitchFamily="18" charset="0"/>
              </a:rPr>
            </a:br>
            <a:r>
              <a:rPr lang="ru-RU" sz="2500" dirty="0">
                <a:latin typeface="Times New Roman" pitchFamily="18" charset="0"/>
                <a:cs typeface="Times New Roman" pitchFamily="18" charset="0"/>
              </a:rPr>
              <a:t/>
            </a:r>
            <a:br>
              <a:rPr lang="ru-RU" sz="2500" dirty="0">
                <a:latin typeface="Times New Roman" pitchFamily="18" charset="0"/>
                <a:cs typeface="Times New Roman" pitchFamily="18" charset="0"/>
              </a:rPr>
            </a:br>
            <a:r>
              <a:rPr lang="ru-RU" sz="2500" b="1" dirty="0" smtClean="0">
                <a:latin typeface="Times New Roman" pitchFamily="18" charset="0"/>
                <a:cs typeface="Times New Roman" pitchFamily="18" charset="0"/>
              </a:rPr>
              <a:t>С </a:t>
            </a:r>
            <a:r>
              <a:rPr lang="ru-RU" sz="2500" b="1" dirty="0">
                <a:latin typeface="Times New Roman" pitchFamily="18" charset="0"/>
                <a:cs typeface="Times New Roman" pitchFamily="18" charset="0"/>
              </a:rPr>
              <a:t>1957 года</a:t>
            </a:r>
            <a:r>
              <a:rPr lang="ru-RU" sz="2500" dirty="0">
                <a:latin typeface="Times New Roman" pitchFamily="18" charset="0"/>
                <a:cs typeface="Times New Roman" pitchFamily="18" charset="0"/>
              </a:rPr>
              <a:t> на сессиях Верховного Совета стали рассматриваться годовые народнохозяйственные планы. Увеличилось число постоянных комиссий - к трем существующим добавилось еще четыре новые: по промышленности и транспорту, по сельскому хозяйству, по народному образованию и культуре, по здравоохранению и социальному обеспечению. </a:t>
            </a:r>
            <a:br>
              <a:rPr lang="ru-RU" sz="2500" dirty="0">
                <a:latin typeface="Times New Roman" pitchFamily="18" charset="0"/>
                <a:cs typeface="Times New Roman" pitchFamily="18" charset="0"/>
              </a:rPr>
            </a:br>
            <a:endParaRPr lang="ru-RU" sz="2500" dirty="0">
              <a:latin typeface="Times New Roman" pitchFamily="18" charset="0"/>
              <a:cs typeface="Times New Roman" pitchFamily="18" charset="0"/>
            </a:endParaRPr>
          </a:p>
          <a:p>
            <a:r>
              <a:rPr lang="ru-RU" sz="2500" b="1" dirty="0">
                <a:latin typeface="Times New Roman" pitchFamily="18" charset="0"/>
                <a:cs typeface="Times New Roman" pitchFamily="18" charset="0"/>
              </a:rPr>
              <a:t>В 60 - 70-е годы ХХ века</a:t>
            </a:r>
            <a:r>
              <a:rPr lang="ru-RU" sz="2500" dirty="0">
                <a:latin typeface="Times New Roman" pitchFamily="18" charset="0"/>
                <a:cs typeface="Times New Roman" pitchFamily="18" charset="0"/>
              </a:rPr>
              <a:t> Верховный Совет интенсивно развивал законодательную базу республики. Именно в этот период были приняты законы: </a:t>
            </a:r>
            <a:br>
              <a:rPr lang="ru-RU" sz="2500" dirty="0">
                <a:latin typeface="Times New Roman" pitchFamily="18" charset="0"/>
                <a:cs typeface="Times New Roman" pitchFamily="18" charset="0"/>
              </a:rPr>
            </a:br>
            <a:r>
              <a:rPr lang="ru-RU" sz="2500" dirty="0">
                <a:latin typeface="Times New Roman" pitchFamily="18" charset="0"/>
                <a:cs typeface="Times New Roman" pitchFamily="18" charset="0"/>
              </a:rPr>
              <a:t>- о бюджетных правах ТАССР и местных Советов депутатов трудящихся; </a:t>
            </a:r>
            <a:br>
              <a:rPr lang="ru-RU" sz="2500" dirty="0">
                <a:latin typeface="Times New Roman" pitchFamily="18" charset="0"/>
                <a:cs typeface="Times New Roman" pitchFamily="18" charset="0"/>
              </a:rPr>
            </a:br>
            <a:r>
              <a:rPr lang="ru-RU" sz="2500" dirty="0">
                <a:latin typeface="Times New Roman" pitchFamily="18" charset="0"/>
                <a:cs typeface="Times New Roman" pitchFamily="18" charset="0"/>
              </a:rPr>
              <a:t>- о порядке отзыва депутатов Верховного Совета ТАССР и депутатов районных, городских, сельских, поселковых Советов депутатов трудящихся</a:t>
            </a:r>
            <a:r>
              <a:rPr lang="ru-RU" dirty="0"/>
              <a:t>.  </a:t>
            </a:r>
          </a:p>
          <a:p>
            <a:endParaRPr lang="ru-RU" dirty="0"/>
          </a:p>
        </p:txBody>
      </p:sp>
      <p:sp>
        <p:nvSpPr>
          <p:cNvPr id="8" name="Объект 7"/>
          <p:cNvSpPr>
            <a:spLocks noGrp="1"/>
          </p:cNvSpPr>
          <p:nvPr>
            <p:ph sz="half" idx="2"/>
          </p:nvPr>
        </p:nvSpPr>
        <p:spPr>
          <a:xfrm>
            <a:off x="4648200" y="620689"/>
            <a:ext cx="4038600" cy="1728192"/>
          </a:xfrm>
        </p:spPr>
        <p:txBody>
          <a:bodyPr>
            <a:noAutofit/>
          </a:bodyPr>
          <a:lstStyle/>
          <a:p>
            <a:pPr marL="109728" indent="0">
              <a:buNone/>
            </a:pPr>
            <a:r>
              <a:rPr lang="ru-RU" sz="1400" b="1" dirty="0" smtClean="0">
                <a:solidFill>
                  <a:srgbClr val="000000"/>
                </a:solidFill>
                <a:latin typeface="Times New Roman" pitchFamily="18" charset="0"/>
                <a:cs typeface="Times New Roman" pitchFamily="18" charset="0"/>
              </a:rPr>
              <a:t>С начала </a:t>
            </a:r>
            <a:r>
              <a:rPr lang="ru-RU" sz="1400" b="1" dirty="0">
                <a:solidFill>
                  <a:srgbClr val="000000"/>
                </a:solidFill>
                <a:latin typeface="Times New Roman" pitchFamily="18" charset="0"/>
                <a:cs typeface="Times New Roman" pitchFamily="18" charset="0"/>
              </a:rPr>
              <a:t>1970-х годов</a:t>
            </a:r>
            <a:r>
              <a:rPr lang="ru-RU" sz="1400" dirty="0">
                <a:solidFill>
                  <a:srgbClr val="000000"/>
                </a:solidFill>
                <a:latin typeface="Times New Roman" pitchFamily="18" charset="0"/>
                <a:cs typeface="Times New Roman" pitchFamily="18" charset="0"/>
              </a:rPr>
              <a:t> Верховный Совет утверждал государственные пятилетние планы экономического и социального развития ТАССР; заслушивал отчеты о работе Совета Министров республики.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b="1" dirty="0">
                <a:solidFill>
                  <a:srgbClr val="0472A0"/>
                </a:solidFill>
                <a:latin typeface="Times New Roman" pitchFamily="18" charset="0"/>
                <a:cs typeface="Times New Roman" pitchFamily="18" charset="0"/>
                <a:hlinkClick r:id="rId3"/>
              </a:rPr>
              <a:t>Конституция ТАССР 1978 года</a:t>
            </a:r>
            <a:r>
              <a:rPr lang="ru-RU" sz="1400" dirty="0">
                <a:solidFill>
                  <a:srgbClr val="000000"/>
                </a:solidFill>
                <a:latin typeface="Times New Roman" pitchFamily="18" charset="0"/>
                <a:cs typeface="Times New Roman" pitchFamily="18" charset="0"/>
              </a:rPr>
              <a:t> расширила полномочия автономной республики. Это сказалось и на возможностях Верховного Совета. В частности, парламент получил право окончательного принятия Основного закона республики и внесения в него изменений; самостоятельного решения ряда территориальных вопросов. Республика стала принимать участие в решении вопросов, отнесенных к ведению РСФСР и СССР: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- 11 депутатов ТАССР были избраны в Совет Национальностей Верховного Совета СССР;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Председатель Президиума Верховного Совета ТАССР входил в состав Президиума Верховного Совета РСФСР в качестве заместителя Председателя;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 республике - в лице ее высших органов государственной власти - принадлежало право законодательной инициативы в Верховном Совете РСФСР.</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866933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229600" cy="1066800"/>
          </a:xfrm>
        </p:spPr>
        <p:txBody>
          <a:bodyPr>
            <a:noAutofit/>
          </a:bodyPr>
          <a:lstStyle/>
          <a:p>
            <a:pPr algn="just"/>
            <a:r>
              <a:rPr lang="ru-RU" sz="1400" b="1" dirty="0">
                <a:solidFill>
                  <a:schemeClr val="tx1"/>
                </a:solidFill>
                <a:latin typeface="Times New Roman" pitchFamily="18" charset="0"/>
                <a:cs typeface="Times New Roman" pitchFamily="18" charset="0"/>
              </a:rPr>
              <a:t>Следующий этап</a:t>
            </a:r>
            <a:r>
              <a:rPr lang="ru-RU" sz="1400" dirty="0">
                <a:solidFill>
                  <a:schemeClr val="tx1"/>
                </a:solidFill>
                <a:latin typeface="Times New Roman" pitchFamily="18" charset="0"/>
                <a:cs typeface="Times New Roman" pitchFamily="18" charset="0"/>
              </a:rPr>
              <a:t> в реформировании представительных органов власти связан с началом перестройки. </a:t>
            </a:r>
            <a:br>
              <a:rPr lang="ru-RU" sz="1400" dirty="0">
                <a:solidFill>
                  <a:schemeClr val="tx1"/>
                </a:solidFill>
                <a:latin typeface="Times New Roman" pitchFamily="18" charset="0"/>
                <a:cs typeface="Times New Roman" pitchFamily="18" charset="0"/>
              </a:rPr>
            </a:br>
            <a:r>
              <a:rPr lang="ru-RU" sz="1400" dirty="0">
                <a:solidFill>
                  <a:schemeClr val="tx1"/>
                </a:solidFill>
                <a:latin typeface="Times New Roman" pitchFamily="18" charset="0"/>
                <a:cs typeface="Times New Roman" pitchFamily="18" charset="0"/>
              </a:rPr>
              <a:t>В 1990 году впервые в истории республики выборы в Верховный Совет ТАССР и местные Советы народных депутатов проводились на альтернативной основе.</a:t>
            </a:r>
            <a:br>
              <a:rPr lang="ru-RU" sz="1400" dirty="0">
                <a:solidFill>
                  <a:schemeClr val="tx1"/>
                </a:solidFill>
                <a:latin typeface="Times New Roman" pitchFamily="18" charset="0"/>
                <a:cs typeface="Times New Roman" pitchFamily="18" charset="0"/>
              </a:rPr>
            </a:br>
            <a:r>
              <a:rPr lang="ru-RU" sz="1400" b="1" dirty="0">
                <a:solidFill>
                  <a:schemeClr val="tx1"/>
                </a:solidFill>
                <a:latin typeface="Times New Roman" pitchFamily="18" charset="0"/>
                <a:cs typeface="Times New Roman" pitchFamily="18" charset="0"/>
              </a:rPr>
              <a:t>30 августа 1990 года</a:t>
            </a:r>
            <a:r>
              <a:rPr lang="ru-RU" sz="1400" dirty="0">
                <a:solidFill>
                  <a:schemeClr val="tx1"/>
                </a:solidFill>
                <a:latin typeface="Times New Roman" pitchFamily="18" charset="0"/>
                <a:cs typeface="Times New Roman" pitchFamily="18" charset="0"/>
              </a:rPr>
              <a:t>, - исходя из неотъемлемого права народа на самоопределение, закрепленного в Международном пакте </a:t>
            </a:r>
            <a:r>
              <a:rPr lang="ru-RU" sz="1400" dirty="0" err="1">
                <a:solidFill>
                  <a:schemeClr val="tx1"/>
                </a:solidFill>
                <a:latin typeface="Times New Roman" pitchFamily="18" charset="0"/>
                <a:cs typeface="Times New Roman" pitchFamily="18" charset="0"/>
              </a:rPr>
              <a:t>об</a:t>
            </a:r>
            <a:r>
              <a:rPr lang="ru-RU" sz="1400" b="1" dirty="0" err="1">
                <a:solidFill>
                  <a:schemeClr val="tx1"/>
                </a:solidFill>
                <a:latin typeface="Times New Roman" pitchFamily="18" charset="0"/>
                <a:cs typeface="Times New Roman" pitchFamily="18" charset="0"/>
              </a:rPr>
              <a:t>экономических</a:t>
            </a:r>
            <a:r>
              <a:rPr lang="ru-RU" sz="1400" dirty="0">
                <a:solidFill>
                  <a:schemeClr val="tx1"/>
                </a:solidFill>
                <a:latin typeface="Times New Roman" pitchFamily="18" charset="0"/>
                <a:cs typeface="Times New Roman" pitchFamily="18" charset="0"/>
              </a:rPr>
              <a:t>, социальных и культурных правах, - Верховным Советом республики была принята </a:t>
            </a:r>
            <a:r>
              <a:rPr lang="ru-RU" sz="1400" dirty="0">
                <a:solidFill>
                  <a:schemeClr val="tx1"/>
                </a:solidFill>
                <a:latin typeface="Times New Roman" pitchFamily="18" charset="0"/>
                <a:cs typeface="Times New Roman" pitchFamily="18" charset="0"/>
                <a:hlinkClick r:id="rId2"/>
              </a:rPr>
              <a:t>ДЕКЛАРАЦИЯ О ГОСУДАРСТВЕННОМ СУВЕРЕНИТЕТЕ</a:t>
            </a:r>
            <a:r>
              <a:rPr lang="ru-RU" sz="1400" dirty="0">
                <a:solidFill>
                  <a:srgbClr val="0472A0"/>
                </a:solidFill>
                <a:latin typeface="Times New Roman" pitchFamily="18" charset="0"/>
                <a:cs typeface="Times New Roman" pitchFamily="18" charset="0"/>
                <a:hlinkClick r:id="rId2"/>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3" name="Объект 2"/>
          <p:cNvSpPr>
            <a:spLocks noGrp="1"/>
          </p:cNvSpPr>
          <p:nvPr>
            <p:ph sz="half" idx="1"/>
          </p:nvPr>
        </p:nvSpPr>
        <p:spPr>
          <a:xfrm>
            <a:off x="395536" y="1988840"/>
            <a:ext cx="4038600" cy="4525963"/>
          </a:xfrm>
        </p:spPr>
        <p:txBody>
          <a:bodyPr>
            <a:noAutofit/>
          </a:bodyPr>
          <a:lstStyle/>
          <a:p>
            <a:r>
              <a:rPr lang="ru-RU" sz="1800" dirty="0">
                <a:latin typeface="Times New Roman" pitchFamily="18" charset="0"/>
                <a:cs typeface="Times New Roman" pitchFamily="18" charset="0"/>
              </a:rPr>
              <a:t>Важным этапом в укреплении государственного суверенитета стало учреждение в </a:t>
            </a:r>
            <a:r>
              <a:rPr lang="ru-RU" sz="1800" b="1" dirty="0">
                <a:latin typeface="Times New Roman" pitchFamily="18" charset="0"/>
                <a:cs typeface="Times New Roman" pitchFamily="18" charset="0"/>
              </a:rPr>
              <a:t>1991</a:t>
            </a:r>
            <a:r>
              <a:rPr lang="ru-RU" sz="1800" dirty="0">
                <a:latin typeface="Times New Roman" pitchFamily="18" charset="0"/>
                <a:cs typeface="Times New Roman" pitchFamily="18" charset="0"/>
              </a:rPr>
              <a:t> году ИНСТИТУТА ПРЕЗИДЕНТСТВА в Татарстане. </a:t>
            </a:r>
          </a:p>
          <a:p>
            <a:r>
              <a:rPr lang="ru-RU" sz="1800" dirty="0">
                <a:latin typeface="Times New Roman" pitchFamily="18" charset="0"/>
                <a:cs typeface="Times New Roman" pitchFamily="18" charset="0"/>
              </a:rPr>
              <a:t>В </a:t>
            </a:r>
            <a:r>
              <a:rPr lang="ru-RU" sz="1800" b="1" dirty="0">
                <a:latin typeface="Times New Roman" pitchFamily="18" charset="0"/>
                <a:cs typeface="Times New Roman" pitchFamily="18" charset="0"/>
              </a:rPr>
              <a:t>марте 1992 </a:t>
            </a:r>
            <a:r>
              <a:rPr lang="ru-RU" sz="1800" dirty="0">
                <a:latin typeface="Times New Roman" pitchFamily="18" charset="0"/>
                <a:cs typeface="Times New Roman" pitchFamily="18" charset="0"/>
              </a:rPr>
              <a:t>года по решению Верховного Совета был проведен РЕСПУБЛИКАНСКИЙ РЕФЕРЕНДУМ о государственном статусе Татарстана. </a:t>
            </a:r>
          </a:p>
          <a:p>
            <a:r>
              <a:rPr lang="ru-RU" sz="1800" b="1" dirty="0">
                <a:latin typeface="Times New Roman" pitchFamily="18" charset="0"/>
                <a:cs typeface="Times New Roman" pitchFamily="18" charset="0"/>
              </a:rPr>
              <a:t>6 ноября 1992 </a:t>
            </a:r>
            <a:r>
              <a:rPr lang="ru-RU" sz="1800" dirty="0">
                <a:latin typeface="Times New Roman" pitchFamily="18" charset="0"/>
                <a:cs typeface="Times New Roman" pitchFamily="18" charset="0"/>
              </a:rPr>
              <a:t>года ВЕРХОВНЫЙ СОВЕТ Татарстана принял </a:t>
            </a:r>
            <a:r>
              <a:rPr lang="ru-RU" sz="1800" b="1" dirty="0">
                <a:latin typeface="Times New Roman" pitchFamily="18" charset="0"/>
                <a:cs typeface="Times New Roman" pitchFamily="18" charset="0"/>
              </a:rPr>
              <a:t>НОВУЮ КОНСТИТУЦИЮ</a:t>
            </a:r>
            <a:r>
              <a:rPr lang="ru-RU" sz="1800" dirty="0">
                <a:latin typeface="Times New Roman" pitchFamily="18" charset="0"/>
                <a:cs typeface="Times New Roman" pitchFamily="18" charset="0"/>
              </a:rPr>
              <a:t>. Это событие открыло новый этап в политической истории нашей республики.</a:t>
            </a:r>
          </a:p>
        </p:txBody>
      </p:sp>
      <p:sp>
        <p:nvSpPr>
          <p:cNvPr id="4" name="Объект 3"/>
          <p:cNvSpPr>
            <a:spLocks noGrp="1"/>
          </p:cNvSpPr>
          <p:nvPr>
            <p:ph sz="half" idx="2"/>
          </p:nvPr>
        </p:nvSpPr>
        <p:spPr/>
        <p:txBody>
          <a:bodyPr>
            <a:normAutofit/>
          </a:bodyPr>
          <a:lstStyle/>
          <a:p>
            <a:pPr marL="109728" indent="0">
              <a:buNone/>
            </a:pPr>
            <a:endParaRPr lang="ru-RU" dirty="0" smtClean="0">
              <a:latin typeface="Times New Roman" pitchFamily="18" charset="0"/>
              <a:cs typeface="Times New Roman" pitchFamily="18" charset="0"/>
            </a:endParaRPr>
          </a:p>
          <a:p>
            <a:pPr marL="109728" indent="0">
              <a:buNone/>
            </a:pPr>
            <a:endParaRPr lang="ru-RU"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5632" y="2275195"/>
            <a:ext cx="3024336"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4365104"/>
            <a:ext cx="13525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7885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066800"/>
          </a:xfrm>
        </p:spPr>
        <p:txBody>
          <a:bodyPr>
            <a:normAutofit fontScale="90000"/>
          </a:bodyPr>
          <a:lstStyle/>
          <a:p>
            <a:r>
              <a:rPr lang="ru-RU" b="1" i="1" dirty="0">
                <a:solidFill>
                  <a:srgbClr val="DA0202"/>
                </a:solidFill>
                <a:latin typeface="Times New Roman" pitchFamily="18" charset="0"/>
                <a:cs typeface="Times New Roman" pitchFamily="18" charset="0"/>
              </a:rPr>
              <a:t>Структура Государственного Совета Республики Татарстан</a:t>
            </a:r>
            <a:r>
              <a:rPr lang="ru-RU" b="1" dirty="0">
                <a:solidFill>
                  <a:srgbClr val="DA0202"/>
                </a:solidFill>
                <a:latin typeface="Tahoma"/>
              </a:rPr>
              <a:t/>
            </a:r>
            <a:br>
              <a:rPr lang="ru-RU" b="1" dirty="0">
                <a:solidFill>
                  <a:srgbClr val="DA0202"/>
                </a:solidFill>
                <a:latin typeface="Tahoma"/>
              </a:rPr>
            </a:br>
            <a:endParaRPr lang="ru-RU" dirty="0"/>
          </a:p>
        </p:txBody>
      </p:sp>
      <p:sp>
        <p:nvSpPr>
          <p:cNvPr id="5" name="Объект 4"/>
          <p:cNvSpPr>
            <a:spLocks noGrp="1"/>
          </p:cNvSpPr>
          <p:nvPr>
            <p:ph idx="1"/>
          </p:nvPr>
        </p:nvSpPr>
        <p:spPr>
          <a:xfrm>
            <a:off x="457200" y="1556792"/>
            <a:ext cx="8229600" cy="5017744"/>
          </a:xfrm>
        </p:spPr>
        <p:txBody>
          <a:bodyPr>
            <a:noAutofit/>
          </a:bodyPr>
          <a:lstStyle/>
          <a:p>
            <a:r>
              <a:rPr lang="ru-RU" sz="1600" b="1" dirty="0" smtClean="0">
                <a:solidFill>
                  <a:srgbClr val="000000"/>
                </a:solidFill>
                <a:latin typeface="Times New Roman" pitchFamily="18" charset="0"/>
                <a:cs typeface="Times New Roman" pitchFamily="18" charset="0"/>
              </a:rPr>
              <a:t>Государственный </a:t>
            </a:r>
            <a:r>
              <a:rPr lang="ru-RU" sz="1600" b="1" dirty="0">
                <a:solidFill>
                  <a:srgbClr val="000000"/>
                </a:solidFill>
                <a:latin typeface="Times New Roman" pitchFamily="18" charset="0"/>
                <a:cs typeface="Times New Roman" pitchFamily="18" charset="0"/>
              </a:rPr>
              <a:t>Совет Республики Татарстан</a:t>
            </a:r>
            <a:r>
              <a:rPr lang="ru-RU" sz="1600" dirty="0">
                <a:solidFill>
                  <a:srgbClr val="000000"/>
                </a:solidFill>
                <a:latin typeface="Times New Roman" pitchFamily="18" charset="0"/>
                <a:cs typeface="Times New Roman" pitchFamily="18" charset="0"/>
              </a:rPr>
              <a:t> - парламент Республики Татарстан является постоянно действующим высшим представительным, законодательным органом государственной власти Республики Татарстан. </a:t>
            </a:r>
            <a:endParaRPr lang="ru-RU" sz="1600" dirty="0" smtClean="0">
              <a:solidFill>
                <a:srgbClr val="000000"/>
              </a:solidFill>
              <a:latin typeface="Times New Roman" pitchFamily="18" charset="0"/>
              <a:cs typeface="Times New Roman" pitchFamily="18" charset="0"/>
            </a:endParaRPr>
          </a:p>
          <a:p>
            <a:r>
              <a:rPr lang="ru-RU" sz="1600" b="1" dirty="0" smtClean="0">
                <a:solidFill>
                  <a:srgbClr val="000000"/>
                </a:solidFill>
                <a:latin typeface="Times New Roman" pitchFamily="18" charset="0"/>
                <a:cs typeface="Times New Roman" pitchFamily="18" charset="0"/>
              </a:rPr>
              <a:t>Статус</a:t>
            </a:r>
            <a:r>
              <a:rPr lang="ru-RU" sz="1600" dirty="0" smtClean="0">
                <a:solidFill>
                  <a:srgbClr val="000000"/>
                </a:solidFill>
                <a:latin typeface="Times New Roman" pitchFamily="18" charset="0"/>
                <a:cs typeface="Times New Roman" pitchFamily="18" charset="0"/>
              </a:rPr>
              <a:t> </a:t>
            </a:r>
            <a:r>
              <a:rPr lang="ru-RU" sz="1600" dirty="0">
                <a:solidFill>
                  <a:srgbClr val="000000"/>
                </a:solidFill>
                <a:latin typeface="Times New Roman" pitchFamily="18" charset="0"/>
                <a:cs typeface="Times New Roman" pitchFamily="18" charset="0"/>
              </a:rPr>
              <a:t>Государственного Совета определен в первой главе раздела IV Конституции Республики Татарстан "Организация государственной власти".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solidFill>
                  <a:srgbClr val="000000"/>
                </a:solidFill>
                <a:latin typeface="Times New Roman" pitchFamily="18" charset="0"/>
                <a:cs typeface="Times New Roman" pitchFamily="18" charset="0"/>
              </a:rPr>
              <a:t>Республиканский парламент избирается сроком на пять лет и состоит из 100 депутатов. </a:t>
            </a:r>
            <a:r>
              <a:rPr lang="ru-RU" sz="1600" b="1" dirty="0">
                <a:solidFill>
                  <a:srgbClr val="000000"/>
                </a:solidFill>
                <a:latin typeface="Times New Roman" pitchFamily="18" charset="0"/>
                <a:cs typeface="Times New Roman" pitchFamily="18" charset="0"/>
              </a:rPr>
              <a:t>Депутатом</a:t>
            </a:r>
            <a:r>
              <a:rPr lang="ru-RU" sz="1600" dirty="0">
                <a:solidFill>
                  <a:srgbClr val="000000"/>
                </a:solidFill>
                <a:latin typeface="Times New Roman" pitchFamily="18" charset="0"/>
                <a:cs typeface="Times New Roman" pitchFamily="18" charset="0"/>
              </a:rPr>
              <a:t> Государственного Совета Республики Татарстан может быть избран гражданин в Республике Татарстан, </a:t>
            </a:r>
            <a:r>
              <a:rPr lang="ru-RU" sz="1600" b="1" dirty="0">
                <a:solidFill>
                  <a:srgbClr val="000000"/>
                </a:solidFill>
                <a:latin typeface="Times New Roman" pitchFamily="18" charset="0"/>
                <a:cs typeface="Times New Roman" pitchFamily="18" charset="0"/>
              </a:rPr>
              <a:t>достигший 21 года</a:t>
            </a:r>
            <a:r>
              <a:rPr lang="ru-RU" sz="1600" dirty="0">
                <a:solidFill>
                  <a:srgbClr val="000000"/>
                </a:solidFill>
                <a:latin typeface="Times New Roman" pitchFamily="18" charset="0"/>
                <a:cs typeface="Times New Roman" pitchFamily="18" charset="0"/>
              </a:rPr>
              <a:t>. Депутат Государственного Совета Республики Татарстан в течение срока своих полномочий не может быть депутатом Государственной Думы Федерального Собрания Российской Федерации, членом Совета Федерации Федерального Собрания Российской Федерации, депутатом иных представительных органов государственной власти, судьей, замещать иные государственные должности федеральной государственной службы, иные государственные должности Республики Татарстан или государственные должности государственной службы Республики Татарстан, а также выборные муниципальные должности и муниципальные должности муниципальной службы, если иное не предусмотрено федеральным законом.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solidFill>
                  <a:srgbClr val="000000"/>
                </a:solidFill>
                <a:latin typeface="Times New Roman" pitchFamily="18" charset="0"/>
                <a:cs typeface="Times New Roman" pitchFamily="18" charset="0"/>
              </a:rPr>
              <a:t>Депутат Государственного Совета, работающий на профессиональной постоянной основе, не может заниматься другой оплачиваемой деятельностью, кроме преподавательской, научной и иной творческой деятельности, если иное не предусмотрено законодательством Российской Федерации</a:t>
            </a:r>
            <a:r>
              <a:rPr lang="ru-RU" sz="1600" dirty="0" smtClean="0">
                <a:solidFill>
                  <a:srgbClr val="000000"/>
                </a:solidFill>
                <a:latin typeface="Times New Roman" pitchFamily="18" charset="0"/>
                <a:cs typeface="Times New Roman" pitchFamily="18" charset="0"/>
              </a:rPr>
              <a:t>.</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518208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097864"/>
          </a:xfrm>
        </p:spPr>
        <p:txBody>
          <a:bodyPr>
            <a:noAutofit/>
          </a:bodyPr>
          <a:lstStyle/>
          <a:p>
            <a:pPr marL="109728" indent="0">
              <a:buNone/>
            </a:pPr>
            <a:r>
              <a:rPr lang="ru-RU" sz="1400" b="1" dirty="0">
                <a:solidFill>
                  <a:srgbClr val="000000"/>
                </a:solidFill>
                <a:latin typeface="Times New Roman" pitchFamily="18" charset="0"/>
                <a:cs typeface="Times New Roman" pitchFamily="18" charset="0"/>
              </a:rPr>
              <a:t>К ведению Государственного Совета Республики Татарстан относятся</a:t>
            </a:r>
            <a:r>
              <a:rPr lang="ru-RU" sz="1400" dirty="0">
                <a:solidFill>
                  <a:srgbClr val="000000"/>
                </a:solidFill>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 принятие Конституции Республики Татарстан, внесение в нее изменений и дополнений;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2) законодательное регулирование по предметам ведения Республики Татарстан и предметам совместного ведения Российской Федерации и ее субъектов в пределах полномочий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3) толкование законов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4) участие в определении внутренней политики и направлений внешней деятельности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5) утверждение бюджета Республики Татарстан и отчета о его исполнении, рассмотрение проекта консолидированного бюджета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6) утверждение программ социально-экономического развития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7) установление налогов и сборов Республики Татарстан в соответствии с федеральным законодательством;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8) установление порядка образования и деятельности внебюджетных и валютных фондов Республики Татарстан, утверждение отчетов о расходовании средств этих фондов;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9) установление порядка управления и распоряжения собственностью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10) установление порядка организации и деятельности республиканских органов государственной власти;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11) избрание Председателя Государственного Совета Республики Татарстан, заместителей Председателя и Секретаря Государственного Совета Республики Татарстан из числа депутатов Государственного Совета;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12) избрание Президиума Государственного Совета, образование и избрание комитетов Государственного Совета из числа депутатов Государственного Совета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13) установление системы исполнительных органов государственной власти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14) назначение референдума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solidFill>
                  <a:srgbClr val="000000"/>
                </a:solidFill>
                <a:latin typeface="Times New Roman" pitchFamily="18" charset="0"/>
                <a:cs typeface="Times New Roman" pitchFamily="18" charset="0"/>
              </a:rPr>
              <a:t>15) назначение выборов в Государственный Совет Республики Татарстан;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645978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953848"/>
          </a:xfrm>
        </p:spPr>
        <p:txBody>
          <a:bodyPr>
            <a:noAutofit/>
          </a:bodyPr>
          <a:lstStyle/>
          <a:p>
            <a:pPr marL="109728" lvl="0" indent="0">
              <a:buClr>
                <a:srgbClr val="A04DA3"/>
              </a:buClr>
              <a:buNone/>
            </a:pPr>
            <a:r>
              <a:rPr lang="ru-RU" sz="1200" dirty="0">
                <a:solidFill>
                  <a:srgbClr val="000000"/>
                </a:solidFill>
                <a:latin typeface="Times New Roman" pitchFamily="18" charset="0"/>
                <a:cs typeface="Times New Roman" pitchFamily="18" charset="0"/>
              </a:rPr>
              <a:t>16) назначение выборов Президента Республики Татарстан (действие пункта 16 приостановлено Законом Республики Татарстан от 14.03.2005 № 55 - ЗРТ);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16.1) наделение полномочиями Президента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17) принятие решения о недоверии Президенту Республики Татарстан в соответствии с Конституцией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18) утверждение по представлению Президента Республики Татарстан кандидатуры Премьер-министра; согласование предложений Президента Республики Татарстан о назначении заместителей Премьер-министра, об образовании и упразднении министерств и государственных комитетов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19) выражение недоверия Премьер-министру Республики Татарстан и его заместителям;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20) установление порядка проведения выборов в органы местного самоуправления в пределах полномочий, определенных федеральным законом;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21) избрание судей Конституционного суда Республики Татарстан; назначение Председателя и заместителя Председателя Конституционного суда Республики Татарстан по предложению судей Конституционного суда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22) избрание мировых судей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23) избрание Уполномоченного по правам человека в Республике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24) назначение половины членов Центральной избирательной комиссии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25) утверждение схемы образования избирательных округов по выборам депутатов Государственного Совета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26) установление административно-территориального устройства Республики Татарстан и порядка его изменения;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27) решение вопросов, связанных с изменением границы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28) согласование кандидатуры на должность Прокурора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29) назначение представителей общественности в квалификационную коллегию судей Республики Татарстан в соответствии с законом;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30) учреждение государственных наград Республики Татарстан, установление почетных званий Республики Татарстан;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31) одобрение проекта договора о разграничении предметов ведения и взаимном делегировании полномочий; </a:t>
            </a:r>
            <a:r>
              <a:rPr lang="ru-RU" sz="1200" dirty="0">
                <a:solidFill>
                  <a:prstClr val="black"/>
                </a:solidFill>
                <a:latin typeface="Times New Roman" pitchFamily="18" charset="0"/>
                <a:cs typeface="Times New Roman" pitchFamily="18" charset="0"/>
              </a:rPr>
              <a:t/>
            </a:r>
            <a:br>
              <a:rPr lang="ru-RU" sz="1200" dirty="0">
                <a:solidFill>
                  <a:prstClr val="black"/>
                </a:solidFill>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32) осуществление иных полномочий, установленных Конституцией Российской Федерации, Конституцией Республики Татарстан, федеральными законами и законами Республики Татарстан. </a:t>
            </a:r>
            <a:endParaRPr lang="ru-RU" sz="1200" dirty="0">
              <a:solidFill>
                <a:prstClr val="black"/>
              </a:solidFill>
              <a:latin typeface="Times New Roman" pitchFamily="18" charset="0"/>
              <a:cs typeface="Times New Roman" pitchFamily="18" charset="0"/>
            </a:endParaRPr>
          </a:p>
          <a:p>
            <a:endParaRPr lang="ru-RU" sz="1200" dirty="0"/>
          </a:p>
        </p:txBody>
      </p:sp>
    </p:spTree>
    <p:extLst>
      <p:ext uri="{BB962C8B-B14F-4D97-AF65-F5344CB8AC3E}">
        <p14:creationId xmlns:p14="http://schemas.microsoft.com/office/powerpoint/2010/main" val="3830595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190</TotalTime>
  <Words>288</Words>
  <Application>Microsoft Office PowerPoint</Application>
  <PresentationFormat>Экран (4:3)</PresentationFormat>
  <Paragraphs>34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Парламентский урок на тему «20 лет Государственному Совету Республики Татарстан»</vt:lpstr>
      <vt:lpstr>История парламентаризма в РТ</vt:lpstr>
      <vt:lpstr>Презентация PowerPoint</vt:lpstr>
      <vt:lpstr>Бурхан Мансуров</vt:lpstr>
      <vt:lpstr>Презентация PowerPoint</vt:lpstr>
      <vt:lpstr>Следующий этап в реформировании представительных органов власти связан с началом перестройки.  В 1990 году впервые в истории республики выборы в Верховный Совет ТАССР и местные Советы народных депутатов проводились на альтернативной основе. 30 августа 1990 года, - исходя из неотъемлемого права народа на самоопределение, закрепленного в Международном пакте обэкономических, социальных и культурных правах, - Верховным Советом республики была принята ДЕКЛАРАЦИЯ О ГОСУДАРСТВЕННОМ СУВЕРЕНИТЕТЕ.  </vt:lpstr>
      <vt:lpstr>Структура Государственного Совета Республики Татарстан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Парламентский урок на тему «20 лет Государственному Совету Республики Татарстан»</dc:title>
  <dc:creator>Александра</dc:creator>
  <cp:lastModifiedBy>Александра</cp:lastModifiedBy>
  <cp:revision>10</cp:revision>
  <dcterms:created xsi:type="dcterms:W3CDTF">2014-11-21T05:30:44Z</dcterms:created>
  <dcterms:modified xsi:type="dcterms:W3CDTF">2015-02-06T07:54:21Z</dcterms:modified>
</cp:coreProperties>
</file>