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78" r:id="rId12"/>
    <p:sldId id="271" r:id="rId13"/>
    <p:sldId id="273" r:id="rId14"/>
    <p:sldId id="283" r:id="rId15"/>
    <p:sldId id="263" r:id="rId16"/>
    <p:sldId id="264" r:id="rId17"/>
    <p:sldId id="266" r:id="rId18"/>
    <p:sldId id="267" r:id="rId19"/>
    <p:sldId id="268" r:id="rId20"/>
    <p:sldId id="265" r:id="rId21"/>
    <p:sldId id="272" r:id="rId22"/>
    <p:sldId id="269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Nowgorod_Millenium_Monument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7/Kyrill&amp;Method.jpg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kotlovka.ru/pgalery/albums/userpics/10002/normal_829_93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jplus.ru/img4/a/r/artur_belyaev/image001-k-i-m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5622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Кирилл и </a:t>
            </a:r>
            <a:r>
              <a:rPr lang="ru-RU" b="1" dirty="0" err="1" smtClean="0">
                <a:latin typeface="Comic Sans MS" pitchFamily="66" charset="0"/>
              </a:rPr>
              <a:t>мефодий</a:t>
            </a:r>
            <a:r>
              <a:rPr lang="ru-RU" b="1" dirty="0" smtClean="0">
                <a:latin typeface="Comic Sans MS" pitchFamily="66" charset="0"/>
              </a:rPr>
              <a:t> – создатели славянской азбуки и книжности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4"/>
            <a:ext cx="6072230" cy="128588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6254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72816"/>
            <a:ext cx="2566638" cy="33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160850"/>
            <a:ext cx="393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Кириллица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28343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Старославянская азбука была составлена ученым Кириллом и его братом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Мефодием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по просьбе моравских князей. Она так и называется - кириллица. Это славянская азбука, в ней 43 буквы, (19 гласных).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Азбука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– само название образовано от названия двух первых букв. На Руси кириллица получила распространение после принятия христианства (988г.) Славянский алфавит оказался прекрасно приспособленным к точной передаче звуков древнерусского языка. Эта азбука положена в основу нашего алфавита.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395787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49945985_1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1000109"/>
            <a:ext cx="54599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142984"/>
            <a:ext cx="39290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Распространение славянской азбуки — высокий подвижнический труд византийских братьев. Римское католическое духовенство было возмущено успехами их проповедей и в целом осудило богослужение на славянском языке.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142985"/>
            <a:ext cx="2428892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071546"/>
            <a:ext cx="6500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Comic Sans MS" pitchFamily="66" charset="0"/>
                <a:ea typeface="Times New Roman"/>
                <a:cs typeface="Times New Roman"/>
              </a:rPr>
              <a:t>Несмотря на явные успехи Кирилла и </a:t>
            </a:r>
            <a:r>
              <a:rPr lang="ru-RU" sz="2400" b="1" dirty="0" err="1" smtClean="0">
                <a:latin typeface="Comic Sans MS" pitchFamily="66" charset="0"/>
                <a:ea typeface="Times New Roman"/>
                <a:cs typeface="Times New Roman"/>
              </a:rPr>
              <a:t>Мефодия</a:t>
            </a:r>
            <a:r>
              <a:rPr lang="ru-RU" sz="2400" b="1" dirty="0" smtClean="0">
                <a:latin typeface="Comic Sans MS" pitchFamily="66" charset="0"/>
                <a:ea typeface="Times New Roman"/>
                <a:cs typeface="Times New Roman"/>
              </a:rPr>
              <a:t>, на их пути были гонения, лишение прав богослужения на языке, понятном славянам, и даже тюрьма. Неустанная борьба и путешествия окончательно подорвали слабое здоровье Константина. Приняв схиму и новое монашеское имя Кирилл, он скончался 14 февраля 869 г. Продолжение своей работы он завещал </a:t>
            </a:r>
            <a:r>
              <a:rPr lang="ru-RU" sz="2400" b="1" dirty="0" err="1" smtClean="0">
                <a:latin typeface="Comic Sans MS" pitchFamily="66" charset="0"/>
                <a:ea typeface="Times New Roman"/>
                <a:cs typeface="Times New Roman"/>
              </a:rPr>
              <a:t>Мефодию</a:t>
            </a:r>
            <a:r>
              <a:rPr lang="ru-RU" sz="2400" b="1" dirty="0" smtClean="0">
                <a:latin typeface="Comic Sans MS" pitchFamily="66" charset="0"/>
                <a:ea typeface="Times New Roman"/>
                <a:cs typeface="Times New Roman"/>
              </a:rPr>
              <a:t>. </a:t>
            </a:r>
            <a:endParaRPr lang="ru-RU" sz="2400" b="1" dirty="0" smtClean="0"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Comic Sans MS" pitchFamily="66" charset="0"/>
                <a:ea typeface="Times New Roman"/>
                <a:cs typeface="Times New Roman"/>
              </a:rPr>
              <a:t>    </a:t>
            </a:r>
            <a:endParaRPr lang="ru-RU" sz="2400" b="1" dirty="0">
              <a:latin typeface="Comic Sans MS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нига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3143272" cy="33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1214422"/>
            <a:ext cx="27860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Comic Sans MS" pitchFamily="66" charset="0"/>
                <a:ea typeface="Times New Roman"/>
                <a:cs typeface="Times New Roman"/>
              </a:rPr>
              <a:t>Азбука, созданная Константином, не просто алфавит, а, как утверждают ученые, единая философская система мироздания, мироустройства, в основе которой лежит христианское православное учение.</a:t>
            </a:r>
            <a:endParaRPr lang="ru-RU" sz="2000" b="1" dirty="0">
              <a:latin typeface="Comic Sans MS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hrid_%20St%20Cyril%20and%20his%20brother%20St%20Methodius%20-%20Apostles%20to%20the%20Sla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24744"/>
            <a:ext cx="2742574" cy="32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653136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Македония.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Охрид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Кириллу и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Мефодию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268761"/>
            <a:ext cx="37444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Уже в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IX – X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веках на родине Кирилла и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Мефодия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стали зарождаться первые традиции прославления и почитания создателей славянской письменности.     Но скоро римская церковь стала выступать против славянского языка, называя его варварским. Несмотря на это, имена Кирилла и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Мефодия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продолжали жить среди славянского народа, а в середине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XIV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века официально их причислили к святым.</a:t>
            </a:r>
            <a:endParaRPr lang="ru-RU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42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фрагмент памятника «Тысячелетие России», фото А.Н.Сперанс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09" y="4036049"/>
            <a:ext cx="3453535" cy="16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Файл:Nowgorod Millenium Monu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844"/>
          <a:stretch>
            <a:fillRect/>
          </a:stretch>
        </p:blipFill>
        <p:spPr bwMode="auto">
          <a:xfrm>
            <a:off x="978300" y="1340768"/>
            <a:ext cx="1950626" cy="247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124744"/>
            <a:ext cx="48245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1862 год. В древнем русском Новгороде чествование подвига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солоунских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братьев вписалось в программу торжеств, посвященных 1000-летию России. На территории Новгородского Кремля состоялось открытие памятника «Тысячелетие России», рядом с другими выдающимися людьми изображены Кирилл и Мефодий.</a:t>
            </a:r>
            <a:endParaRPr lang="ru-RU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00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0301" y="1295048"/>
            <a:ext cx="4089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Москва. Славянская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площадь</a:t>
            </a:r>
            <a:endParaRPr lang="ru-RU" dirty="0">
              <a:solidFill>
                <a:srgbClr val="FF0000"/>
              </a:solidFill>
              <a:latin typeface="ArbatDi" pitchFamily="66" charset="0"/>
            </a:endParaRPr>
          </a:p>
        </p:txBody>
      </p:sp>
      <p:pic>
        <p:nvPicPr>
          <p:cNvPr id="3" name="Picture 8" descr="0_7deb_64f11189_L"/>
          <p:cNvPicPr>
            <a:picLocks noChangeAspect="1" noChangeArrowheads="1"/>
          </p:cNvPicPr>
          <p:nvPr/>
        </p:nvPicPr>
        <p:blipFill>
          <a:blip r:embed="rId2"/>
          <a:srcRect l="19766" r="16708" b="36400"/>
          <a:stretch>
            <a:fillRect/>
          </a:stretch>
        </p:blipFill>
        <p:spPr bwMode="auto">
          <a:xfrm>
            <a:off x="2024316" y="1759195"/>
            <a:ext cx="2950969" cy="317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8064" y="1664380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 праздник славянской письменности 24 мая 1992 года в Москве на Славянской площади состоялось торжественное открытие памятника святым Кириллу и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Мефодию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работы скульптора Клыкова Вячеслава Михайловича.</a:t>
            </a:r>
          </a:p>
        </p:txBody>
      </p:sp>
    </p:spTree>
    <p:extLst>
      <p:ext uri="{BB962C8B-B14F-4D97-AF65-F5344CB8AC3E}">
        <p14:creationId xmlns="" xmlns:p14="http://schemas.microsoft.com/office/powerpoint/2010/main" val="1994898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06255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Севастополь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15" descr="1213605822_imgp7105"/>
          <p:cNvPicPr>
            <a:picLocks noChangeAspect="1" noChangeArrowheads="1"/>
          </p:cNvPicPr>
          <p:nvPr/>
        </p:nvPicPr>
        <p:blipFill>
          <a:blip r:embed="rId2"/>
          <a:srcRect l="-1785" t="-1892" r="16951" b="101"/>
          <a:stretch>
            <a:fillRect/>
          </a:stretch>
        </p:blipFill>
        <p:spPr bwMode="auto">
          <a:xfrm>
            <a:off x="1054838" y="1431886"/>
            <a:ext cx="2802782" cy="33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1431886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batDi" pitchFamily="66" charset="0"/>
              </a:rPr>
              <a:t>В С</a:t>
            </a:r>
            <a:r>
              <a:rPr lang="en-US" b="1" dirty="0" err="1">
                <a:latin typeface="ArbatDi" pitchFamily="66" charset="0"/>
              </a:rPr>
              <a:t>евастополе</a:t>
            </a:r>
            <a:r>
              <a:rPr lang="en-US" b="1" dirty="0">
                <a:latin typeface="ArbatDi" pitchFamily="66" charset="0"/>
              </a:rPr>
              <a:t> 14 </a:t>
            </a:r>
            <a:r>
              <a:rPr lang="en-US" b="1" dirty="0" err="1">
                <a:latin typeface="ArbatDi" pitchFamily="66" charset="0"/>
              </a:rPr>
              <a:t>июня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ru-RU" b="1" dirty="0">
                <a:latin typeface="ArbatDi" pitchFamily="66" charset="0"/>
              </a:rPr>
              <a:t>2007 года </a:t>
            </a:r>
            <a:r>
              <a:rPr lang="en-US" b="1" dirty="0" err="1">
                <a:latin typeface="ArbatDi" pitchFamily="66" charset="0"/>
              </a:rPr>
              <a:t>торжественно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открыли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памятник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святым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равноапостольным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Кириллу</a:t>
            </a:r>
            <a:r>
              <a:rPr lang="en-US" b="1" dirty="0">
                <a:latin typeface="ArbatDi" pitchFamily="66" charset="0"/>
              </a:rPr>
              <a:t> и </a:t>
            </a:r>
            <a:r>
              <a:rPr lang="en-US" b="1" dirty="0" err="1">
                <a:latin typeface="ArbatDi" pitchFamily="66" charset="0"/>
              </a:rPr>
              <a:t>Мефодию</a:t>
            </a:r>
            <a:r>
              <a:rPr lang="en-US" b="1" dirty="0">
                <a:latin typeface="ArbatDi" pitchFamily="66" charset="0"/>
              </a:rPr>
              <a:t>—</a:t>
            </a:r>
            <a:r>
              <a:rPr lang="en-US" b="1" dirty="0" err="1">
                <a:latin typeface="ArbatDi" pitchFamily="66" charset="0"/>
              </a:rPr>
              <a:t>создателям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первой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славянской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азбуки</a:t>
            </a:r>
            <a:r>
              <a:rPr lang="en-US" b="1" dirty="0">
                <a:latin typeface="ArbatDi" pitchFamily="66" charset="0"/>
              </a:rPr>
              <a:t>, </a:t>
            </a:r>
            <a:r>
              <a:rPr lang="en-US" b="1" dirty="0" err="1">
                <a:latin typeface="ArbatDi" pitchFamily="66" charset="0"/>
              </a:rPr>
              <a:t>великим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просветителям</a:t>
            </a:r>
            <a:r>
              <a:rPr lang="en-US" b="1" dirty="0">
                <a:latin typeface="ArbatDi" pitchFamily="66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Автор памятника—харьковский скульптор Александр Демченко. </a:t>
            </a:r>
            <a:endParaRPr lang="ru-RU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98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259146"/>
            <a:ext cx="252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Самара</a:t>
            </a:r>
          </a:p>
        </p:txBody>
      </p:sp>
      <p:pic>
        <p:nvPicPr>
          <p:cNvPr id="3" name="Picture 5" descr="sam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786347"/>
            <a:ext cx="2313945" cy="32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9913" y="1720840"/>
            <a:ext cx="43204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Самый большой в России памятник святым равноапостольным Кириллу и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Мефодию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был освящен и торжественно открыт 23 мая 2004 года в Самаре. Автор композиции —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скульптор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Вячеслав Клыков. Композиция монумента, созданного московским скульптором Вячеславом Клыковым, не повторяет ни один из существующих в мире памятников святым Кириллу и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Мефодию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. </a:t>
            </a:r>
            <a:endParaRPr lang="ru-RU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6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716016" y="1700808"/>
            <a:ext cx="3384376" cy="36724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3240360" cy="4320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batDi" pitchFamily="66" charset="0"/>
              </a:rPr>
              <a:t>Кирилл и </a:t>
            </a:r>
            <a:r>
              <a:rPr lang="ru-RU" dirty="0" err="1" smtClean="0">
                <a:solidFill>
                  <a:srgbClr val="FF0000"/>
                </a:solidFill>
                <a:latin typeface="ArbatDi" pitchFamily="66" charset="0"/>
              </a:rPr>
              <a:t>мефодий</a:t>
            </a:r>
            <a:endParaRPr lang="ru-RU" dirty="0">
              <a:solidFill>
                <a:srgbClr val="FF0000"/>
              </a:solidFill>
              <a:latin typeface="ArbatDi" pitchFamily="66" charset="0"/>
            </a:endParaRPr>
          </a:p>
        </p:txBody>
      </p:sp>
      <p:pic>
        <p:nvPicPr>
          <p:cNvPr id="5" name="Picture 8" descr="Файл:Kyrill&amp;Metho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833" b="9833"/>
          <a:stretch>
            <a:fillRect/>
          </a:stretch>
        </p:blipFill>
        <p:spPr bwMode="auto">
          <a:xfrm>
            <a:off x="1171599" y="1700808"/>
            <a:ext cx="2900335" cy="29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988840"/>
            <a:ext cx="2715344" cy="35283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batDi" pitchFamily="66" charset="0"/>
              </a:rPr>
              <a:t>«И будет славить Русь родная </a:t>
            </a:r>
          </a:p>
          <a:p>
            <a:r>
              <a:rPr lang="ru-RU" sz="2400" b="1" dirty="0" smtClean="0">
                <a:latin typeface="ArbatDi" pitchFamily="66" charset="0"/>
              </a:rPr>
              <a:t>Святых апостолов  славян»</a:t>
            </a:r>
            <a:endParaRPr lang="ru-RU" sz="2400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50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_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370" y="1159809"/>
            <a:ext cx="5378646" cy="418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3" y="5157193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Мурманск.Памятник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Кириллу и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Мефодию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18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357718" cy="327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5143512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Calibri"/>
                <a:cs typeface="Tahoma" pitchFamily="34" charset="0"/>
              </a:rPr>
              <a:t>Памятник  Кириллу и </a:t>
            </a:r>
            <a:r>
              <a:rPr lang="ru-RU" sz="2000" b="1" dirty="0" err="1" smtClean="0">
                <a:latin typeface="Tahoma" pitchFamily="34" charset="0"/>
                <a:ea typeface="Calibri"/>
                <a:cs typeface="Tahoma" pitchFamily="34" charset="0"/>
              </a:rPr>
              <a:t>Мефодию</a:t>
            </a:r>
            <a:r>
              <a:rPr lang="ru-RU" sz="2000" b="1" dirty="0" smtClean="0">
                <a:latin typeface="Tahoma" pitchFamily="34" charset="0"/>
                <a:ea typeface="Calibri"/>
                <a:cs typeface="Tahoma" pitchFamily="34" charset="0"/>
              </a:rPr>
              <a:t> в Мукачево .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ic_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93590"/>
            <a:ext cx="3479589" cy="41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83220" y="571480"/>
            <a:ext cx="2278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Саратов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214554"/>
            <a:ext cx="2599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Памятник Кириллу и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Мефодию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открыт 23 мая 2009 года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Скульптор Александр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Рожников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23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000109"/>
            <a:ext cx="47149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Вставай, народ, вздохни всей грудью,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Заре навстречу поспеши.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И Азбукой, тебе подаренной,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Судьбу грядущую пиши.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Надежда, Вера греет души.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Наш путь тернистый – путь вперёд!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Лишь тот народ не погибает,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Где дух Отечества живёт.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Пройдя под солнцем просвещенья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Из давней славной старины,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Мы и сейчас, славяне-братья,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Первоучителям верны!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 апостолам </a:t>
            </a:r>
            <a:r>
              <a:rPr lang="ru-RU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высокославным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Любовь святая глубока.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Дела </a:t>
            </a:r>
            <a:r>
              <a:rPr lang="ru-RU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Мефодия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– Кирилла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 славянстве будут жить века!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</a:t>
            </a:r>
            <a:r>
              <a:rPr lang="ru-RU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Стоян</a:t>
            </a: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Михайловский</a:t>
            </a: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</a:t>
            </a: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11" descr="Картинка 154 из 2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142984"/>
            <a:ext cx="2071701" cy="328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Спасибо за </a:t>
            </a:r>
          </a:p>
          <a:p>
            <a:pPr algn="ctr"/>
            <a:r>
              <a:rPr lang="ru-RU" sz="80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внимание!</a:t>
            </a:r>
            <a:endParaRPr lang="ru-RU" sz="8000" dirty="0" smtClean="0"/>
          </a:p>
          <a:p>
            <a:endParaRPr lang="ru-RU" sz="6600" kern="10" dirty="0" smtClean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429552" cy="556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Comic Sans MS" pitchFamily="66" charset="0"/>
                <a:ea typeface="Times New Roman"/>
                <a:cs typeface="Times New Roman"/>
              </a:rPr>
              <a:t>Каждый год 24 мая весь славянский мир отмечает праздник, который имеет международное значение – день славянской письменности и культуры. В этом году он пройдет еще и под знаком года культуры в России. </a:t>
            </a:r>
            <a:endParaRPr lang="ru-RU" b="1" dirty="0" smtClean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Comic Sans MS" pitchFamily="66" charset="0"/>
                <a:ea typeface="Times New Roman"/>
                <a:cs typeface="Times New Roman"/>
              </a:rPr>
              <a:t>Бесспорным остается тот факт, что Кирилл и </a:t>
            </a:r>
            <a:r>
              <a:rPr lang="ru-RU" b="1" dirty="0" err="1" smtClean="0">
                <a:latin typeface="Comic Sans MS" pitchFamily="66" charset="0"/>
                <a:ea typeface="Times New Roman"/>
                <a:cs typeface="Times New Roman"/>
              </a:rPr>
              <a:t>Мефодий</a:t>
            </a:r>
            <a:r>
              <a:rPr lang="ru-RU" b="1" dirty="0" smtClean="0">
                <a:latin typeface="Comic Sans MS" pitchFamily="66" charset="0"/>
                <a:ea typeface="Times New Roman"/>
                <a:cs typeface="Times New Roman"/>
              </a:rPr>
              <a:t> являлись одними из первых просветителей, которые создали более совершенную и более простую азбуку, обогатили ее опытом предшествующих времен. С этой точки зрения их деятельность является исключительно полезной для всей славянской письменности.</a:t>
            </a:r>
            <a:endParaRPr lang="ru-RU" b="1" dirty="0" smtClean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Comic Sans MS" pitchFamily="66" charset="0"/>
                <a:ea typeface="Times New Roman"/>
                <a:cs typeface="Times New Roman"/>
              </a:rPr>
              <a:t>      В этом заключается актуальность данной темы, исходя из которой поставлены следующие цели и задачи: </a:t>
            </a:r>
            <a:endParaRPr lang="ru-RU" b="1" dirty="0" smtClean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Comic Sans MS" pitchFamily="66" charset="0"/>
                <a:ea typeface="Times New Roman"/>
                <a:cs typeface="Times New Roman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071546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Comic Sans MS" pitchFamily="66" charset="0"/>
                <a:ea typeface="Times New Roman"/>
                <a:cs typeface="Times New Roman"/>
              </a:rPr>
              <a:t>1. Рассмотреть, каким образом происходило формирование мировоззрения славянских просветителей – Кирилла и </a:t>
            </a:r>
            <a:r>
              <a:rPr lang="ru-RU" sz="2400" b="1" dirty="0" err="1" smtClean="0">
                <a:latin typeface="Comic Sans MS" pitchFamily="66" charset="0"/>
                <a:ea typeface="Times New Roman"/>
                <a:cs typeface="Times New Roman"/>
              </a:rPr>
              <a:t>Мефодия</a:t>
            </a:r>
            <a:r>
              <a:rPr lang="ru-RU" sz="2400" b="1" dirty="0" smtClean="0">
                <a:latin typeface="Comic Sans MS" pitchFamily="66" charset="0"/>
                <a:ea typeface="Times New Roman"/>
                <a:cs typeface="Times New Roman"/>
              </a:rPr>
              <a:t>; </a:t>
            </a:r>
            <a:endParaRPr lang="ru-RU" sz="2400" b="1" dirty="0" smtClean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  <a:ea typeface="Times New Roman"/>
              </a:rPr>
              <a:t>2. Глубже узнать жизнь и просветительскую деятельность Кирилла и </a:t>
            </a:r>
            <a:r>
              <a:rPr lang="ru-RU" sz="2400" b="1" dirty="0" err="1" smtClean="0">
                <a:latin typeface="Comic Sans MS" pitchFamily="66" charset="0"/>
                <a:ea typeface="Times New Roman"/>
              </a:rPr>
              <a:t>Мефодия</a:t>
            </a:r>
            <a:r>
              <a:rPr lang="ru-RU" sz="2400" b="1" dirty="0" smtClean="0">
                <a:latin typeface="Comic Sans MS" pitchFamily="66" charset="0"/>
                <a:ea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3.Подчеркнуть значение великих просветителей для русской культуры.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097593"/>
            <a:ext cx="61206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Кирилл и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Мефодий - славянские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просветители, создатели славянской азбуки, проповедники христианства, первые переводчики богослужебных книг с греческого на славянский язык. Кирилл (до принятия монашества в 869 - Константин) </a:t>
            </a:r>
            <a:endParaRPr 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batDi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(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827 - 14.02.869 ) и его старший брат Мефодий ( 815 - 06.04.885 ) родились в г.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Солуни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в семье военачальника.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Мать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мальчиков была гречанкой, а отец – болгарином, поэтому с детства у них было два родных языка – греческий и славянский. Характеры братьев были очень схожи. Оба много читали, любили учиться.</a:t>
            </a:r>
            <a:endParaRPr lang="ru-RU" sz="2000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1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6 из 97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5" y="1196752"/>
            <a:ext cx="2741434" cy="38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41987" y="1209720"/>
            <a:ext cx="37721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 863-866 годах братья были посланы в Великую Моравию, чтобы изложить христианское учение на понятном славянам языке. Великие учители перевели книги Священного писания, положив в основу восточно-болгарские диалекты, и создали особую азбуку – глаголицу - для своих текстов.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97980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авноапостольный Кирил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92941"/>
            <a:ext cx="2456822" cy="28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4146" y="1108274"/>
            <a:ext cx="39542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Кирилл(Константин)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получил блестящее образование при императорском дворе в столице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Византиии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 – Константинополе. Быстро изучил грамматику, арифметику, геометрию, астрономию, музыку, знал 22 языка. Интерес к наукам, упорство в учении, трудолюбие – всё это сделало его одним из самых образованных людей Византии. </a:t>
            </a:r>
            <a:endParaRPr lang="ru-RU" sz="2000" b="1" dirty="0">
              <a:latin typeface="ArbatDi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869159"/>
            <a:ext cx="2529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Святой равноапостольный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Кирилл</a:t>
            </a:r>
          </a:p>
        </p:txBody>
      </p:sp>
    </p:spTree>
    <p:extLst>
      <p:ext uri="{BB962C8B-B14F-4D97-AF65-F5344CB8AC3E}">
        <p14:creationId xmlns="" xmlns:p14="http://schemas.microsoft.com/office/powerpoint/2010/main" val="168980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ефодий Мора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342" y="1166843"/>
            <a:ext cx="2305156" cy="30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3" y="4653136"/>
            <a:ext cx="2808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Святой равноапостольный Мефодий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1498" y="1166843"/>
            <a:ext cx="45329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Мефодий рано поступил на военную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службу. Около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852 года он принял монашеский постриг, отказавшись от сана архиепископа, стал игуменом монастыря. 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batDi" pitchFamily="66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Моравии его на два с половиной года заточили в темницу, в лютый мороз возили волоком по снегу. Просветитель не отрекся от служения славянам, а в 874 году был освобожден Иоанном VIII и восстановлен в правах епископства. В середине 884 Мефодий вернулся в Моравию и занимался переводом Библии на славянский язык. </a:t>
            </a:r>
            <a:endParaRPr lang="ru-RU" b="1" dirty="0"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43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50px-ZographensisColour"/>
          <p:cNvPicPr>
            <a:picLocks noChangeAspect="1" noChangeArrowheads="1"/>
          </p:cNvPicPr>
          <p:nvPr/>
        </p:nvPicPr>
        <p:blipFill>
          <a:blip r:embed="rId2"/>
          <a:srcRect b="13014"/>
          <a:stretch>
            <a:fillRect/>
          </a:stretch>
        </p:blipFill>
        <p:spPr bwMode="auto">
          <a:xfrm>
            <a:off x="928663" y="1196752"/>
            <a:ext cx="2500250" cy="34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235895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6384" y="996652"/>
            <a:ext cx="3591764" cy="260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28992" y="3501008"/>
            <a:ext cx="46715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latin typeface="ArbatDi" pitchFamily="66" charset="0"/>
              </a:rPr>
              <a:t>Глаго́лица</a:t>
            </a:r>
            <a:r>
              <a:rPr lang="en-US" b="1" dirty="0">
                <a:latin typeface="ArbatDi" pitchFamily="66" charset="0"/>
              </a:rPr>
              <a:t> — </a:t>
            </a:r>
            <a:r>
              <a:rPr lang="en-US" b="1" dirty="0" err="1">
                <a:latin typeface="ArbatDi" pitchFamily="66" charset="0"/>
              </a:rPr>
              <a:t>одна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из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первых</a:t>
            </a:r>
            <a:r>
              <a:rPr lang="en-US" b="1" dirty="0">
                <a:latin typeface="ArbatDi" pitchFamily="66" charset="0"/>
              </a:rPr>
              <a:t> (</a:t>
            </a:r>
            <a:r>
              <a:rPr lang="en-US" b="1" dirty="0" err="1">
                <a:latin typeface="ArbatDi" pitchFamily="66" charset="0"/>
              </a:rPr>
              <a:t>наряду</a:t>
            </a:r>
            <a:r>
              <a:rPr lang="en-US" b="1" dirty="0">
                <a:latin typeface="ArbatDi" pitchFamily="66" charset="0"/>
              </a:rPr>
              <a:t> с </a:t>
            </a:r>
            <a:r>
              <a:rPr lang="en-US" b="1" dirty="0" err="1">
                <a:latin typeface="ArbatDi" pitchFamily="66" charset="0"/>
              </a:rPr>
              <a:t>кириллицей</a:t>
            </a:r>
            <a:r>
              <a:rPr lang="en-US" b="1" dirty="0">
                <a:latin typeface="ArbatDi" pitchFamily="66" charset="0"/>
              </a:rPr>
              <a:t>) </a:t>
            </a:r>
            <a:r>
              <a:rPr lang="en-US" b="1" dirty="0" err="1">
                <a:latin typeface="ArbatDi" pitchFamily="66" charset="0"/>
              </a:rPr>
              <a:t>славянских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азбук</a:t>
            </a:r>
            <a:r>
              <a:rPr lang="en-US" b="1" dirty="0">
                <a:latin typeface="ArbatDi" pitchFamily="66" charset="0"/>
              </a:rPr>
              <a:t>. </a:t>
            </a:r>
            <a:r>
              <a:rPr lang="en-US" b="1" dirty="0" err="1">
                <a:latin typeface="ArbatDi" pitchFamily="66" charset="0"/>
              </a:rPr>
              <a:t>Предполагается</a:t>
            </a:r>
            <a:r>
              <a:rPr lang="en-US" b="1" dirty="0">
                <a:latin typeface="ArbatDi" pitchFamily="66" charset="0"/>
              </a:rPr>
              <a:t>, </a:t>
            </a:r>
            <a:r>
              <a:rPr lang="en-US" b="1" dirty="0" err="1">
                <a:latin typeface="ArbatDi" pitchFamily="66" charset="0"/>
              </a:rPr>
              <a:t>что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именно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глаголицу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создал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славянский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просветитель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св</a:t>
            </a:r>
            <a:r>
              <a:rPr lang="en-US" b="1" dirty="0">
                <a:latin typeface="ArbatDi" pitchFamily="66" charset="0"/>
              </a:rPr>
              <a:t>. </a:t>
            </a:r>
            <a:r>
              <a:rPr lang="en-US" b="1" dirty="0" err="1">
                <a:latin typeface="ArbatDi" pitchFamily="66" charset="0"/>
              </a:rPr>
              <a:t>Константин</a:t>
            </a:r>
            <a:r>
              <a:rPr lang="en-US" b="1" dirty="0">
                <a:latin typeface="ArbatDi" pitchFamily="66" charset="0"/>
              </a:rPr>
              <a:t> (</a:t>
            </a:r>
            <a:r>
              <a:rPr lang="en-US" b="1" dirty="0" err="1">
                <a:latin typeface="ArbatDi" pitchFamily="66" charset="0"/>
              </a:rPr>
              <a:t>Кирилл</a:t>
            </a:r>
            <a:r>
              <a:rPr lang="en-US" b="1" dirty="0">
                <a:latin typeface="ArbatDi" pitchFamily="66" charset="0"/>
              </a:rPr>
              <a:t>) </a:t>
            </a:r>
            <a:r>
              <a:rPr lang="en-US" b="1" dirty="0" err="1">
                <a:latin typeface="ArbatDi" pitchFamily="66" charset="0"/>
              </a:rPr>
              <a:t>Философ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для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записи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церковных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текстов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на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славянском</a:t>
            </a:r>
            <a:r>
              <a:rPr lang="en-US" b="1" dirty="0">
                <a:latin typeface="ArbatDi" pitchFamily="66" charset="0"/>
              </a:rPr>
              <a:t> </a:t>
            </a:r>
            <a:r>
              <a:rPr lang="en-US" b="1" dirty="0" err="1">
                <a:latin typeface="ArbatDi" pitchFamily="66" charset="0"/>
              </a:rPr>
              <a:t>языке</a:t>
            </a:r>
            <a:r>
              <a:rPr lang="ru-RU" b="1" dirty="0">
                <a:latin typeface="ArbatDi" pitchFamily="66" charset="0"/>
              </a:rPr>
              <a:t>.</a:t>
            </a:r>
            <a:r>
              <a:rPr lang="en-US" b="1" dirty="0">
                <a:latin typeface="ArbatDi" pitchFamily="66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batD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027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977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Кирилл и мефодий – создатели славянской азбуки и книжности</vt:lpstr>
      <vt:lpstr>Кирилл и мефодий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Кирилл и мефодий</dc:title>
  <dc:creator>Александра</dc:creator>
  <cp:lastModifiedBy>1</cp:lastModifiedBy>
  <cp:revision>38</cp:revision>
  <dcterms:created xsi:type="dcterms:W3CDTF">2014-03-25T06:12:10Z</dcterms:created>
  <dcterms:modified xsi:type="dcterms:W3CDTF">2014-11-24T03:53:29Z</dcterms:modified>
</cp:coreProperties>
</file>