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64" r:id="rId3"/>
    <p:sldId id="267" r:id="rId4"/>
    <p:sldId id="257" r:id="rId5"/>
    <p:sldId id="258" r:id="rId6"/>
    <p:sldId id="265" r:id="rId7"/>
    <p:sldId id="261" r:id="rId8"/>
    <p:sldId id="260" r:id="rId9"/>
    <p:sldId id="268" r:id="rId10"/>
    <p:sldId id="269" r:id="rId11"/>
    <p:sldId id="270" r:id="rId12"/>
    <p:sldId id="272" r:id="rId13"/>
    <p:sldId id="277" r:id="rId14"/>
    <p:sldId id="285" r:id="rId15"/>
    <p:sldId id="273" r:id="rId16"/>
    <p:sldId id="278" r:id="rId17"/>
    <p:sldId id="280" r:id="rId18"/>
    <p:sldId id="283" r:id="rId19"/>
    <p:sldId id="286" r:id="rId20"/>
    <p:sldId id="282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00" d="100"/>
          <a:sy n="100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366176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5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50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42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77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91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50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32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0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5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8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65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4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9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26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8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75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62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" TargetMode="External"/><Relationship Id="rId3" Type="http://schemas.openxmlformats.org/officeDocument/2006/relationships/hyperlink" Target="http://www.englishteachers.ru/" TargetMode="External"/><Relationship Id="rId7" Type="http://schemas.openxmlformats.org/officeDocument/2006/relationships/hyperlink" Target="http://interaktiveboard.ru/" TargetMode="External"/><Relationship Id="rId2" Type="http://schemas.openxmlformats.org/officeDocument/2006/relationships/hyperlink" Target="http://learnenglish.britishcounci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collection.edu.ru/" TargetMode="External"/><Relationship Id="rId5" Type="http://schemas.openxmlformats.org/officeDocument/2006/relationships/hyperlink" Target="http://exchange.smarttech.com/" TargetMode="External"/><Relationship Id="rId4" Type="http://schemas.openxmlformats.org/officeDocument/2006/relationships/hyperlink" Target="http://edcommunity.ru/" TargetMode="External"/><Relationship Id="rId9" Type="http://schemas.openxmlformats.org/officeDocument/2006/relationships/hyperlink" Target="http://www.skoool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57200"/>
            <a:ext cx="8784976" cy="585152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ГБОУ </a:t>
            </a:r>
            <a:r>
              <a:rPr lang="ru-RU" sz="1800" b="1" dirty="0"/>
              <a:t>ДПО (ПК) С «Мордовский республиканский институт образования»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Кафедра </a:t>
            </a:r>
            <a:r>
              <a:rPr lang="ru-RU" sz="2000" b="1" dirty="0"/>
              <a:t>гуманитарного образования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/>
              <a:t>Курсовой проект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интерактивной доки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учебном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процессе</a:t>
            </a:r>
            <a:r>
              <a:rPr lang="ru-RU" sz="2400" b="1" dirty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                                  В</a:t>
            </a:r>
            <a:r>
              <a:rPr lang="ru-RU" sz="2000" b="1" dirty="0" smtClean="0"/>
              <a:t>ыполнил</a:t>
            </a:r>
            <a:r>
              <a:rPr lang="ru-RU" sz="2000" b="1" dirty="0"/>
              <a:t>: </a:t>
            </a:r>
            <a:r>
              <a:rPr lang="ru-RU" sz="2000" dirty="0" err="1"/>
              <a:t>Трунилова</a:t>
            </a:r>
            <a:r>
              <a:rPr lang="ru-RU" sz="2000" dirty="0"/>
              <a:t> </a:t>
            </a:r>
            <a:r>
              <a:rPr lang="ru-RU" sz="2000" dirty="0" smtClean="0"/>
              <a:t>О. А., </a:t>
            </a:r>
            <a:r>
              <a:rPr lang="ru-RU" sz="2000" dirty="0"/>
              <a:t>учитель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</a:t>
            </a:r>
            <a:r>
              <a:rPr lang="ru-RU" sz="2000" dirty="0" smtClean="0"/>
              <a:t>английского </a:t>
            </a:r>
            <a:r>
              <a:rPr lang="ru-RU" sz="2000" dirty="0"/>
              <a:t>языка </a:t>
            </a:r>
            <a:r>
              <a:rPr lang="ru-RU" sz="2000" dirty="0" smtClean="0"/>
              <a:t>МОУ «СОШ №9»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</a:t>
            </a:r>
            <a:r>
              <a:rPr lang="ru-RU" sz="2000" b="1" dirty="0" smtClean="0"/>
              <a:t>Проверил</a:t>
            </a:r>
            <a:r>
              <a:rPr lang="ru-RU" sz="2000" b="1" dirty="0"/>
              <a:t>: </a:t>
            </a:r>
            <a:r>
              <a:rPr lang="ru-RU" sz="2000" dirty="0" err="1"/>
              <a:t>Слепова</a:t>
            </a:r>
            <a:r>
              <a:rPr lang="ru-RU" sz="2000" dirty="0"/>
              <a:t> Н.Б., методист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</a:t>
            </a:r>
            <a:r>
              <a:rPr lang="ru-RU" sz="2000" dirty="0" smtClean="0"/>
              <a:t>кафедры </a:t>
            </a:r>
            <a:r>
              <a:rPr lang="ru-RU" sz="2000" dirty="0"/>
              <a:t>гуманитарного </a:t>
            </a:r>
            <a:r>
              <a:rPr lang="ru-RU" sz="2000" dirty="0" smtClean="0"/>
              <a:t>образования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/>
              <a:t>Саранск </a:t>
            </a:r>
            <a:r>
              <a:rPr lang="ru-RU" sz="2000" b="1" dirty="0" smtClean="0"/>
              <a:t>2014 год</a:t>
            </a:r>
            <a:r>
              <a:rPr lang="ru-RU" sz="2000" dirty="0"/>
              <a:t/>
            </a:r>
            <a:br>
              <a:rPr lang="ru-RU" sz="2000" dirty="0"/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Игровые задания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124744"/>
            <a:ext cx="7910347" cy="5328592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Игровые задания могут быть использованы для отработки языковых навыков, а также навыков и умений речевой деятельности на материале текста в привлекательной для учащихся игровой форме. </a:t>
            </a:r>
          </a:p>
          <a:p>
            <a:r>
              <a:rPr lang="ru-RU" b="1" dirty="0" smtClean="0"/>
              <a:t>Упражнения такого типа снабжены функцией проверки правильности ответов и напоминают тестовые задания. </a:t>
            </a:r>
          </a:p>
          <a:p>
            <a:r>
              <a:rPr lang="ru-RU" b="1" dirty="0" smtClean="0"/>
              <a:t>Игровыми упражнениями целесообразно заканчивать занятие, выделив на этот вид деятельности 5-7 мин. урока.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Командные задания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908720"/>
            <a:ext cx="8136904" cy="57606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Командные задания носят характер соревнования и выполняются двумя командами учащихся одновременно, для этого можно воспользоваться двухстраничным режимом демонстрации слайдов. </a:t>
            </a:r>
          </a:p>
          <a:p>
            <a:r>
              <a:rPr lang="ru-RU" dirty="0" smtClean="0"/>
              <a:t>Задания могут быть снабжёны таймером, который запускается перед началом соревнования.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Аналитические задания</a:t>
            </a:r>
          </a:p>
          <a:p>
            <a:pPr marL="0" indent="266700">
              <a:buFont typeface="Arial" pitchFamily="34" charset="0"/>
              <a:buChar char="•"/>
            </a:pPr>
            <a:r>
              <a:rPr lang="ru-RU" dirty="0" smtClean="0"/>
              <a:t>Аналитические задания предназначены для работы с текстом. </a:t>
            </a:r>
          </a:p>
          <a:p>
            <a:pPr marL="0" indent="266700">
              <a:buFont typeface="Arial" pitchFamily="34" charset="0"/>
              <a:buChar char="•"/>
            </a:pPr>
            <a:r>
              <a:rPr lang="ru-RU" dirty="0" smtClean="0"/>
              <a:t>Задания данного типа представляют собой лингвистические проблемные упражнения, выполнение которых требует от учащихся проведения поисково-исследовательских операций.</a:t>
            </a:r>
          </a:p>
          <a:p>
            <a:pPr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16633"/>
            <a:ext cx="7704667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Творческие или продуктивные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908720"/>
            <a:ext cx="8136904" cy="594928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Задания состоят из набора полей для создания </a:t>
            </a:r>
            <a:r>
              <a:rPr lang="ru-RU" sz="4400" dirty="0" err="1" smtClean="0"/>
              <a:t>пись-менных</a:t>
            </a:r>
            <a:r>
              <a:rPr lang="ru-RU" sz="4400" dirty="0" smtClean="0"/>
              <a:t> и изобразительных компонентов, связанных с лингвострановедческой или </a:t>
            </a:r>
            <a:r>
              <a:rPr lang="ru-RU" sz="4400" dirty="0" err="1" smtClean="0"/>
              <a:t>социокультурной</a:t>
            </a:r>
            <a:r>
              <a:rPr lang="ru-RU" sz="4400" dirty="0" smtClean="0"/>
              <a:t> направленностью урока. </a:t>
            </a:r>
          </a:p>
          <a:p>
            <a:r>
              <a:rPr lang="ru-RU" sz="4400" dirty="0" smtClean="0"/>
              <a:t>Они могут представлять собой задания на </a:t>
            </a:r>
            <a:r>
              <a:rPr lang="ru-RU" sz="4400" dirty="0" err="1" smtClean="0"/>
              <a:t>моделирова-ние</a:t>
            </a:r>
            <a:r>
              <a:rPr lang="ru-RU" sz="4400" dirty="0" smtClean="0"/>
              <a:t> аутентичных ситуаций и различных реалий семейно-бытового, этикетного, культурного характера.  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chemeClr val="accent1">
                    <a:lumMod val="50000"/>
                  </a:schemeClr>
                </a:solidFill>
              </a:rPr>
              <a:t>Тренировочные и тестовые задания</a:t>
            </a:r>
            <a:endParaRPr lang="ru-RU" sz="5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Тренировочные и тестовые задания служат для </a:t>
            </a:r>
            <a:r>
              <a:rPr lang="ru-RU" sz="4400" dirty="0" err="1" smtClean="0"/>
              <a:t>отра-ботки</a:t>
            </a:r>
            <a:r>
              <a:rPr lang="ru-RU" sz="4400" dirty="0" smtClean="0"/>
              <a:t> языковых навыков и навыков  речевой </a:t>
            </a:r>
            <a:r>
              <a:rPr lang="ru-RU" sz="4400" dirty="0" err="1" smtClean="0"/>
              <a:t>деятель-ности</a:t>
            </a:r>
            <a:r>
              <a:rPr lang="ru-RU" sz="4400" dirty="0" smtClean="0"/>
              <a:t>, а также для контроля усвоенного материала.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Эти задания могут быть снабжены функцией </a:t>
            </a:r>
            <a:r>
              <a:rPr lang="ru-RU" sz="4400" dirty="0" err="1" smtClean="0"/>
              <a:t>автома-тической</a:t>
            </a:r>
            <a:r>
              <a:rPr lang="ru-RU" sz="4400" dirty="0" smtClean="0"/>
              <a:t> проверки правильности ответов, полученных в результате коллективной деятельности учащихся.</a:t>
            </a:r>
          </a:p>
          <a:p>
            <a:pPr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16633"/>
            <a:ext cx="7704667" cy="1512167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При введении, закреплении лексического материала наиболее эффективными являются такие приемы как: «Распределение на группы», «Убери лишнее», «Сопоставление», «Заполнение пробелов».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074" name="Picture 2" descr="E:\Мои документы\ольга\уроки\Новая папка\Копия Сборник дидактических заданий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1"/>
            <a:ext cx="4860032" cy="4124952"/>
          </a:xfrm>
          <a:prstGeom prst="rect">
            <a:avLst/>
          </a:prstGeom>
          <a:noFill/>
        </p:spPr>
      </p:pic>
      <p:pic>
        <p:nvPicPr>
          <p:cNvPr id="3075" name="Picture 3" descr="E:\Мои документы\ольга\уроки\Без имени_9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067" y="3062434"/>
            <a:ext cx="4605933" cy="379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Мои документы\ольга\уроки\Копия Сборник дидактических заданий_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507" y="0"/>
            <a:ext cx="4505493" cy="3717032"/>
          </a:xfrm>
          <a:prstGeom prst="rect">
            <a:avLst/>
          </a:prstGeom>
          <a:noFill/>
        </p:spPr>
      </p:pic>
      <p:pic>
        <p:nvPicPr>
          <p:cNvPr id="6" name="Picture 3" descr="E:\Мои документы\ольга\уроки\Новая папка\4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52411"/>
            <a:ext cx="4176464" cy="3188957"/>
          </a:xfrm>
          <a:prstGeom prst="rect">
            <a:avLst/>
          </a:prstGeom>
          <a:noFill/>
        </p:spPr>
      </p:pic>
      <p:pic>
        <p:nvPicPr>
          <p:cNvPr id="7" name="Picture 3" descr="E:\Мои документы\ольга\уроки\family fitness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82658"/>
            <a:ext cx="4572000" cy="3430718"/>
          </a:xfrm>
          <a:prstGeom prst="rect">
            <a:avLst/>
          </a:prstGeom>
          <a:noFill/>
        </p:spPr>
      </p:pic>
      <p:pic>
        <p:nvPicPr>
          <p:cNvPr id="10" name="Picture 3" descr="E:\Мои документы\ольга\уроки\Без имени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784" y="0"/>
            <a:ext cx="4420216" cy="333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"/>
            <a:ext cx="8352929" cy="11967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Можно не только вводить новые лексические единицы, но и обучать постановке вопроса, составлению высказывания, организации речевой ситуации, что способствует развитию коммуникативных умений.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b="1" dirty="0"/>
          </a:p>
        </p:txBody>
      </p:sp>
      <p:pic>
        <p:nvPicPr>
          <p:cNvPr id="1026" name="Picture 2" descr="E:\Рабочий стол\Без имени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5716"/>
            <a:ext cx="4572000" cy="3532283"/>
          </a:xfrm>
          <a:prstGeom prst="rect">
            <a:avLst/>
          </a:prstGeom>
          <a:noFill/>
        </p:spPr>
      </p:pic>
      <p:pic>
        <p:nvPicPr>
          <p:cNvPr id="6" name="Содержимое 5" descr="Копия Рябовичева_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076056" cy="4194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документы\ольга\уроки\family fitness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932040" cy="4075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792088"/>
          </a:xfrm>
        </p:spPr>
        <p:txBody>
          <a:bodyPr/>
          <a:lstStyle/>
          <a:p>
            <a:r>
              <a:rPr lang="ru-RU" dirty="0" smtClean="0"/>
              <a:t>Аналитические задания</a:t>
            </a:r>
            <a:endParaRPr lang="ru-RU" dirty="0"/>
          </a:p>
        </p:txBody>
      </p:sp>
      <p:pic>
        <p:nvPicPr>
          <p:cNvPr id="4098" name="Picture 2" descr="E:\Рабочий стол\Без имени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053" y="3087448"/>
            <a:ext cx="5076947" cy="377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16633"/>
            <a:ext cx="7704667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Тренировочные и тестовые задания</a:t>
            </a:r>
            <a:endParaRPr lang="ru-RU" dirty="0"/>
          </a:p>
        </p:txBody>
      </p:sp>
      <p:pic>
        <p:nvPicPr>
          <p:cNvPr id="6146" name="Picture 2" descr="E:\Мои документы\ольга\уроки\Без имени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08798" cy="3332163"/>
          </a:xfrm>
          <a:prstGeom prst="rect">
            <a:avLst/>
          </a:prstGeom>
          <a:noFill/>
        </p:spPr>
      </p:pic>
      <p:pic>
        <p:nvPicPr>
          <p:cNvPr id="6147" name="Picture 3" descr="E:\Мои документы\ольга\уроки\Без имени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42172"/>
            <a:ext cx="4929162" cy="357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8003232" cy="1368151"/>
          </a:xfrm>
        </p:spPr>
        <p:txBody>
          <a:bodyPr/>
          <a:lstStyle/>
          <a:p>
            <a:r>
              <a:rPr lang="ru-RU" dirty="0" smtClean="0"/>
              <a:t>Тренировочные и тестовые задания</a:t>
            </a:r>
            <a:endParaRPr lang="ru-RU" dirty="0"/>
          </a:p>
        </p:txBody>
      </p:sp>
      <p:pic>
        <p:nvPicPr>
          <p:cNvPr id="9219" name="Picture 3" descr="E:\Мои документы\ольга\уроки\family fitness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988"/>
            <a:ext cx="4716016" cy="3674999"/>
          </a:xfrm>
          <a:prstGeom prst="rect">
            <a:avLst/>
          </a:prstGeom>
          <a:noFill/>
        </p:spPr>
      </p:pic>
      <p:pic>
        <p:nvPicPr>
          <p:cNvPr id="9222" name="Picture 6" descr="E:\Мои документы\ольга\уроки\Без имени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4896544" cy="406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Творческие или продуктивные </a:t>
            </a:r>
            <a:endParaRPr lang="ru-RU" dirty="0"/>
          </a:p>
        </p:txBody>
      </p:sp>
      <p:pic>
        <p:nvPicPr>
          <p:cNvPr id="11266" name="Picture 2" descr="E:\Мои документы\ольга\уроки\Новая папка\Копия Сборник дидактических заданий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088544" cy="3332163"/>
          </a:xfrm>
          <a:prstGeom prst="rect">
            <a:avLst/>
          </a:prstGeom>
          <a:noFill/>
        </p:spPr>
      </p:pic>
      <p:pic>
        <p:nvPicPr>
          <p:cNvPr id="11268" name="Picture 4" descr="E:\Мои документы\ольга\уроки\Без имени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85228"/>
            <a:ext cx="5220072" cy="422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116632"/>
            <a:ext cx="8136904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dirty="0" smtClean="0"/>
              <a:t>выявление возможностей использования интерактивной доски в процессе обучения иностранному языку.</a:t>
            </a:r>
            <a:endParaRPr lang="ru-RU" sz="7000" dirty="0"/>
          </a:p>
          <a:p>
            <a:pPr marL="0" indent="0" algn="ctr">
              <a:buNone/>
            </a:pPr>
            <a:r>
              <a:rPr lang="ru-RU" sz="42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</a:p>
          <a:p>
            <a:r>
              <a:rPr lang="ru-RU" dirty="0" smtClean="0"/>
              <a:t>Требования, предъявляемые к образованию в XXI веке, изменились. Пришло полное осознание необходимости внедрения информационных технологий в образование. В такой ситуации существенным шагом вперед становится интерактивная доска.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Внедрение ИТ в учебный процесс сопряжено со многими трудностями. Меняется сама структура учебного процесса, форма подачи знания, и типы коммуникации между участниками образовательного процесса. Актуальность данного вопроса объясняет выбор темы исследования.</a:t>
            </a:r>
            <a:endParaRPr lang="ru-RU" sz="4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16633"/>
            <a:ext cx="7704667" cy="129614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Командные задания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3" descr="E:\Мои документы\ольга\уроки\family fitness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541" y="2564905"/>
            <a:ext cx="4448963" cy="4176464"/>
          </a:xfrm>
          <a:prstGeom prst="rect">
            <a:avLst/>
          </a:prstGeom>
          <a:noFill/>
        </p:spPr>
      </p:pic>
      <p:pic>
        <p:nvPicPr>
          <p:cNvPr id="8194" name="Picture 2" descr="E:\Мои документы\ольга\уроки\family fitness_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488042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"/>
            <a:ext cx="7704667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Заключение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764704"/>
            <a:ext cx="8136904" cy="59046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Важно понимать, что использование только интерактивной доски не решит всех наших проблем моментально. И преподаватели совсем не обязаны работать с ней постоянно, на каждом уроке. Иногда доска может пригодиться только в самом начале занятия или во время обсуждения. А для более эффективного использования возможностей интерактивной доски необходимо освоить специальное программное обеспечение и определить, какие ресурсы могут помочь в работе с ней. </a:t>
            </a:r>
          </a:p>
          <a:p>
            <a:r>
              <a:rPr lang="ru-RU" dirty="0" smtClean="0"/>
              <a:t>Использование компьютерных технологий в учебном процессе позволяет поддерживать высокий уровень мотивации учащихся, насытить обучающегося большим количеством готовых, строго отобранных, соответствующим образом организованных знаний, развивать интеллектуальные, творческие способности учащихся и содействует развитию коммуникативных аспектов навыков работы с информацией.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Ресурсы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http://learnenglish.britishcouncil.org</a:t>
            </a:r>
            <a:r>
              <a:rPr lang="ru-RU" dirty="0" smtClean="0"/>
              <a:t> </a:t>
            </a:r>
            <a:r>
              <a:rPr lang="en-US" dirty="0" smtClean="0"/>
              <a:t>British council</a:t>
            </a:r>
          </a:p>
          <a:p>
            <a:r>
              <a:rPr lang="en-US" dirty="0" smtClean="0">
                <a:hlinkClick r:id="rId3"/>
              </a:rPr>
              <a:t>http://www.englishteachers.ru</a:t>
            </a:r>
            <a:r>
              <a:rPr lang="en-US" dirty="0" smtClean="0"/>
              <a:t> English Teachers</a:t>
            </a:r>
          </a:p>
          <a:p>
            <a:r>
              <a:rPr lang="en-US" dirty="0" smtClean="0">
                <a:hlinkClick r:id="rId4"/>
              </a:rPr>
              <a:t>http://edcommunity.ru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http://exchange.smarttech.com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http://school-collection.edu.ru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http://interaktiveboard.ru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http://nsportal.ru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http://www.skoool.com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ИД на уроках ИЯ в рамках реализации ФГОС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1196752"/>
            <a:ext cx="8136904" cy="55446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интерактивной доски в рамках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коммуникативно-деятельностного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подхода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обучении иностранным языкам является эффективным средством вовлечения учащихся в активный процесс познания на основе использования интерактивных способов обучения, что позволяет создать условия, способствующие формированию и развитию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иноязычной коммуникативной компетенции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Ученики лучше воспринимают информацию, размещенную на  большом экране, это активизирует их воображение. Ученики работают сообща, придумывают и обсуждают новые идеи. Дети учатся успешно проявлять свою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сотрудничать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одноклассниками и учителем, развивают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коммуникативные компетенции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результате повышается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активизируется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учащихся. Создание на уроках доброжелательной атмосферы доверия и сотрудничества поднимает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авторитет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среди одноклассников, помогает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верить в 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667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Эффективность обучения с ИД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8136904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1. </a:t>
            </a:r>
            <a:r>
              <a:rPr lang="ru-RU" b="1" u="sng" dirty="0" smtClean="0"/>
              <a:t>Презентации, демонстрация и моделирование. </a:t>
            </a:r>
          </a:p>
          <a:p>
            <a:r>
              <a:rPr lang="ru-RU" dirty="0" smtClean="0"/>
              <a:t>Интерактивная доска – ценный инструмент для обучение группы учащихся. </a:t>
            </a:r>
          </a:p>
          <a:p>
            <a:r>
              <a:rPr lang="ru-RU" dirty="0" smtClean="0"/>
              <a:t>ИД позволяет преподнести учащимся информацию, используя широкий диапазон средств визуализации (карты, таблицы, схемы, диаграммы, фотографии, видео). </a:t>
            </a:r>
          </a:p>
          <a:p>
            <a:r>
              <a:rPr lang="ru-RU" dirty="0" smtClean="0"/>
              <a:t>ИД позволяет моделировать абстрактные идеи и понятия, не прикасаясь к компьютеру, изменить модель, перенести объект в другое место экрана или установить новые связи между объектами. Все это делается в режиме реального времени.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Эффективность обучения с ИД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8280919" cy="56166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2. </a:t>
            </a:r>
            <a:r>
              <a:rPr lang="ru-RU" b="1" u="sng" dirty="0" smtClean="0"/>
              <a:t>Повышение активности учеников на уроке. </a:t>
            </a:r>
          </a:p>
          <a:p>
            <a:r>
              <a:rPr lang="ru-RU" dirty="0" smtClean="0"/>
              <a:t>Многие учителя утверждают, что ученики становятся более активными и заинтересованными на уроке, на котором используется интерактивная доска. Информация становится для них более доступной и понятной, что улучшает атмосферу понимания в классе, и ученики становятся более нацеленными на работу. </a:t>
            </a:r>
          </a:p>
          <a:p>
            <a:pPr algn="ctr">
              <a:buNone/>
            </a:pPr>
            <a:r>
              <a:rPr lang="ru-RU" b="1" dirty="0" smtClean="0"/>
              <a:t>3. </a:t>
            </a:r>
            <a:r>
              <a:rPr lang="ru-RU" b="1" u="sng" dirty="0" smtClean="0"/>
              <a:t>Увеличение темпа урока. </a:t>
            </a:r>
          </a:p>
          <a:p>
            <a:r>
              <a:rPr lang="ru-RU" dirty="0" smtClean="0"/>
              <a:t>С  ИД вам больше не придется ждать, когда ученик напишет задание на доске – преподаватель может выводить на экран заранее приготовленные материалы, и время урока будет использовано только на решение поставленных задач. </a:t>
            </a:r>
          </a:p>
          <a:p>
            <a:r>
              <a:rPr lang="ru-RU" dirty="0" smtClean="0"/>
              <a:t>Все записи на интерактивной доске могут быть сохранены на компьютере и вновь открыты при повторении пройденного материала или переданы ученику, который пропустил урок по болезни.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64807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Недостатки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196752"/>
            <a:ext cx="7982355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использование интерактивной доски в образовательном процессе обнаружило ряд недостатков:</a:t>
            </a:r>
          </a:p>
          <a:p>
            <a:r>
              <a:rPr lang="ru-RU" b="1" dirty="0" smtClean="0"/>
              <a:t>-ограниченный набор готовых ресурсов;</a:t>
            </a:r>
          </a:p>
          <a:p>
            <a:r>
              <a:rPr lang="ru-RU" b="1" dirty="0" smtClean="0"/>
              <a:t>-большая затрата времени учителя при подготовке к проведению </a:t>
            </a:r>
            <a:r>
              <a:rPr lang="ru-RU" b="1" dirty="0" err="1" smtClean="0"/>
              <a:t>мультимедийного</a:t>
            </a:r>
            <a:r>
              <a:rPr lang="ru-RU" b="1" dirty="0" smtClean="0"/>
              <a:t> урока;</a:t>
            </a:r>
          </a:p>
          <a:p>
            <a:r>
              <a:rPr lang="ru-RU" b="1" dirty="0" smtClean="0"/>
              <a:t>-ограничение времени, т.е. строгое соблюдение САНПИНА учителем предметником;</a:t>
            </a:r>
          </a:p>
          <a:p>
            <a:r>
              <a:rPr lang="ru-RU" b="1" dirty="0" smtClean="0"/>
              <a:t>-перегруженность визуального канала восприятия информации у учащихся;</a:t>
            </a:r>
          </a:p>
          <a:p>
            <a:r>
              <a:rPr lang="ru-RU" b="1" dirty="0" smtClean="0"/>
              <a:t>-уменьшение "живого" времени общения на уроке.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16633"/>
            <a:ext cx="7704667" cy="864095"/>
          </a:xfrm>
        </p:spPr>
        <p:txBody>
          <a:bodyPr/>
          <a:lstStyle/>
          <a:p>
            <a:r>
              <a:rPr lang="ru-RU" b="1" dirty="0" smtClean="0"/>
              <a:t>ИД и </a:t>
            </a:r>
            <a:r>
              <a:rPr lang="ru-RU" b="1" dirty="0" err="1" smtClean="0"/>
              <a:t>здоровьесбережение</a:t>
            </a: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2009" y="980729"/>
          <a:ext cx="8964487" cy="572746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807611"/>
                <a:gridCol w="1453701"/>
                <a:gridCol w="1292178"/>
                <a:gridCol w="1695984"/>
                <a:gridCol w="1372940"/>
                <a:gridCol w="1049895"/>
                <a:gridCol w="1292178"/>
              </a:tblGrid>
              <a:tr h="6972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Непрерывная длительность (мин.), не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1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Просмотр статических изображений на учебных досках и экранах отраженного свечения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Просмотр телепередач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Просмотр динамических изображений на учебных досках и экранах отраженного свечения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с изображением на индивидуальном мониторе компьютера и клавиатурой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Прослушивание аудиозаписи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Прослушивание аудиозаписи в наушниках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3-4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5-7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8-11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667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Примерный алгоритм занятия с использованием ИД: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1196752"/>
            <a:ext cx="828092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1</a:t>
            </a:r>
            <a:r>
              <a:rPr lang="ru-RU" sz="2800" b="1" dirty="0" smtClean="0"/>
              <a:t>. Определить тему, цель и тип занятия; </a:t>
            </a:r>
          </a:p>
          <a:p>
            <a:r>
              <a:rPr lang="ru-RU" sz="2800" b="1" dirty="0" smtClean="0"/>
              <a:t>2. Составить временную структуру урока</a:t>
            </a:r>
            <a:r>
              <a:rPr lang="ru-RU" sz="2800" dirty="0" smtClean="0"/>
              <a:t> (</a:t>
            </a:r>
            <a:r>
              <a:rPr lang="ru-RU" sz="2800" b="1" dirty="0" smtClean="0"/>
              <a:t>цель,</a:t>
            </a:r>
            <a:r>
              <a:rPr lang="ru-RU" sz="2800" dirty="0" smtClean="0"/>
              <a:t> </a:t>
            </a:r>
            <a:r>
              <a:rPr lang="ru-RU" sz="2800" b="1" dirty="0" smtClean="0"/>
              <a:t>задачи, </a:t>
            </a:r>
            <a:r>
              <a:rPr lang="ru-RU" sz="2800" dirty="0" smtClean="0"/>
              <a:t> </a:t>
            </a:r>
            <a:r>
              <a:rPr lang="ru-RU" sz="2800" b="1" dirty="0" smtClean="0"/>
              <a:t>этапы) .</a:t>
            </a:r>
          </a:p>
          <a:p>
            <a:pPr marL="266700" indent="-266700"/>
            <a:r>
              <a:rPr lang="ru-RU" sz="2800" b="1" dirty="0" smtClean="0"/>
              <a:t>3</a:t>
            </a:r>
            <a:r>
              <a:rPr lang="ru-RU" sz="2800" dirty="0" smtClean="0"/>
              <a:t>. </a:t>
            </a:r>
            <a:r>
              <a:rPr lang="ru-RU" sz="2800" b="1" dirty="0" smtClean="0"/>
              <a:t>Продумать этапы, на которых необходимы инструменты       интерактивной доски; </a:t>
            </a:r>
          </a:p>
          <a:p>
            <a:r>
              <a:rPr lang="ru-RU" sz="2800" b="1" dirty="0" smtClean="0"/>
              <a:t>4. Отобрать наиболее эффективные средства из возможностей интерактивной доски; </a:t>
            </a:r>
          </a:p>
          <a:p>
            <a:r>
              <a:rPr lang="ru-RU" sz="2800" b="1" dirty="0" smtClean="0"/>
              <a:t>5</a:t>
            </a:r>
            <a:r>
              <a:rPr lang="ru-RU" sz="2800" dirty="0" smtClean="0"/>
              <a:t>. </a:t>
            </a:r>
            <a:r>
              <a:rPr lang="ru-RU" sz="2800" b="1" dirty="0" smtClean="0"/>
              <a:t>Рассмотреть их преимущества по сравнению с традиционными средствами в решении каждой конкретной задачи, установить их целесообразность; </a:t>
            </a:r>
            <a:endParaRPr lang="ru-RU" sz="2800" dirty="0" smtClean="0"/>
          </a:p>
          <a:p>
            <a:r>
              <a:rPr lang="ru-RU" sz="2800" b="1" dirty="0" smtClean="0"/>
              <a:t>6. Отобранные материалы оцениваются во времени: их продолжительность не должна превышать санитарных норм; </a:t>
            </a:r>
            <a:endParaRPr lang="ru-RU" sz="2800" dirty="0" smtClean="0"/>
          </a:p>
          <a:p>
            <a:r>
              <a:rPr lang="ru-RU" sz="2800" b="1" dirty="0" smtClean="0"/>
              <a:t>7</a:t>
            </a:r>
            <a:r>
              <a:rPr lang="ru-RU" sz="2800" dirty="0" smtClean="0"/>
              <a:t>. </a:t>
            </a:r>
            <a:r>
              <a:rPr lang="ru-RU" sz="2800" b="1" dirty="0" smtClean="0"/>
              <a:t>При недостатке компьютерного иллюстрированного или программного материала проводится поиск в библиотеке или интернете или составляется авторская программа. </a:t>
            </a:r>
          </a:p>
          <a:p>
            <a:r>
              <a:rPr lang="ru-RU" sz="2800" b="1" dirty="0" smtClean="0"/>
              <a:t>8. Из найденного материала собирается презентационная программа – электронный конспект. 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667" cy="7647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заданий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8136905" cy="60486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200" dirty="0" smtClean="0"/>
              <a:t>По типу интерактивного взаимодействия компонентов образовательной среды урока задания  для интерактивной доски на уроке иностранного языка могут быть классифицированы на </a:t>
            </a:r>
          </a:p>
          <a:p>
            <a:pPr marL="1524000" indent="180975"/>
            <a:r>
              <a:rPr lang="ru-RU" sz="4000" b="1" dirty="0" smtClean="0"/>
              <a:t>динамические</a:t>
            </a:r>
          </a:p>
          <a:p>
            <a:pPr marL="1524000" indent="180975"/>
            <a:r>
              <a:rPr lang="ru-RU" sz="4000" b="1" dirty="0" smtClean="0"/>
              <a:t>игровые</a:t>
            </a:r>
          </a:p>
          <a:p>
            <a:pPr marL="1524000" indent="180975"/>
            <a:r>
              <a:rPr lang="ru-RU" sz="4000" b="1" dirty="0" smtClean="0"/>
              <a:t>командные</a:t>
            </a:r>
          </a:p>
          <a:p>
            <a:pPr marL="1524000" indent="180975"/>
            <a:r>
              <a:rPr lang="ru-RU" sz="4000" b="1" dirty="0" smtClean="0"/>
              <a:t>аналитические</a:t>
            </a:r>
          </a:p>
          <a:p>
            <a:pPr marL="1524000" indent="180975"/>
            <a:r>
              <a:rPr lang="ru-RU" sz="4000" b="1" dirty="0" smtClean="0"/>
              <a:t>творческие/продуктивные</a:t>
            </a:r>
          </a:p>
          <a:p>
            <a:pPr marL="1524000" indent="180975"/>
            <a:r>
              <a:rPr lang="ru-RU" sz="4000" b="1" dirty="0" smtClean="0"/>
              <a:t>тренировочные /тестовые</a:t>
            </a:r>
          </a:p>
          <a:p>
            <a:pPr algn="ctr">
              <a:buNone/>
            </a:pPr>
            <a:r>
              <a:rPr lang="ru-RU" sz="3400" dirty="0" smtClean="0"/>
              <a:t>Все они способствуют развитию учебной </a:t>
            </a:r>
            <a:r>
              <a:rPr lang="ru-RU" sz="3400" dirty="0" err="1" smtClean="0"/>
              <a:t>самосто-ятельности</a:t>
            </a:r>
            <a:r>
              <a:rPr lang="ru-RU" sz="3400" dirty="0" smtClean="0"/>
              <a:t>, ориентируют на результат, и реализуют </a:t>
            </a:r>
            <a:r>
              <a:rPr lang="ru-RU" sz="3400" dirty="0" err="1" smtClean="0"/>
              <a:t>деятельностный</a:t>
            </a:r>
            <a:r>
              <a:rPr lang="ru-RU" sz="3400" dirty="0" smtClean="0"/>
              <a:t> подход в соответствии с ФГОС.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574</TotalTime>
  <Words>931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Параллакс</vt:lpstr>
      <vt:lpstr> ГБОУ ДПО (ПК) С «Мордовский республиканский институт образования»   Кафедра гуманитарного образования   Курсовой проект Использование  интерактивной доки  в учебном процессе                                                                       Выполнил: Трунилова О. А., учитель                                                                               английского языка МОУ «СОШ №9»                                                                            Проверил: Слепова Н.Б., методист                                                                                  кафедры гуманитарного образования     Саранск 2014 год </vt:lpstr>
      <vt:lpstr>Слайд 2</vt:lpstr>
      <vt:lpstr>Использование ИД на уроках ИЯ в рамках реализации ФГОС</vt:lpstr>
      <vt:lpstr>Эффективность обучения с ИД </vt:lpstr>
      <vt:lpstr>Эффективность обучения с ИД  </vt:lpstr>
      <vt:lpstr>Недостатки</vt:lpstr>
      <vt:lpstr>ИД и здоровьесбережение </vt:lpstr>
      <vt:lpstr>Примерный алгоритм занятия с использованием ИД: </vt:lpstr>
      <vt:lpstr>Классификация заданий</vt:lpstr>
      <vt:lpstr>Игровые задания</vt:lpstr>
      <vt:lpstr>Командные задания</vt:lpstr>
      <vt:lpstr>Творческие или продуктивные </vt:lpstr>
      <vt:lpstr> При введении, закреплении лексического материала наиболее эффективными являются такие приемы как: «Распределение на группы», «Убери лишнее», «Сопоставление», «Заполнение пробелов». </vt:lpstr>
      <vt:lpstr>Слайд 14</vt:lpstr>
      <vt:lpstr>  Можно не только вводить новые лексические единицы, но и обучать постановке вопроса, составлению высказывания, организации речевой ситуации, что способствует развитию коммуникативных умений. </vt:lpstr>
      <vt:lpstr>Аналитические задания</vt:lpstr>
      <vt:lpstr>Тренировочные и тестовые задания</vt:lpstr>
      <vt:lpstr>Тренировочные и тестовые задания</vt:lpstr>
      <vt:lpstr>Творческие или продуктивные </vt:lpstr>
      <vt:lpstr>Командные задания</vt:lpstr>
      <vt:lpstr>Заключение </vt:lpstr>
      <vt:lpstr>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интерактивной доки в учебном процессе</dc:title>
  <cp:lastModifiedBy>1</cp:lastModifiedBy>
  <cp:revision>64</cp:revision>
  <dcterms:modified xsi:type="dcterms:W3CDTF">2014-09-26T17:43:29Z</dcterms:modified>
</cp:coreProperties>
</file>