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73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55" autoAdjust="0"/>
    <p:restoredTop sz="94727" autoAdjust="0"/>
  </p:normalViewPr>
  <p:slideViewPr>
    <p:cSldViewPr>
      <p:cViewPr varScale="1">
        <p:scale>
          <a:sx n="53" d="100"/>
          <a:sy n="53" d="100"/>
        </p:scale>
        <p:origin x="-108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EE699BC-5C81-49C9-94DB-625684F67DE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F201112-5C3A-403F-B92C-78545FBD2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699BC-5C81-49C9-94DB-625684F67DE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01112-5C3A-403F-B92C-78545FBD2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EE699BC-5C81-49C9-94DB-625684F67DE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201112-5C3A-403F-B92C-78545FBD2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699BC-5C81-49C9-94DB-625684F67DE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01112-5C3A-403F-B92C-78545FBD2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E699BC-5C81-49C9-94DB-625684F67DE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F201112-5C3A-403F-B92C-78545FBD2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699BC-5C81-49C9-94DB-625684F67DE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01112-5C3A-403F-B92C-78545FBD2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699BC-5C81-49C9-94DB-625684F67DE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01112-5C3A-403F-B92C-78545FBD2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699BC-5C81-49C9-94DB-625684F67DE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01112-5C3A-403F-B92C-78545FBD2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E699BC-5C81-49C9-94DB-625684F67DE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01112-5C3A-403F-B92C-78545FBD2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699BC-5C81-49C9-94DB-625684F67DE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01112-5C3A-403F-B92C-78545FBD2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699BC-5C81-49C9-94DB-625684F67DE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201112-5C3A-403F-B92C-78545FBD26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EE699BC-5C81-49C9-94DB-625684F67DE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F201112-5C3A-403F-B92C-78545FBD2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“The degrees of comparison of adjectives and adverbs”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581128"/>
            <a:ext cx="5114778" cy="1101248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Выполнила: </a:t>
            </a:r>
            <a:r>
              <a:rPr lang="ru-RU" dirty="0" err="1" smtClean="0"/>
              <a:t>Сайтакова</a:t>
            </a:r>
            <a:r>
              <a:rPr lang="ru-RU" dirty="0" smtClean="0"/>
              <a:t> Л.Р</a:t>
            </a:r>
            <a:endParaRPr lang="en-US" dirty="0" smtClean="0"/>
          </a:p>
          <a:p>
            <a:r>
              <a:rPr lang="ru-RU" dirty="0" smtClean="0"/>
              <a:t>Гимназия №126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68407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сравнении одного предмета с другим после прилагательного употребляется союз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чем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This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book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smaller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Уменьшение и увеличение качества выражается с  помощью </a:t>
            </a:r>
            <a:r>
              <a:rPr lang="ru-RU" sz="2400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less</a:t>
            </a:r>
            <a:r>
              <a:rPr lang="ru-RU" sz="2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2400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ru-RU" sz="2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ru-RU" sz="2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ru-RU" sz="2400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ru-RU" sz="2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interesting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As…..as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сравнении двух предметов или лиц, обладающих одинаковыми качествами, часто употребляется конструкция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 такой же…как). Прилагательное ставится между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ctr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dirty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Paul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ctr">
              <a:lnSpc>
                <a:spcPct val="90000"/>
              </a:lnSpc>
              <a:defRPr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 so (As)…..as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сравнении двух предметов или лиц, обладающих неодинаковыми качествами, часто употребляется конструкция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не такой же…как). Прилагательное ставится между </a:t>
            </a:r>
            <a:r>
              <a:rPr lang="ru-R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house is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one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word is missing?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3"/>
          <a:ext cx="7239000" cy="338945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413000"/>
                <a:gridCol w="2413000"/>
                <a:gridCol w="2413000"/>
              </a:tblGrid>
              <a:tr h="814859"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nice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the</a:t>
                      </a:r>
                      <a:r>
                        <a:rPr lang="en-US" sz="2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nicest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4859"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dangerous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More dangerous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4859"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wide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wider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4859">
                <a:tc>
                  <a:txBody>
                    <a:bodyPr/>
                    <a:lstStyle/>
                    <a:p>
                      <a:endParaRPr lang="ru-RU" sz="2800" b="1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smaller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The smallest</a:t>
                      </a:r>
                      <a:endParaRPr lang="ru-RU" sz="2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the mistakes.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My mum is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beautifulest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2. We are the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goodest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friends.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3.My bag is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biger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than your bag.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Complete the sentences use comparative form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Helen’s car isn’t very big. She wants a ______ car.</a:t>
            </a:r>
            <a:endParaRPr lang="ru-RU" dirty="0" smtClean="0"/>
          </a:p>
          <a:p>
            <a:r>
              <a:rPr lang="en-US" dirty="0" smtClean="0"/>
              <a:t>2. You aren’t  very tall. Your brother is _______.</a:t>
            </a:r>
            <a:endParaRPr lang="ru-RU" dirty="0" smtClean="0"/>
          </a:p>
          <a:p>
            <a:r>
              <a:rPr lang="en-US" dirty="0" smtClean="0"/>
              <a:t>3. It isn’t warm today. Yesterday it was ________.</a:t>
            </a:r>
            <a:endParaRPr lang="ru-RU" dirty="0" smtClean="0"/>
          </a:p>
          <a:p>
            <a:r>
              <a:rPr lang="en-US" dirty="0" smtClean="0"/>
              <a:t>4. My chair isn’t comfortable. Your chair is ________________.</a:t>
            </a:r>
            <a:endParaRPr lang="ru-RU" dirty="0" smtClean="0"/>
          </a:p>
          <a:p>
            <a:r>
              <a:rPr lang="en-US" dirty="0" smtClean="0"/>
              <a:t>5. Your idea isn’t very good. My idea is ___________________.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 the comparative and superlative forms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51696"/>
          <a:ext cx="7239000" cy="316318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413000"/>
                <a:gridCol w="2413000"/>
                <a:gridCol w="2413000"/>
              </a:tblGrid>
              <a:tr h="308536"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 form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Comparative form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Superlative form</a:t>
                      </a:r>
                      <a:endParaRPr lang="ru-RU" dirty="0"/>
                    </a:p>
                  </a:txBody>
                  <a:tcPr/>
                </a:tc>
              </a:tr>
              <a:tr h="5594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94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94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94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94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" y="1615384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Slow, pretty, little, old, big, polite, good, many, expensive.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Complete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gapswith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correct form of the adjectives in brackets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Adam is twice …… as Sean (funny)</a:t>
            </a:r>
            <a:endParaRPr lang="ru-RU" dirty="0" smtClean="0"/>
          </a:p>
          <a:p>
            <a:r>
              <a:rPr lang="en-US" dirty="0" smtClean="0"/>
              <a:t>2. Actually, 7.30 is …… (early) I can meet you.</a:t>
            </a:r>
            <a:endParaRPr lang="ru-RU" dirty="0" smtClean="0"/>
          </a:p>
          <a:p>
            <a:r>
              <a:rPr lang="en-US" dirty="0" smtClean="0"/>
              <a:t>3. Harry is …….  (popular) boy in the school.</a:t>
            </a:r>
            <a:endParaRPr lang="ru-RU" dirty="0" smtClean="0"/>
          </a:p>
          <a:p>
            <a:r>
              <a:rPr lang="en-US" dirty="0" smtClean="0"/>
              <a:t>4. The …….  ( much) he said, the……. ( angry) I felt.</a:t>
            </a:r>
            <a:endParaRPr lang="ru-RU" dirty="0" smtClean="0"/>
          </a:p>
          <a:p>
            <a:r>
              <a:rPr lang="en-US" dirty="0" smtClean="0"/>
              <a:t>5. John isn’t …….. (good-looking) as his brother.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For attention</a:t>
            </a:r>
            <a:endParaRPr lang="ru-RU" dirty="0"/>
          </a:p>
        </p:txBody>
      </p:sp>
      <p:pic>
        <p:nvPicPr>
          <p:cNvPr id="4" name="Содержимое 3" descr="4727831566706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204864"/>
            <a:ext cx="3625605" cy="302433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128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Describe and compare</a:t>
            </a:r>
            <a:br>
              <a:rPr lang="en-US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/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first table is big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second table is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bigger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third table is the biggest. 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4-300x2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348880"/>
            <a:ext cx="2286000" cy="1615440"/>
          </a:xfrm>
        </p:spPr>
      </p:pic>
      <p:pic>
        <p:nvPicPr>
          <p:cNvPr id="7" name="Содержимое 4" descr="4-300x2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573016"/>
            <a:ext cx="2736304" cy="1944216"/>
          </a:xfrm>
          <a:prstGeom prst="rect">
            <a:avLst/>
          </a:prstGeom>
        </p:spPr>
      </p:pic>
      <p:pic>
        <p:nvPicPr>
          <p:cNvPr id="8" name="Содержимое 4" descr="4-300x2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4149080"/>
            <a:ext cx="2880320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80728"/>
            <a:ext cx="7128792" cy="344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Прилагательные в английском языке не изменяются по числам и падежам, но, как и  в русском языке имеют </a:t>
            </a:r>
          </a:p>
          <a:p>
            <a:pPr algn="ctr">
              <a:lnSpc>
                <a:spcPct val="90000"/>
              </a:lnSpc>
              <a:defRPr/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положительную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(the Positive Degree),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сравнительную (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Comparative Degree)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превосходную (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Superlative Degree)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степень сравнения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764704"/>
            <a:ext cx="7272808" cy="4524315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Однако далеко не все прилагательные могут «сравниваться»: такая привилегия закреплена только за качественными – то есть, такими, которые обозначают определенные качества предмета: красоту, величину, ширину и так далее.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836712"/>
            <a:ext cx="691276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Способы образования степеней сравнения в английском языке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зависят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от количества слогов в именах прилагательных.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274838"/>
            <a:ext cx="712879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Прилагательные делятся на две группы: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 и двусложные (слово состоит из одного или двух слогов)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old, happy, strong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Многосложные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(слово состоит из трёх и более слогов)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dangerous,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beautiful, interesting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620688"/>
          <a:ext cx="7176121" cy="4680520"/>
        </p:xfrm>
        <a:graphic>
          <a:graphicData uri="http://schemas.openxmlformats.org/drawingml/2006/table">
            <a:tbl>
              <a:tblPr/>
              <a:tblGrid>
                <a:gridCol w="2416449"/>
                <a:gridCol w="2416449"/>
                <a:gridCol w="2343223"/>
              </a:tblGrid>
              <a:tr h="117013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ОБРАЗОВАНИЕ СТЕПЕНЕЙ СРАВНЕНИЯ С ПОМОЩЬЮ СУФФИКСОВ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0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Положительная степень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Сравнительная степень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Превосходная степень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</a:tr>
              <a:tr h="1170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small</a:t>
                      </a:r>
                      <a:r>
                        <a:rPr lang="ru-RU" sz="20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маленький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small</a:t>
                      </a:r>
                      <a:r>
                        <a:rPr lang="ru-RU" sz="2000" b="1" i="1" dirty="0" err="1" smtClean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er</a:t>
                      </a:r>
                      <a:r>
                        <a:rPr lang="ru-RU" sz="20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меньший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i="1" dirty="0" smtClean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the</a:t>
                      </a:r>
                      <a:r>
                        <a:rPr lang="en-US" sz="2000" b="1" dirty="0" smtClean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smalle</a:t>
                      </a:r>
                      <a:r>
                        <a:rPr lang="ru-RU" sz="2000" b="0" i="1" dirty="0" err="1" smtClean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</a:t>
                      </a:r>
                      <a:r>
                        <a:rPr lang="ru-RU" sz="2000" b="1" dirty="0" err="1" smtClean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</a:t>
                      </a:r>
                      <a:r>
                        <a:rPr lang="ru-RU" sz="20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en-US" sz="2000" dirty="0" smtClean="0">
                        <a:solidFill>
                          <a:srgbClr val="321F0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наименьший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</a:tr>
              <a:tr h="1170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easy</a:t>
                      </a:r>
                      <a:r>
                        <a:rPr lang="ru-RU" sz="20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легкий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eas</a:t>
                      </a:r>
                      <a:r>
                        <a:rPr lang="ru-RU" sz="2000" b="0" i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ier</a:t>
                      </a:r>
                      <a:r>
                        <a:rPr lang="ru-RU" sz="20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легче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0" i="1" dirty="0" smtClean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the</a:t>
                      </a:r>
                      <a:r>
                        <a:rPr lang="en-US" sz="2000" b="1" dirty="0" smtClean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easi</a:t>
                      </a:r>
                      <a:r>
                        <a:rPr lang="ru-RU" sz="2000" b="0" i="1" dirty="0" err="1" smtClean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es</a:t>
                      </a:r>
                      <a:r>
                        <a:rPr lang="ru-RU" sz="2000" b="1" dirty="0" err="1" smtClean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</a:t>
                      </a:r>
                      <a:r>
                        <a:rPr lang="ru-RU" sz="20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en-US" sz="2000" dirty="0" smtClean="0">
                        <a:solidFill>
                          <a:srgbClr val="321F08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самый </a:t>
                      </a:r>
                      <a:r>
                        <a:rPr lang="ru-RU" sz="20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легкий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836712"/>
          <a:ext cx="7008440" cy="5418395"/>
        </p:xfrm>
        <a:graphic>
          <a:graphicData uri="http://schemas.openxmlformats.org/drawingml/2006/table">
            <a:tbl>
              <a:tblPr/>
              <a:tblGrid>
                <a:gridCol w="490591"/>
                <a:gridCol w="4064895"/>
                <a:gridCol w="2452954"/>
              </a:tblGrid>
              <a:tr h="78247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ОРФОГРАФИЧЕСКИЕ ИЗМЕНЕНИЯ ПРИ ОБРАЗОВАНИИ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СТЕПЕНЕЙ СРАВНЕНИЯ С ПОМОЩЬЮ СУФФИКСОВ -ER И -EST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ПРАВИЛО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ПРИМЕР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</a:tr>
              <a:tr h="1403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marL="28575" indent="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Если прилагательное или наречие в положительной степени оканчивается на нечитаемую букву -</a:t>
                      </a: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то при прибавлении -</a:t>
                      </a: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er</a:t>
                      </a: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" indent="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est</a:t>
                      </a: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эта буква опускается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larg</a:t>
                      </a: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большой </a:t>
                      </a:r>
                      <a:r>
                        <a:rPr lang="ru-RU" sz="1600" i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—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larg</a:t>
                      </a: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er</a:t>
                      </a: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больше </a:t>
                      </a:r>
                      <a:r>
                        <a:rPr lang="ru-RU" sz="1600" i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—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larg</a:t>
                      </a: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est</a:t>
                      </a: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самый большой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2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marL="28575" indent="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Если прилагательное или наречие оканчивается на согласную букву с предшествующим кратким ударным звуком, то конечная согласная буква удваивается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</a:t>
                      </a: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</a:t>
                      </a: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горячий </a:t>
                      </a:r>
                      <a:r>
                        <a:rPr lang="ru-RU" sz="1600" i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—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hott</a:t>
                      </a: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er</a:t>
                      </a: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горячее </a:t>
                      </a:r>
                      <a:r>
                        <a:rPr lang="ru-RU" sz="1600" i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—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hott</a:t>
                      </a: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est</a:t>
                      </a: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самый горячий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30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marL="28575" indent="666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Если прилагательное или наречие оканчивается на </a:t>
                      </a:r>
                      <a: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-y</a:t>
                      </a: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с предшествующей согласной буквой, то при образовании сравнительной и превосходной степени </a:t>
                      </a:r>
                      <a: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-y</a:t>
                      </a: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меняется на -</a:t>
                      </a:r>
                      <a: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bus</a:t>
                      </a: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</a:t>
                      </a: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занятый </a:t>
                      </a:r>
                      <a:r>
                        <a:rPr lang="ru-RU" sz="1600" i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—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busi</a:t>
                      </a: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er</a:t>
                      </a: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более занятый </a:t>
                      </a:r>
                      <a:r>
                        <a:rPr lang="ru-RU" sz="1600" i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—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busi</a:t>
                      </a: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est</a:t>
                      </a: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самый занятый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620686"/>
          <a:ext cx="7008440" cy="4896545"/>
        </p:xfrm>
        <a:graphic>
          <a:graphicData uri="http://schemas.openxmlformats.org/drawingml/2006/table">
            <a:tbl>
              <a:tblPr/>
              <a:tblGrid>
                <a:gridCol w="2265354"/>
                <a:gridCol w="2265354"/>
                <a:gridCol w="2477732"/>
              </a:tblGrid>
              <a:tr h="70237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ОБРАЗОВАНИЕ СТЕПЕНЕЙ СРАВНЕНИЯ С ПОМОЩЬЮ СЛОВ MORE И </a:t>
                      </a:r>
                      <a:r>
                        <a:rPr lang="en-US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THE</a:t>
                      </a: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MOST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3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Положительная </a:t>
                      </a:r>
                      <a:b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степень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Сравнительная </a:t>
                      </a:r>
                      <a:b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степень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Превосходная </a:t>
                      </a:r>
                      <a:b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степень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</a:tr>
              <a:tr h="1163933">
                <a:tc>
                  <a:txBody>
                    <a:bodyPr/>
                    <a:lstStyle/>
                    <a:p>
                      <a:pPr indent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interesting интересный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9050" indent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more</a:t>
                      </a: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interesting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9050" indent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более интересный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28575" marR="19050" indent="-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the most</a:t>
                      </a:r>
                      <a:r>
                        <a:rPr lang="en-US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interesting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" marR="19050" indent="-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наиболее интересный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</a:tr>
              <a:tr h="702373">
                <a:tc>
                  <a:txBody>
                    <a:bodyPr/>
                    <a:lstStyle/>
                    <a:p>
                      <a:pPr indent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easily легко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9050" indent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more</a:t>
                      </a: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easily легче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28575" marR="19050" indent="-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the most</a:t>
                      </a:r>
                      <a:r>
                        <a:rPr lang="en-US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easily </a:t>
                      </a: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легче всего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</a:tr>
              <a:tr h="1163933">
                <a:tc>
                  <a:txBody>
                    <a:bodyPr/>
                    <a:lstStyle/>
                    <a:p>
                      <a:pPr indent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active активный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9050" indent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more</a:t>
                      </a: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active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9050" indent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более активный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28575" marR="19050" indent="-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the most</a:t>
                      </a:r>
                      <a:r>
                        <a:rPr lang="en-US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active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" marR="19050" indent="-285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самый активный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476672"/>
          <a:ext cx="7272808" cy="5829748"/>
        </p:xfrm>
        <a:graphic>
          <a:graphicData uri="http://schemas.openxmlformats.org/drawingml/2006/table">
            <a:tbl>
              <a:tblPr/>
              <a:tblGrid>
                <a:gridCol w="1911392"/>
                <a:gridCol w="2619316"/>
                <a:gridCol w="2742100"/>
              </a:tblGrid>
              <a:tr h="46410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ИСКЛЮЧЕНИИЯ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ПОЛОЖИТЕЛЬНАЯ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8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СТЕПЕНЬ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СРАВНИТЕЛЬНАЯ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СТЕПЕНЬ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ПРЕВОСХОДНАЯ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СТЕПЕНЬ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DC8"/>
                    </a:solidFill>
                  </a:tcPr>
                </a:tc>
              </a:tr>
              <a:tr h="769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good</a:t>
                      </a: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хороший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well</a:t>
                      </a: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хорошо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better</a:t>
                      </a: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лучше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the </a:t>
                      </a: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best</a:t>
                      </a: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самый лучший,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9050"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лучшего всего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</a:tr>
              <a:tr h="769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bad</a:t>
                      </a: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плохой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badly</a:t>
                      </a: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 плохо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worse</a:t>
                      </a: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хуже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the</a:t>
                      </a: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worst</a:t>
                      </a: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самый плохой,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9050"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хуже всего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</a:tr>
              <a:tr h="769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little</a:t>
                      </a: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маленький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little</a:t>
                      </a: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мало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less</a:t>
                      </a: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меньше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the</a:t>
                      </a: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least</a:t>
                      </a: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наименьший,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9050"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меньше всего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</a:tr>
              <a:tr h="769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many</a:t>
                      </a: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много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much</a:t>
                      </a: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много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more</a:t>
                      </a: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больше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the</a:t>
                      </a: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most</a:t>
                      </a: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наибольший,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9050"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больше всего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</a:tr>
              <a:tr h="1379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far</a:t>
                      </a: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далекий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far</a:t>
                      </a:r>
                      <a:r>
                        <a:rPr lang="ru-RU" sz="160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далеко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farther</a:t>
                      </a: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дальше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9050"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(по расстоянию),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9050"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further</a:t>
                      </a: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более отдаленный (по времени)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marL="19050"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the</a:t>
                      </a: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farthest</a:t>
                      </a: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самый дальний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9050"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(по расстоянию),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9050"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the</a:t>
                      </a:r>
                      <a:r>
                        <a:rPr lang="ru-RU" sz="1600" b="1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furthest</a:t>
                      </a: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самый дальний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9050" marR="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21F08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(по времени)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D8E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3309</TotalTime>
  <Words>642</Words>
  <Application>Microsoft Office PowerPoint</Application>
  <PresentationFormat>Экран (4:3)</PresentationFormat>
  <Paragraphs>147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“The degrees of comparison of adjectives and adverbs”</vt:lpstr>
      <vt:lpstr>Describe and compare  The first table is big.  The second table is bigger The third table is the biggest.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As…..as</vt:lpstr>
      <vt:lpstr>Not so (As)…..as</vt:lpstr>
      <vt:lpstr>What word is missing?</vt:lpstr>
      <vt:lpstr>Correct the mistakes.</vt:lpstr>
      <vt:lpstr>3. Complete the sentences use comparative form</vt:lpstr>
      <vt:lpstr>Form the comparative and superlative forms</vt:lpstr>
      <vt:lpstr>Complete the gapswith the correct form of the adjectives in brackets</vt:lpstr>
      <vt:lpstr>Thank you For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Света</cp:lastModifiedBy>
  <cp:revision>328</cp:revision>
  <dcterms:created xsi:type="dcterms:W3CDTF">2014-09-24T09:57:01Z</dcterms:created>
  <dcterms:modified xsi:type="dcterms:W3CDTF">2014-09-29T12:26:24Z</dcterms:modified>
</cp:coreProperties>
</file>