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73" r:id="rId4"/>
    <p:sldId id="264" r:id="rId5"/>
    <p:sldId id="265" r:id="rId6"/>
    <p:sldId id="272" r:id="rId7"/>
    <p:sldId id="271" r:id="rId8"/>
    <p:sldId id="266" r:id="rId9"/>
    <p:sldId id="270" r:id="rId10"/>
    <p:sldId id="268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7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57;&#1082;&#1072;&#1079;&#1086;&#1095;&#1085;&#1072;&#1103;%20&#1084;&#1077;&#1083;&#1086;&#1076;&#1080;&#1103;%20-%20&#1052;&#1091;&#1079;&#1099;&#1082;&#1072;%20&#1080;&#1079;%20&#1092;&#1080;&#1083;&#1100;&#1084;&#1072;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Содержимое 5" descr="kar1.gif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071539" y="0"/>
            <a:ext cx="7572427" cy="2214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8000" b="1" dirty="0" smtClean="0">
                <a:solidFill>
                  <a:srgbClr val="FFFF00"/>
                </a:solidFill>
                <a:latin typeface="Algerian" pitchFamily="82" charset="0"/>
              </a:rPr>
              <a:t>      </a:t>
            </a:r>
            <a:br>
              <a:rPr lang="en-US" sz="8000" b="1" dirty="0" smtClean="0">
                <a:solidFill>
                  <a:srgbClr val="FFFF00"/>
                </a:solidFill>
                <a:latin typeface="Algerian" pitchFamily="82" charset="0"/>
              </a:rPr>
            </a:br>
            <a:r>
              <a:rPr lang="ru-RU" sz="8000" b="1" dirty="0" smtClean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ru-RU" sz="8000" b="1" dirty="0" smtClean="0">
                <a:solidFill>
                  <a:srgbClr val="FFFF00"/>
                </a:solidFill>
                <a:latin typeface="Algerian" pitchFamily="82" charset="0"/>
              </a:rPr>
            </a:br>
            <a:r>
              <a:rPr lang="en-US" sz="7200" b="1" dirty="0" smtClean="0">
                <a:solidFill>
                  <a:srgbClr val="FFFF00"/>
                </a:solidFill>
                <a:latin typeface="Algerian" pitchFamily="82" charset="0"/>
              </a:rPr>
              <a:t>The 5</a:t>
            </a:r>
            <a:r>
              <a:rPr lang="en-US" sz="7200" b="1" baseline="30000" dirty="0" smtClean="0">
                <a:solidFill>
                  <a:srgbClr val="FFFF00"/>
                </a:solidFill>
                <a:latin typeface="Algerian" pitchFamily="82" charset="0"/>
              </a:rPr>
              <a:t>th</a:t>
            </a:r>
            <a:r>
              <a:rPr lang="en-US" sz="7200" b="1" dirty="0" smtClean="0">
                <a:solidFill>
                  <a:srgbClr val="FFFF00"/>
                </a:solidFill>
                <a:latin typeface="Algerian" pitchFamily="82" charset="0"/>
              </a:rPr>
              <a:t> A form in </a:t>
            </a:r>
            <a:r>
              <a:rPr lang="en-US" sz="7200" b="1" dirty="0" err="1" smtClean="0">
                <a:solidFill>
                  <a:srgbClr val="FFFF00"/>
                </a:solidFill>
                <a:latin typeface="Algerian" pitchFamily="82" charset="0"/>
              </a:rPr>
              <a:t>Wondergrammarland</a:t>
            </a:r>
            <a:endParaRPr lang="ru-RU" sz="7200" b="1" dirty="0" smtClean="0">
              <a:solidFill>
                <a:srgbClr val="FFFF00"/>
              </a:solidFill>
            </a:endParaRPr>
          </a:p>
        </p:txBody>
      </p:sp>
      <p:sp>
        <p:nvSpPr>
          <p:cNvPr id="2052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908175" y="5516563"/>
            <a:ext cx="6400800" cy="1000125"/>
          </a:xfrm>
        </p:spPr>
        <p:txBody>
          <a:bodyPr>
            <a:normAutofit lnSpcReduction="10000"/>
          </a:bodyPr>
          <a:lstStyle/>
          <a:p>
            <a:pPr algn="r" eaLnBrk="1" hangingPunct="1"/>
            <a:r>
              <a:rPr lang="en-US" sz="1800" b="1" dirty="0" smtClean="0">
                <a:solidFill>
                  <a:srgbClr val="FF0000"/>
                </a:solidFill>
              </a:rPr>
              <a:t>L. V. Begun</a:t>
            </a:r>
          </a:p>
          <a:p>
            <a:pPr algn="r" eaLnBrk="1" hangingPunct="1"/>
            <a:r>
              <a:rPr lang="en-US" sz="1800" b="1" dirty="0" smtClean="0">
                <a:solidFill>
                  <a:srgbClr val="FF0000"/>
                </a:solidFill>
              </a:rPr>
              <a:t>The 20</a:t>
            </a:r>
            <a:r>
              <a:rPr lang="en-US" sz="1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1800" b="1" dirty="0" smtClean="0">
                <a:solidFill>
                  <a:srgbClr val="FF0000"/>
                </a:solidFill>
              </a:rPr>
              <a:t> of March</a:t>
            </a:r>
          </a:p>
          <a:p>
            <a:pPr algn="r" eaLnBrk="1" hangingPunct="1"/>
            <a:r>
              <a:rPr lang="en-US" sz="1800" b="1" dirty="0" smtClean="0">
                <a:solidFill>
                  <a:srgbClr val="FF0000"/>
                </a:solidFill>
              </a:rPr>
              <a:t>2014</a:t>
            </a:r>
            <a:endParaRPr lang="ru-RU" sz="1800" b="1" dirty="0" smtClean="0">
              <a:solidFill>
                <a:srgbClr val="FF0000"/>
              </a:solidFill>
            </a:endParaRPr>
          </a:p>
        </p:txBody>
      </p:sp>
      <p:pic>
        <p:nvPicPr>
          <p:cNvPr id="2053" name="Содержимое 3" descr="disney33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786190"/>
            <a:ext cx="13811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Содержимое 7" descr="disney53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-214338"/>
            <a:ext cx="15954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Содержимое 9" descr="disney55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3357562"/>
            <a:ext cx="1000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Содержимое 15" descr="disney85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62" y="5357826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Содержимое 13" descr="disney32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2500306"/>
            <a:ext cx="2000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казочная мелодия - Музыка из фильм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8358214" y="471488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0100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Present Continuous (Progressive) Tense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20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Для выражения длительного действия, совершающегося в настоящий период времени , хотя и не обязательно в момент речи</a:t>
            </a:r>
          </a:p>
          <a:p>
            <a:pPr algn="ctr">
              <a:buNone/>
            </a:pPr>
            <a:r>
              <a:rPr lang="en-US" sz="2000" b="1" dirty="0" smtClean="0"/>
              <a:t>+</a:t>
            </a:r>
            <a:r>
              <a:rPr lang="en-US" sz="2000" dirty="0" smtClean="0"/>
              <a:t> </a:t>
            </a:r>
            <a:r>
              <a:rPr lang="ru-RU" sz="2000" dirty="0" smtClean="0"/>
              <a:t>        </a:t>
            </a:r>
            <a:r>
              <a:rPr lang="en-US" sz="2000" dirty="0" smtClean="0"/>
              <a:t> am/is/are    </a:t>
            </a:r>
            <a:r>
              <a:rPr lang="en-US" sz="2000" dirty="0" err="1" smtClean="0"/>
              <a:t>Ving</a:t>
            </a:r>
            <a:endParaRPr lang="ru-RU" sz="2000" dirty="0" smtClean="0"/>
          </a:p>
          <a:p>
            <a:pPr algn="ctr">
              <a:buFontTx/>
              <a:buChar char="-"/>
            </a:pPr>
            <a:r>
              <a:rPr lang="ru-RU" sz="2000" dirty="0" smtClean="0"/>
              <a:t> </a:t>
            </a:r>
            <a:r>
              <a:rPr lang="en-US" sz="2000" dirty="0" smtClean="0"/>
              <a:t>am/is/are not  </a:t>
            </a:r>
            <a:r>
              <a:rPr lang="en-US" sz="2000" dirty="0" err="1" smtClean="0"/>
              <a:t>Ving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    </a:t>
            </a:r>
            <a:r>
              <a:rPr lang="ru-RU" sz="2000" dirty="0" smtClean="0"/>
              <a:t>?</a:t>
            </a:r>
            <a:r>
              <a:rPr lang="en-US" sz="2000" dirty="0" smtClean="0"/>
              <a:t> Am/ Is/ Are </a:t>
            </a:r>
            <a:r>
              <a:rPr lang="en-US" sz="2000" dirty="0" err="1" smtClean="0"/>
              <a:t>Ving</a:t>
            </a:r>
            <a:endParaRPr lang="ru-RU" sz="2000" dirty="0" smtClean="0"/>
          </a:p>
          <a:p>
            <a:pPr algn="ctr">
              <a:buNone/>
            </a:pPr>
            <a:r>
              <a:rPr lang="en-US" sz="2000" dirty="0" smtClean="0"/>
              <a:t> </a:t>
            </a:r>
            <a:endParaRPr lang="ru-RU" sz="2000" dirty="0" smtClean="0"/>
          </a:p>
          <a:p>
            <a:pPr>
              <a:buNone/>
            </a:pPr>
            <a:r>
              <a:rPr lang="ru-RU" sz="2000" b="1" i="1" dirty="0" smtClean="0">
                <a:solidFill>
                  <a:srgbClr val="7030A0"/>
                </a:solidFill>
              </a:rPr>
              <a:t>Слова временные указатели:</a:t>
            </a:r>
            <a:r>
              <a:rPr lang="en-US" sz="2000" b="1" i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now, at the moment, today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8" name="Picture 10" descr="http://im4-tub-ru.yandex.net/i?id=385205818-3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714884"/>
            <a:ext cx="3000396" cy="1648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571480"/>
            <a:ext cx="2786082" cy="10715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Реши для себя, к какому времени относится то, что ты собираешься сказать (</a:t>
            </a:r>
            <a:r>
              <a:rPr lang="en-US" b="1" dirty="0" smtClean="0">
                <a:solidFill>
                  <a:srgbClr val="7030A0"/>
                </a:solidFill>
              </a:rPr>
              <a:t>Present, Past, Future)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2786058"/>
            <a:ext cx="2071702" cy="12858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Я видел?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1928802"/>
            <a:ext cx="2857520" cy="10715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Спроси себя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2857496"/>
            <a:ext cx="2071702" cy="12858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Увижу?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214686"/>
            <a:ext cx="1643074" cy="1357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Вижу сейчас?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3214686"/>
            <a:ext cx="1785950" cy="1357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Вижу регулярно?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5072074"/>
            <a:ext cx="1785950" cy="1357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Past Simple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488" y="5072074"/>
            <a:ext cx="1785950" cy="1357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Present Simple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5072074"/>
            <a:ext cx="1785950" cy="1357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Present Continuous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00892" y="5072074"/>
            <a:ext cx="1785950" cy="1357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Future Simple</a:t>
            </a:r>
            <a:endParaRPr lang="ru-RU" sz="2400" b="1" dirty="0">
              <a:solidFill>
                <a:srgbClr val="7030A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4429124" y="1785926"/>
            <a:ext cx="1428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1643042" y="2285992"/>
            <a:ext cx="157163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499636" y="3071810"/>
            <a:ext cx="215108" cy="7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5357818" y="3000372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072198" y="2285992"/>
            <a:ext cx="128588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857224" y="457200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9" idx="2"/>
            <a:endCxn id="12" idx="0"/>
          </p:cNvCxnSpPr>
          <p:nvPr/>
        </p:nvCxnSpPr>
        <p:spPr>
          <a:xfrm rot="5400000">
            <a:off x="3500430" y="482204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8" idx="2"/>
            <a:endCxn id="13" idx="0"/>
          </p:cNvCxnSpPr>
          <p:nvPr/>
        </p:nvCxnSpPr>
        <p:spPr>
          <a:xfrm rot="16200000" flipH="1">
            <a:off x="5536413" y="4786322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7" idx="2"/>
            <a:endCxn id="14" idx="0"/>
          </p:cNvCxnSpPr>
          <p:nvPr/>
        </p:nvCxnSpPr>
        <p:spPr>
          <a:xfrm rot="16200000" flipH="1">
            <a:off x="7358082" y="4536289"/>
            <a:ext cx="92869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WRITE A CINQUAINE POEM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1 строка – одно существительное, выражающее главную тему </a:t>
            </a:r>
            <a:r>
              <a:rPr lang="ru-RU" dirty="0" err="1" smtClean="0">
                <a:solidFill>
                  <a:srgbClr val="00B0F0"/>
                </a:solidFill>
              </a:rPr>
              <a:t>cинквейна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2 строка – два прилагательных, выражающих главную мысль.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3 строка – три глагола, описывающие действия в рамках темы.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4 строка – фраза, несущая определенный смысл.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5 строка – заключение в форме существительного (ассоциация с первым словом).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заяц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214422"/>
            <a:ext cx="5286412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297634"/>
          </a:xfrm>
        </p:spPr>
        <p:txBody>
          <a:bodyPr>
            <a:noAutofit/>
          </a:bodyPr>
          <a:lstStyle/>
          <a:p>
            <a:pPr algn="l"/>
            <a:r>
              <a:rPr lang="ru-RU" sz="8000" b="1" i="1" dirty="0" smtClean="0">
                <a:solidFill>
                  <a:srgbClr val="00B0F0"/>
                </a:solidFill>
              </a:rPr>
              <a:t/>
            </a:r>
            <a:br>
              <a:rPr lang="ru-RU" sz="8000" b="1" i="1" dirty="0" smtClean="0">
                <a:solidFill>
                  <a:srgbClr val="00B0F0"/>
                </a:solidFill>
              </a:rPr>
            </a:br>
            <a:r>
              <a:rPr lang="ru-RU" sz="8000" b="1" i="1" dirty="0" smtClean="0">
                <a:solidFill>
                  <a:srgbClr val="00B0F0"/>
                </a:solidFill>
              </a:rPr>
              <a:t/>
            </a:r>
            <a:br>
              <a:rPr lang="ru-RU" sz="8000" b="1" i="1" dirty="0" smtClean="0">
                <a:solidFill>
                  <a:srgbClr val="00B0F0"/>
                </a:solidFill>
              </a:rPr>
            </a:br>
            <a:r>
              <a:rPr lang="en-US" sz="8000" b="1" i="1" dirty="0" smtClean="0">
                <a:solidFill>
                  <a:srgbClr val="00B0F0"/>
                </a:solidFill>
              </a:rPr>
              <a:t/>
            </a:r>
            <a:br>
              <a:rPr lang="en-US" sz="8000" b="1" i="1" dirty="0" smtClean="0">
                <a:solidFill>
                  <a:srgbClr val="00B0F0"/>
                </a:solidFill>
              </a:rPr>
            </a:br>
            <a:r>
              <a:rPr lang="en-US" sz="8000" b="1" i="1" dirty="0" smtClean="0">
                <a:solidFill>
                  <a:srgbClr val="00B0F0"/>
                </a:solidFill>
              </a:rPr>
              <a:t/>
            </a:r>
            <a:br>
              <a:rPr lang="en-US" sz="8000" b="1" i="1" dirty="0" smtClean="0">
                <a:solidFill>
                  <a:srgbClr val="00B0F0"/>
                </a:solidFill>
              </a:rPr>
            </a:br>
            <a:endParaRPr lang="ru-RU" sz="8000" b="1" i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429000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429000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H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3429000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3429000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V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3429000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3429000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R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72396" y="3429000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I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86776" y="3429000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S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4429132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T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1538" y="4429132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H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8794" y="4429132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14678" y="4429132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H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57950" y="4429132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T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72396" y="4429132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O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286776" y="4429132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F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00496" y="4429132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6314" y="4429132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A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72132" y="4429132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R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6" name="Текст 25"/>
          <p:cNvSpPr>
            <a:spLocks noGrp="1"/>
          </p:cNvSpPr>
          <p:nvPr>
            <p:ph type="body" idx="4294967295"/>
          </p:nvPr>
        </p:nvSpPr>
        <p:spPr>
          <a:xfrm>
            <a:off x="457200" y="2857497"/>
            <a:ext cx="7615262" cy="78581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786446" y="3429000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B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5643578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C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86512" y="5643578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N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29256" y="5643578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72000" y="5643578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T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14744" y="5643578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N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857488" y="5643578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000232" y="5643578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S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4282" y="5643578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A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001024" y="5643578"/>
            <a:ext cx="71438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с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245693"/>
            <a:ext cx="3000396" cy="3612307"/>
          </a:xfrm>
          <a:prstGeom prst="rect">
            <a:avLst/>
          </a:prstGeom>
          <a:noFill/>
        </p:spPr>
      </p:pic>
      <p:sp>
        <p:nvSpPr>
          <p:cNvPr id="9" name="Облако 8"/>
          <p:cNvSpPr/>
          <p:nvPr/>
        </p:nvSpPr>
        <p:spPr>
          <a:xfrm>
            <a:off x="500034" y="571480"/>
            <a:ext cx="3786214" cy="3143272"/>
          </a:xfrm>
          <a:prstGeom prst="cloud">
            <a:avLst/>
          </a:prstGeom>
          <a:solidFill>
            <a:srgbClr val="65D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ЧТО ЕСЛИ...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00562" y="142852"/>
            <a:ext cx="4500594" cy="3571900"/>
          </a:xfrm>
          <a:prstGeom prst="cloud">
            <a:avLst/>
          </a:prstGeom>
          <a:solidFill>
            <a:srgbClr val="65D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УБРАТЬ ИЗ АНГЛИЙСКОГО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ПРЕДЛОЖЕНИЯ ГЛАГОЛ?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1913" y="3644900"/>
            <a:ext cx="7000875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/>
              <a:t>мы </a:t>
            </a:r>
            <a:r>
              <a:rPr lang="ru-RU" sz="2800" dirty="0" smtClean="0"/>
              <a:t>докажем, что в полном, правильном предложении обязательно должен быть глагол;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5143512"/>
            <a:ext cx="7072362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/>
              <a:t>мы </a:t>
            </a:r>
            <a:r>
              <a:rPr lang="ru-RU" sz="2800" dirty="0" smtClean="0"/>
              <a:t>составим алгоритм выбора видовременной глагольной формы для английских глаголов!</a:t>
            </a:r>
            <a:endParaRPr lang="ru-RU" sz="2800" dirty="0"/>
          </a:p>
        </p:txBody>
      </p:sp>
      <p:pic>
        <p:nvPicPr>
          <p:cNvPr id="3078" name="Рисунок 7" descr="284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57166"/>
            <a:ext cx="270351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Рисунок 2" descr="Pic_175.ru_3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Однажды 2 жителя Королевства Чудес Английской Грамматики, 2 глагола </a:t>
            </a:r>
            <a:r>
              <a:rPr lang="en-US" sz="4800" b="1" dirty="0" smtClean="0">
                <a:solidFill>
                  <a:srgbClr val="002060"/>
                </a:solidFill>
              </a:rPr>
              <a:t>to dance </a:t>
            </a:r>
            <a:r>
              <a:rPr lang="ru-RU" sz="4800" b="1" dirty="0" smtClean="0">
                <a:solidFill>
                  <a:srgbClr val="002060"/>
                </a:solidFill>
              </a:rPr>
              <a:t>и </a:t>
            </a:r>
            <a:r>
              <a:rPr lang="en-US" sz="4800" b="1" dirty="0" smtClean="0">
                <a:solidFill>
                  <a:srgbClr val="002060"/>
                </a:solidFill>
              </a:rPr>
              <a:t>to sing </a:t>
            </a:r>
            <a:r>
              <a:rPr lang="ru-RU" sz="4800" b="1" dirty="0" smtClean="0">
                <a:solidFill>
                  <a:srgbClr val="002060"/>
                </a:solidFill>
              </a:rPr>
              <a:t>собрались в путешествие по 4 городам своей страны.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Yesterday he </a:t>
            </a:r>
            <a:r>
              <a:rPr lang="en-US" b="1" dirty="0" smtClean="0">
                <a:solidFill>
                  <a:srgbClr val="7030A0"/>
                </a:solidFill>
              </a:rPr>
              <a:t>sang</a:t>
            </a:r>
            <a:r>
              <a:rPr lang="en-US" dirty="0" smtClean="0">
                <a:solidFill>
                  <a:srgbClr val="7030A0"/>
                </a:solidFill>
              </a:rPr>
              <a:t> his own song at the song competition.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Two years ago I </a:t>
            </a:r>
            <a:r>
              <a:rPr lang="en-US" b="1" dirty="0" smtClean="0">
                <a:solidFill>
                  <a:srgbClr val="7030A0"/>
                </a:solidFill>
              </a:rPr>
              <a:t>sing</a:t>
            </a:r>
            <a:r>
              <a:rPr lang="en-US" dirty="0" smtClean="0">
                <a:solidFill>
                  <a:srgbClr val="7030A0"/>
                </a:solidFill>
              </a:rPr>
              <a:t> in the school choir.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Tomorrow Jack </a:t>
            </a:r>
            <a:r>
              <a:rPr lang="en-US" b="1" dirty="0" smtClean="0">
                <a:solidFill>
                  <a:srgbClr val="7030A0"/>
                </a:solidFill>
              </a:rPr>
              <a:t>will sing and dance</a:t>
            </a:r>
            <a:r>
              <a:rPr lang="en-US" dirty="0" smtClean="0">
                <a:solidFill>
                  <a:srgbClr val="7030A0"/>
                </a:solidFill>
              </a:rPr>
              <a:t> at the school concert.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At the moment we </a:t>
            </a:r>
            <a:r>
              <a:rPr lang="en-US" b="1" dirty="0" smtClean="0">
                <a:solidFill>
                  <a:srgbClr val="7030A0"/>
                </a:solidFill>
              </a:rPr>
              <a:t>are singing </a:t>
            </a:r>
            <a:r>
              <a:rPr lang="en-US" dirty="0" smtClean="0">
                <a:solidFill>
                  <a:srgbClr val="7030A0"/>
                </a:solidFill>
              </a:rPr>
              <a:t>a Happy Birthday song for our sick friend and he is smiling.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The leaves </a:t>
            </a:r>
            <a:r>
              <a:rPr lang="en-US" b="1" dirty="0" smtClean="0">
                <a:solidFill>
                  <a:srgbClr val="7030A0"/>
                </a:solidFill>
              </a:rPr>
              <a:t>dance</a:t>
            </a:r>
            <a:r>
              <a:rPr lang="en-US" dirty="0" smtClean="0">
                <a:solidFill>
                  <a:srgbClr val="7030A0"/>
                </a:solidFill>
              </a:rPr>
              <a:t> in the air in autumn.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The sunlight </a:t>
            </a:r>
            <a:r>
              <a:rPr lang="en-US" b="1" dirty="0" smtClean="0">
                <a:solidFill>
                  <a:srgbClr val="7030A0"/>
                </a:solidFill>
              </a:rPr>
              <a:t>is dancing </a:t>
            </a:r>
            <a:r>
              <a:rPr lang="en-US" dirty="0" smtClean="0">
                <a:solidFill>
                  <a:srgbClr val="7030A0"/>
                </a:solidFill>
              </a:rPr>
              <a:t>on the water today.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Great stars of Russian ballet </a:t>
            </a:r>
            <a:r>
              <a:rPr lang="en-US" b="1" dirty="0" smtClean="0">
                <a:solidFill>
                  <a:srgbClr val="7030A0"/>
                </a:solidFill>
              </a:rPr>
              <a:t>danced</a:t>
            </a:r>
            <a:r>
              <a:rPr lang="en-US" dirty="0" smtClean="0">
                <a:solidFill>
                  <a:srgbClr val="7030A0"/>
                </a:solidFill>
              </a:rPr>
              <a:t> in Natasha </a:t>
            </a:r>
            <a:r>
              <a:rPr lang="en-US" dirty="0" err="1" smtClean="0">
                <a:solidFill>
                  <a:srgbClr val="7030A0"/>
                </a:solidFill>
              </a:rPr>
              <a:t>Rostova’s</a:t>
            </a:r>
            <a:r>
              <a:rPr lang="en-US" dirty="0" smtClean="0">
                <a:solidFill>
                  <a:srgbClr val="7030A0"/>
                </a:solidFill>
              </a:rPr>
              <a:t> First Ball during the Opening Ceremony of the Sochi 2014 Winter Olympic.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Present Simple Tense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i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700" b="1" i="1" dirty="0" smtClean="0">
                <a:solidFill>
                  <a:srgbClr val="7030A0"/>
                </a:solidFill>
              </a:rPr>
              <a:t>    - Обычное, повторяющееся действие в настоящем.</a:t>
            </a:r>
            <a:br>
              <a:rPr lang="ru-RU" sz="2700" b="1" i="1" dirty="0" smtClean="0">
                <a:solidFill>
                  <a:srgbClr val="7030A0"/>
                </a:solidFill>
              </a:rPr>
            </a:br>
            <a:r>
              <a:rPr lang="ru-RU" sz="2700" b="1" i="1" dirty="0" smtClean="0">
                <a:solidFill>
                  <a:srgbClr val="7030A0"/>
                </a:solidFill>
              </a:rPr>
              <a:t>- Действия, ситуации, факты в настоящем времени, которые можно охарактеризовать словом «вообще».</a:t>
            </a:r>
            <a:br>
              <a:rPr lang="ru-RU" sz="2700" b="1" i="1" dirty="0" smtClean="0">
                <a:solidFill>
                  <a:srgbClr val="7030A0"/>
                </a:solidFill>
              </a:rPr>
            </a:br>
            <a:r>
              <a:rPr lang="ru-RU" sz="2700" b="1" i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/>
              <a:t> </a:t>
            </a:r>
            <a:r>
              <a:rPr lang="en-US" sz="2200" b="1" dirty="0" smtClean="0"/>
              <a:t>+</a:t>
            </a:r>
            <a:r>
              <a:rPr lang="ru-RU" sz="2200" b="1" dirty="0" smtClean="0"/>
              <a:t>      </a:t>
            </a:r>
            <a:r>
              <a:rPr lang="en-US" sz="2200" b="1" dirty="0" smtClean="0"/>
              <a:t> </a:t>
            </a:r>
            <a:r>
              <a:rPr lang="en-US" sz="2200" dirty="0" smtClean="0"/>
              <a:t>V, Vs (he, she, it)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   </a:t>
            </a:r>
            <a:r>
              <a:rPr lang="en-US" sz="2200" b="1" dirty="0" smtClean="0"/>
              <a:t>-</a:t>
            </a:r>
            <a:r>
              <a:rPr lang="en-US" sz="2200" dirty="0" smtClean="0"/>
              <a:t> </a:t>
            </a:r>
            <a:r>
              <a:rPr lang="ru-RU" sz="2200" dirty="0" smtClean="0"/>
              <a:t>        </a:t>
            </a:r>
            <a:r>
              <a:rPr lang="en-US" sz="2200" dirty="0" smtClean="0"/>
              <a:t>do not/does not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              ?      </a:t>
            </a:r>
            <a:r>
              <a:rPr lang="en-US" sz="2200" dirty="0" smtClean="0"/>
              <a:t>Do I V?</a:t>
            </a:r>
            <a:r>
              <a:rPr lang="ru-RU" sz="2200" dirty="0" smtClean="0"/>
              <a:t>     </a:t>
            </a:r>
            <a:r>
              <a:rPr lang="en-US" sz="2200" dirty="0" smtClean="0"/>
              <a:t> Does he V?</a:t>
            </a:r>
            <a:r>
              <a:rPr lang="en-US" sz="2200" b="1" dirty="0" smtClean="0">
                <a:solidFill>
                  <a:srgbClr val="7030A0"/>
                </a:solidFill>
              </a:rPr>
              <a:t/>
            </a:r>
            <a:br>
              <a:rPr lang="en-US" sz="2200" b="1" dirty="0" smtClean="0">
                <a:solidFill>
                  <a:srgbClr val="7030A0"/>
                </a:solidFill>
              </a:rPr>
            </a:br>
            <a:r>
              <a:rPr lang="ru-RU" sz="2200" b="1" i="1" dirty="0" smtClean="0">
                <a:solidFill>
                  <a:srgbClr val="7030A0"/>
                </a:solidFill>
              </a:rPr>
              <a:t>Слова временные указатели:</a:t>
            </a:r>
            <a:r>
              <a:rPr lang="en-US" sz="2200" b="1" i="1" dirty="0" smtClean="0">
                <a:solidFill>
                  <a:srgbClr val="7030A0"/>
                </a:solidFill>
              </a:rPr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usually, every day, often, sometimes, always, in spring, on Monday </a:t>
            </a:r>
            <a:r>
              <a:rPr lang="ru-RU" sz="2700" b="1" i="1" dirty="0" smtClean="0">
                <a:solidFill>
                  <a:srgbClr val="7030A0"/>
                </a:solidFill>
              </a:rPr>
              <a:t/>
            </a:r>
            <a:br>
              <a:rPr lang="ru-RU" sz="2700" b="1" i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/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10" descr="http://im4-tub-ru.yandex.net/i?id=385205818-35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714884"/>
            <a:ext cx="3000396" cy="1648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95536" y="188640"/>
            <a:ext cx="8176992" cy="138499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Past Simple Tense</a:t>
            </a: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1844824"/>
            <a:ext cx="4104456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28184" y="1628800"/>
            <a:ext cx="184730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10" descr="http://im4-tub-ru.yandex.net/i?id=385205818-3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714884"/>
            <a:ext cx="3000396" cy="16486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1000109"/>
            <a:ext cx="821537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endParaRPr lang="ru-RU" sz="2400" b="1" i="1" dirty="0" smtClean="0">
              <a:solidFill>
                <a:srgbClr val="7030A0"/>
              </a:solidFill>
            </a:endParaRPr>
          </a:p>
          <a:p>
            <a:pPr algn="ctr">
              <a:buFontTx/>
              <a:buChar char="-"/>
            </a:pPr>
            <a:endParaRPr lang="ru-RU" sz="2400" b="1" i="1" dirty="0" smtClean="0">
              <a:solidFill>
                <a:srgbClr val="7030A0"/>
              </a:solidFill>
            </a:endParaRPr>
          </a:p>
          <a:p>
            <a:pPr algn="ctr">
              <a:buFontTx/>
              <a:buChar char="-"/>
            </a:pPr>
            <a:r>
              <a:rPr lang="ru-RU" sz="2400" b="1" i="1" dirty="0" smtClean="0">
                <a:solidFill>
                  <a:srgbClr val="7030A0"/>
                </a:solidFill>
              </a:rPr>
              <a:t>Регулярно повторяющиеся действия в прошлом</a:t>
            </a:r>
          </a:p>
          <a:p>
            <a:pPr algn="ctr">
              <a:buFontTx/>
              <a:buChar char="-"/>
            </a:pPr>
            <a:r>
              <a:rPr lang="ru-RU" sz="2400" b="1" i="1" dirty="0" smtClean="0">
                <a:solidFill>
                  <a:srgbClr val="7030A0"/>
                </a:solidFill>
              </a:rPr>
              <a:t>Последовательные действия в прошлом</a:t>
            </a:r>
          </a:p>
          <a:p>
            <a:pPr algn="ctr"/>
            <a:r>
              <a:rPr lang="en-US" sz="2400" b="1" dirty="0" smtClean="0"/>
              <a:t>+</a:t>
            </a:r>
            <a:r>
              <a:rPr lang="en-US" sz="2400" dirty="0" smtClean="0"/>
              <a:t>  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</a:t>
            </a:r>
            <a:r>
              <a:rPr lang="en-US" sz="2400" dirty="0" err="1" smtClean="0"/>
              <a:t>Ved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algn="ctr"/>
            <a:r>
              <a:rPr lang="en-US" sz="2400" b="1" dirty="0" smtClean="0"/>
              <a:t>- </a:t>
            </a:r>
            <a:r>
              <a:rPr lang="en-US" sz="2400" dirty="0" smtClean="0"/>
              <a:t>  did not V</a:t>
            </a:r>
            <a:r>
              <a:rPr lang="en-US" sz="2400" baseline="-25000" dirty="0" smtClean="0"/>
              <a:t>1</a:t>
            </a:r>
            <a:endParaRPr lang="ru-RU" sz="2400" dirty="0" smtClean="0"/>
          </a:p>
          <a:p>
            <a:pPr algn="ctr"/>
            <a:r>
              <a:rPr lang="en-US" sz="2400" b="1" dirty="0" smtClean="0"/>
              <a:t>?</a:t>
            </a:r>
            <a:r>
              <a:rPr lang="en-US" sz="2400" dirty="0" smtClean="0"/>
              <a:t>  Did I 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?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Слова временные указатели:</a:t>
            </a:r>
            <a:r>
              <a:rPr lang="en-US" sz="2400" b="1" dirty="0" smtClean="0">
                <a:solidFill>
                  <a:srgbClr val="7030A0"/>
                </a:solidFill>
              </a:rPr>
              <a:t> yesterday, last week, 2 days 1998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ВАЖНО!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Regular| Irregular Verbs!</a:t>
            </a:r>
            <a:r>
              <a:rPr lang="ru-RU" sz="2400" b="1" i="1" u="sng" dirty="0" smtClean="0">
                <a:solidFill>
                  <a:srgbClr val="FF0000"/>
                </a:solidFill>
              </a:rPr>
              <a:t> </a:t>
            </a:r>
            <a:endParaRPr lang="en-US" sz="2400" b="1" i="1" u="sng" dirty="0" smtClean="0">
              <a:solidFill>
                <a:srgbClr val="FF0000"/>
              </a:solidFill>
            </a:endParaRPr>
          </a:p>
          <a:p>
            <a:pPr algn="ctr"/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1928802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Future Simple Tense</a:t>
            </a:r>
            <a:b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7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ru-RU" sz="27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Действие в будущем</a:t>
            </a:r>
            <a:br>
              <a:rPr lang="ru-RU" sz="27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7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7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400" b="1" dirty="0" smtClean="0"/>
              <a:t> +</a:t>
            </a:r>
            <a:r>
              <a:rPr lang="en-US" sz="2400" dirty="0" smtClean="0"/>
              <a:t>  shall/will  V</a:t>
            </a:r>
            <a:r>
              <a:rPr lang="en-US" sz="2400" baseline="-25000" dirty="0" smtClean="0"/>
              <a:t>1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b="1" dirty="0" smtClean="0"/>
              <a:t>-</a:t>
            </a:r>
            <a:r>
              <a:rPr lang="en-US" sz="2400" dirty="0" smtClean="0"/>
              <a:t>   shall/will not V</a:t>
            </a:r>
            <a:r>
              <a:rPr lang="en-US" sz="2400" baseline="-25000" dirty="0" smtClean="0"/>
              <a:t>1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b="1" dirty="0" smtClean="0"/>
              <a:t>?</a:t>
            </a:r>
            <a:r>
              <a:rPr lang="en-US" sz="2400" dirty="0" smtClean="0"/>
              <a:t>  Shall I 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? Will he 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 Слова временные указатели:</a:t>
            </a:r>
            <a:r>
              <a:rPr lang="en-US" sz="2400" b="1" dirty="0" smtClean="0">
                <a:solidFill>
                  <a:srgbClr val="7030A0"/>
                </a:solidFill>
              </a:rPr>
              <a:t> tomorrow, next week, in 2010, in a day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7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7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2700" dirty="0">
              <a:solidFill>
                <a:srgbClr val="7030A0"/>
              </a:solidFill>
            </a:endParaRPr>
          </a:p>
        </p:txBody>
      </p:sp>
      <p:pic>
        <p:nvPicPr>
          <p:cNvPr id="4" name="Picture 10" descr="http://im4-tub-ru.yandex.net/i?id=385205818-35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714884"/>
            <a:ext cx="3000396" cy="1648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359</Words>
  <PresentationFormat>Экран (4:3)</PresentationFormat>
  <Paragraphs>90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  The 5th A form in Wondergrammarland</vt:lpstr>
      <vt:lpstr>    </vt:lpstr>
      <vt:lpstr>УБРАТЬ ИЗ АНГЛИЙСКОГО ПРЕДЛОЖЕНИЯ ГЛАГОЛ?</vt:lpstr>
      <vt:lpstr>Слайд 4</vt:lpstr>
      <vt:lpstr>       Однажды 2 жителя Королевства Чудес Английской Грамматики, 2 глагола to dance и to sing собрались в путешествие по 4 городам своей страны. </vt:lpstr>
      <vt:lpstr>Слайд 6</vt:lpstr>
      <vt:lpstr>  The Present Simple Tense      - Обычное, повторяющееся действие в настоящем. - Действия, ситуации, факты в настоящем времени, которые можно охарактеризовать словом «вообще».   +       V, Vs (he, she, it)        -         do not/does not                    ?      Do I V?      Does he V? Слова временные указатели: usually, every day, often, sometimes, always, in spring, on Monday    </vt:lpstr>
      <vt:lpstr>Слайд 8</vt:lpstr>
      <vt:lpstr>      The Future Simple Tense  - Действие в будущем   +  shall/will  V1 -   shall/will not V1 ?  Shall I V1? Will he V1?   Слова временные указатели: tomorrow, next week, in 2010, in a day   </vt:lpstr>
      <vt:lpstr>     The Present Continuous (Progressive) Tense  </vt:lpstr>
      <vt:lpstr>                                          </vt:lpstr>
      <vt:lpstr>WRITE A CINQUAINE POEM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The 5th A form in Wondergrammarland</dc:title>
  <dc:creator>Иван</dc:creator>
  <cp:lastModifiedBy>Иван</cp:lastModifiedBy>
  <cp:revision>27</cp:revision>
  <dcterms:created xsi:type="dcterms:W3CDTF">2014-03-16T04:14:08Z</dcterms:created>
  <dcterms:modified xsi:type="dcterms:W3CDTF">2014-03-27T11:28:41Z</dcterms:modified>
</cp:coreProperties>
</file>