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1" r:id="rId4"/>
    <p:sldId id="272" r:id="rId5"/>
    <p:sldId id="259" r:id="rId6"/>
    <p:sldId id="260" r:id="rId7"/>
    <p:sldId id="261" r:id="rId8"/>
    <p:sldId id="273" r:id="rId9"/>
    <p:sldId id="262" r:id="rId10"/>
    <p:sldId id="268" r:id="rId11"/>
    <p:sldId id="263" r:id="rId12"/>
    <p:sldId id="269" r:id="rId13"/>
    <p:sldId id="270" r:id="rId14"/>
    <p:sldId id="265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3366"/>
    <a:srgbClr val="66CCFF"/>
    <a:srgbClr val="000066"/>
    <a:srgbClr val="3333CC"/>
    <a:srgbClr val="3399FF"/>
    <a:srgbClr val="99FF33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2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4FC94F-BCBD-4C5C-805F-115FA5A5AED1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92A63D-C1BF-4758-8128-7EE8854A2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110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2881-33B4-4312-9B2F-F91FD06556BF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6713-569F-4164-9C94-E36EF2428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01AB-8B65-4CCB-B38A-9BDF24D51FAC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755-92AA-4AED-A2BF-A536958FB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FF34-35EE-48E7-8D99-405259BF1427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F1B6-BA6C-47BB-8F19-E71ACCF15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A2BB-570D-434D-B506-38EB8A03CF35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8339-93AC-4BEA-B884-F6A3E9460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9C87-C4F5-4FE7-A174-729E18F52E6B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C2A2-D735-45E5-8A3C-56A4409E1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1C8E-B399-4A86-A974-F65DA465ED51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2C8A-F687-4C61-AC9A-8931F6F6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EEED-B351-469E-B068-8EEB8D0F5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F03E-7E08-4E5F-BDD4-4285815B4EF0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06BD-634A-4516-92EC-806E6FA01940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0640-327F-49F4-90E7-88C042DCE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B81C-1254-44A2-B1CB-C0A0BF7C682C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89D0-6F59-4043-A9B5-E32EFF200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2A08-6413-4B48-95AA-0E5567818ABA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A396-1BEA-4113-B5DB-D8AC6DDA9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500E-2C44-4C06-A505-9DE9CEB91CB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F5D2-7B3F-4740-8BC0-B78F80C42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9D55804-D0CE-4A32-A2A7-E23ABE20A5BD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63EE72A-27A4-4A67-B141-423F6041A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 descr="казааа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708275"/>
            <a:ext cx="5040312" cy="3781425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468313" y="1673225"/>
            <a:ext cx="8137525" cy="5184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9492"/>
              </a:avLst>
            </a:prstTxWarp>
          </a:bodyPr>
          <a:lstStyle/>
          <a:p>
            <a:pPr algn="ctr"/>
            <a:r>
              <a:rPr lang="ru-RU" sz="4800" b="1" kern="10" dirty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Дорогами войн и побед казаков</a:t>
            </a:r>
          </a:p>
        </p:txBody>
      </p:sp>
      <p:sp>
        <p:nvSpPr>
          <p:cNvPr id="14340" name="WordArt 7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51943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EAFC3E"/>
                </a:solidFill>
                <a:latin typeface="Times New Roman"/>
                <a:cs typeface="Times New Roman"/>
              </a:rPr>
              <a:t>МБОУ "Кадетская школа № 46 г. Пенза. </a:t>
            </a:r>
          </a:p>
        </p:txBody>
      </p:sp>
      <p:sp>
        <p:nvSpPr>
          <p:cNvPr id="14341" name="WordArt 8"/>
          <p:cNvSpPr>
            <a:spLocks noChangeArrowheads="1" noChangeShapeType="1" noTextEdit="1"/>
          </p:cNvSpPr>
          <p:nvPr/>
        </p:nvSpPr>
        <p:spPr bwMode="auto">
          <a:xfrm>
            <a:off x="430213" y="765175"/>
            <a:ext cx="871378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EAFC3E"/>
                </a:solidFill>
                <a:latin typeface="Times New Roman"/>
                <a:cs typeface="Times New Roman"/>
              </a:rPr>
              <a:t>Пензенский казачий генерала Слепцова кадетский корпус"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cинопско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39608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/>
              <a:t>Блокируя эскадру противника в Синопской бухте, русские корабли с 11 ноября непрерывно крейсировали между мысом Герзе, расположенным к юго-востоку от Синопа, и восточной оконечностью Синопского полуострова. К желтым скалам возле обширной бухты Ак-Лиман и живописным долинам к юго-востоку от Синопа еще в XVII веке подходили казацкие «чайки», на которых: запорожские казаки смело преодолевали все Черное море и высаживались на анатолийском берегу Турции. В 1616 г. флотилия казацких «чаек» неожиданно прорвалась в Синопскую бухту. Казаки овладели городом и, уничтожив турецкие суда, на которых изнывали от тяжелого рабства захваченные турками русские невольники, освободили своих сородичей.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200" smtClean="0"/>
          </a:p>
        </p:txBody>
      </p:sp>
      <p:sp>
        <p:nvSpPr>
          <p:cNvPr id="2" name="Выгнутая вправо стрелка 1">
            <a:hlinkClick r:id="rId3" action="ppaction://hlinksldjump"/>
          </p:cNvPr>
          <p:cNvSpPr/>
          <p:nvPr/>
        </p:nvSpPr>
        <p:spPr>
          <a:xfrm rot="2125368">
            <a:off x="8451703" y="5862675"/>
            <a:ext cx="504056" cy="11247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битва под москвой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692150"/>
            <a:ext cx="3371850" cy="2232025"/>
          </a:xfrm>
        </p:spPr>
      </p:pic>
      <p:pic>
        <p:nvPicPr>
          <p:cNvPr id="24578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79375"/>
            <a:ext cx="9144000" cy="700088"/>
          </a:xfrm>
        </p:spPr>
      </p:pic>
      <p:pic>
        <p:nvPicPr>
          <p:cNvPr id="24579" name="Рисунок 4" descr="битва под москвой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924175"/>
            <a:ext cx="33845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 descr="битва под москвой схем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92150"/>
            <a:ext cx="25209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142875" y="5167313"/>
            <a:ext cx="8642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Десятки тысяч советских воинов пали в этих боях. Танкисты 2-й армии, казаки корпуса В. В. Крюкова, сибиряки–лыжники, воины внутренних войск и пограничники 181-й дивизии 70-й армии, красноармейцы 194 дивизии и 115-й стрелковой бригады 65-й армии и многие другие отдали свои жизни, чтобы хоть на день, хоть на час приблизить Победу.</a:t>
            </a:r>
          </a:p>
        </p:txBody>
      </p:sp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2771775" y="4508500"/>
            <a:ext cx="3240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Constantia" pitchFamily="18" charset="0"/>
              </a:rPr>
              <a:t>Казаки в жесткой и упорной схватке разгромили важный узел обороны врага.</a:t>
            </a:r>
          </a:p>
        </p:txBody>
      </p:sp>
      <p:sp>
        <p:nvSpPr>
          <p:cNvPr id="24583" name="Прямоугольник 8"/>
          <p:cNvSpPr>
            <a:spLocks noChangeArrowheads="1"/>
          </p:cNvSpPr>
          <p:nvPr/>
        </p:nvSpPr>
        <p:spPr bwMode="auto">
          <a:xfrm>
            <a:off x="6300788" y="476250"/>
            <a:ext cx="2700337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Битва под Москвой состояла из трех этапов: стратегически оборонительная операция — с 30 сентября по 5 декабря 1941 года; наступательная операция — с 6 декабря 1941 года по 7 января 1942 года; Ржевско-Вяземская наступательная операция — с 8 января по 20 апреля 1942 года.</a:t>
            </a:r>
          </a:p>
        </p:txBody>
      </p:sp>
      <p:sp>
        <p:nvSpPr>
          <p:cNvPr id="2" name="Выгнутая вправо стрелка 1">
            <a:hlinkClick r:id="rId6" action="ppaction://hlinksldjump"/>
          </p:cNvPr>
          <p:cNvSpPr/>
          <p:nvPr/>
        </p:nvSpPr>
        <p:spPr>
          <a:xfrm rot="1387128">
            <a:off x="8550820" y="5764522"/>
            <a:ext cx="468809" cy="10433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8" descr="блокада ленинград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23812"/>
            <a:ext cx="8229600" cy="82832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002060"/>
                </a:solidFill>
              </a:rPr>
              <a:t>Блокада Ленинграда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0" y="981075"/>
            <a:ext cx="9144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onstantia" pitchFamily="18" charset="0"/>
              </a:rPr>
              <a:t>Летом 1941 года на Ленинград шла группа армий "Север", общей численностью 500 тысяч человек, под командованием генерал-фельдмаршала фон Лееба. Леебу поручалось уничтожить части Красной армии, расположенные в Прибалтике, развить наступление, захватить все военно-морские базы на Балтийском море и к 21 июля овладеть Ленинградом. 9 июля был занят Псков. 10 июля немецкие танки прорвали фронт и пошли на Лугу. До Ленинграда оставалось 180 километров. 21 августа немцы заняли станцию Чудово, перерезали Октябрьскую железную дорогу и через 8 дней овладели Тосно. 30 августа пал крупный железнодорожный узел Мга. Последня железная дорога, соединяющая Ленинград со страной, оказалась в руках немцев. 8 сентября 1941 года гитлеровцы захватили у истока Невы город Шлиссельбург, окружив Ленинград с суши. Началась 871-дневная блокада Ленинграда.</a:t>
            </a:r>
          </a:p>
        </p:txBody>
      </p:sp>
      <p:sp>
        <p:nvSpPr>
          <p:cNvPr id="2" name="Выгнутая вправо стрелка 1">
            <a:hlinkClick r:id="rId3" action="ppaction://hlinksldjump"/>
          </p:cNvPr>
          <p:cNvSpPr/>
          <p:nvPr/>
        </p:nvSpPr>
        <p:spPr>
          <a:xfrm rot="1942120">
            <a:off x="8456388" y="5837002"/>
            <a:ext cx="432048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 descr="крес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400675" cy="6480175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26626" name="Объект 1"/>
          <p:cNvSpPr>
            <a:spLocks noGrp="1"/>
          </p:cNvSpPr>
          <p:nvPr>
            <p:ph idx="1"/>
          </p:nvPr>
        </p:nvSpPr>
        <p:spPr>
          <a:xfrm>
            <a:off x="5651500" y="260350"/>
            <a:ext cx="3313113" cy="65976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Во время блокады Ленинграда там шли кровопролитные и ожесточенные бои.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 В них участвовали 12 казачьих дивизий из Сибири, Урала, Кубани и Дальнего Востока.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 На месте креста позже планируют построить часовню. Поисковые казачьи отряды на местах боев обнаружили останки десятков воинов. Личности некоторых из них удалось установить.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Ежегодно в торжественном молебне участвуют представители казачьих войск со всей России. </a:t>
            </a:r>
            <a:endParaRPr lang="ru-RU" sz="2000" dirty="0" smtClean="0"/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50825" y="188913"/>
            <a:ext cx="496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Поклонный крест казакам погибшим в блокаде Ленинграда</a:t>
            </a:r>
          </a:p>
        </p:txBody>
      </p:sp>
      <p:sp>
        <p:nvSpPr>
          <p:cNvPr id="2" name="Выгнутая вправо стрелка 1">
            <a:hlinkClick r:id="rId3" action="ppaction://hlinksldjump"/>
          </p:cNvPr>
          <p:cNvSpPr/>
          <p:nvPr/>
        </p:nvSpPr>
        <p:spPr>
          <a:xfrm rot="2021312">
            <a:off x="8481597" y="5932440"/>
            <a:ext cx="504056" cy="10078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парад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23850" y="1125538"/>
            <a:ext cx="8640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Пусть в том памятном параде 1941 года казаки не принимали участие, но в историю Великой Отечественной Войны подвиги казаков вписаны золотыми буквами.</a:t>
            </a:r>
          </a:p>
        </p:txBody>
      </p: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91440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/>
                <a:cs typeface="Times New Roman"/>
              </a:rPr>
              <a:t>Участие казаков в первом параде в Москве (1941 г.)</a:t>
            </a:r>
          </a:p>
        </p:txBody>
      </p:sp>
      <p:pic>
        <p:nvPicPr>
          <p:cNvPr id="27652" name="Picture 6" descr="казаки на парад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4876800"/>
            <a:ext cx="29765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900113" y="5854700"/>
            <a:ext cx="406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на Параде Победы 24 июня 1945г.</a:t>
            </a:r>
          </a:p>
        </p:txBody>
      </p:sp>
      <p:sp>
        <p:nvSpPr>
          <p:cNvPr id="2" name="Выгнутая вправо стрелка 1">
            <a:hlinkClick r:id="rId4" action="ppaction://hlinksldjump"/>
          </p:cNvPr>
          <p:cNvSpPr/>
          <p:nvPr/>
        </p:nvSpPr>
        <p:spPr>
          <a:xfrm rot="2016200">
            <a:off x="270710" y="5755487"/>
            <a:ext cx="504056" cy="10508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казаки в Берл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686800" cy="7556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>
              <a:defRPr/>
            </a:pPr>
            <a:r>
              <a:rPr lang="ru-RU" sz="4800" smtClean="0">
                <a:ln>
                  <a:noFill/>
                </a:ln>
                <a:solidFill>
                  <a:srgbClr val="3333CC"/>
                </a:solidFill>
                <a:effectLst/>
              </a:rPr>
              <a:t>Казаки в Берлине</a:t>
            </a: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250825" y="260350"/>
            <a:ext cx="51847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...Ранним утром 9 мая 1945 года на </a:t>
            </a:r>
          </a:p>
          <a:p>
            <a:r>
              <a:rPr lang="ru-RU" sz="1600" b="1">
                <a:solidFill>
                  <a:schemeClr val="bg1"/>
                </a:solidFill>
              </a:rPr>
              <a:t>одном из самых оживленных </a:t>
            </a:r>
          </a:p>
          <a:p>
            <a:r>
              <a:rPr lang="ru-RU" sz="1600" b="1">
                <a:solidFill>
                  <a:schemeClr val="bg1"/>
                </a:solidFill>
              </a:rPr>
              <a:t>берлинских перекрестков, заваленном покореженной фашистской техникой и щебнем, лихо орудовала флажком-жезлом молодая регулировщица. </a:t>
            </a:r>
          </a:p>
          <a:p>
            <a:r>
              <a:rPr lang="ru-RU" sz="1600" b="1">
                <a:solidFill>
                  <a:schemeClr val="bg1"/>
                </a:solidFill>
              </a:rPr>
              <a:t>Вдруг послышался цокот копыт и все увидели приближающуюся конную колонну... Это были казаки из кавалерийской части, начавшей боевой путь в заснеженных просторах Подмосковья в памятном декабре сорок первого года.</a:t>
            </a:r>
          </a:p>
          <a:p>
            <a:endParaRPr lang="ru-RU" sz="1600" b="1"/>
          </a:p>
        </p:txBody>
      </p:sp>
      <p:pic>
        <p:nvPicPr>
          <p:cNvPr id="28676" name="Picture 10" descr="казаки в берл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63" y="908050"/>
            <a:ext cx="369093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 descr="казаки на парад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76800"/>
            <a:ext cx="29765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гнутая вправо стрелка 1">
            <a:hlinkClick r:id="rId5" action="ppaction://hlinksldjump"/>
          </p:cNvPr>
          <p:cNvSpPr/>
          <p:nvPr/>
        </p:nvSpPr>
        <p:spPr>
          <a:xfrm rot="5400000">
            <a:off x="3805934" y="5722921"/>
            <a:ext cx="740044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323850" y="260350"/>
            <a:ext cx="8532813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1A015F"/>
                </a:solidFill>
                <a:latin typeface="Times New Roman" pitchFamily="18" charset="0"/>
              </a:rPr>
              <a:t>                             </a:t>
            </a:r>
            <a:r>
              <a:rPr lang="ru-RU" sz="3600" b="1" dirty="0">
                <a:solidFill>
                  <a:srgbClr val="1A015F"/>
                </a:solidFill>
                <a:latin typeface="Times New Roman" pitchFamily="18" charset="0"/>
              </a:rPr>
              <a:t>ПЛАН</a:t>
            </a:r>
          </a:p>
          <a:p>
            <a:pPr>
              <a:buFontTx/>
              <a:buChar char="•"/>
            </a:pPr>
            <a:r>
              <a:rPr lang="ru-RU" sz="3200" b="1" dirty="0" smtClean="0">
                <a:solidFill>
                  <a:srgbClr val="1A015F"/>
                </a:solidFill>
                <a:latin typeface="Times New Roman" pitchFamily="18" charset="0"/>
              </a:rPr>
              <a:t> 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hlinkClick r:id="rId2" action="ppaction://hlinksldjump"/>
              </a:rPr>
              <a:t>Полтавская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hlinkClick r:id="rId2" action="ppaction://hlinksldjump"/>
              </a:rPr>
              <a:t>баталия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3200" b="1" dirty="0">
                <a:solidFill>
                  <a:srgbClr val="66CCFF"/>
                </a:solidFill>
                <a:latin typeface="Times New Roman" pitchFamily="18" charset="0"/>
              </a:rPr>
              <a:t> 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Казаки в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Гангутском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 сражении</a:t>
            </a:r>
            <a:endParaRPr lang="ru-RU" sz="3200" b="1" dirty="0">
              <a:solidFill>
                <a:srgbClr val="66CCFF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hlinkClick r:id="rId4" action="ppaction://hlinksldjump"/>
              </a:rPr>
              <a:t>Штурм Измаила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3200" b="1" dirty="0">
                <a:solidFill>
                  <a:srgbClr val="003399"/>
                </a:solidFill>
                <a:latin typeface="Times New Roman" pitchFamily="18" charset="0"/>
              </a:rPr>
              <a:t> 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Бородинское сражение</a:t>
            </a:r>
            <a:endParaRPr lang="ru-RU" sz="32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</a:rPr>
              <a:t> 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hlinkClick r:id="rId6" action="ppaction://hlinksldjump"/>
              </a:rPr>
              <a:t>Блокада противника в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hlinkClick r:id="rId6" action="ppaction://hlinksldjump"/>
              </a:rPr>
              <a:t>Синопской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hlinkClick r:id="rId6" action="ppaction://hlinksldjump"/>
              </a:rPr>
              <a:t>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hlinkClick r:id="rId6" action="ppaction://hlinksldjump"/>
              </a:rPr>
              <a:t>бухте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3200" b="1" dirty="0">
                <a:solidFill>
                  <a:srgbClr val="66FFFF"/>
                </a:solidFill>
                <a:latin typeface="Times New Roman" pitchFamily="18" charset="0"/>
              </a:rPr>
              <a:t> 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Казаки в битве под Москвой</a:t>
            </a:r>
            <a:endParaRPr lang="ru-RU" sz="3200" b="1" dirty="0">
              <a:solidFill>
                <a:srgbClr val="66FFFF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hlinkClick r:id="rId8" action="ppaction://hlinksldjump"/>
              </a:rPr>
              <a:t>Блокада Ленинграда 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</a:rPr>
              <a:t>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Казаки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в первом параде в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Москве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(1941г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)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hlinkClick r:id="rId10" action="ppaction://hlinksldjump"/>
              </a:rPr>
              <a:t>Казаки в Берлине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G:\Картинки\полтавская би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-6350"/>
            <a:ext cx="914241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250825" y="5084763"/>
            <a:ext cx="8713788" cy="16160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smtClean="0"/>
              <a:t>Гарнизон Полтавы (4,2 тысячи солдат, около 2,5 тысячи горожан, 29 орудий) во главе с комендантом полковником А.С. Келиным, поддержанный извне подошедшей конницей генерала А.Д. Меншикова и украинских казаков успешно отбил несколько штурмов противника.</a:t>
            </a:r>
          </a:p>
          <a:p>
            <a:pPr marL="0" indent="0" eaLnBrk="1" hangingPunct="1">
              <a:lnSpc>
                <a:spcPct val="90000"/>
              </a:lnSpc>
            </a:pPr>
            <a:endParaRPr lang="ru-RU" sz="22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rgbClr val="7030A0"/>
                </a:solidFill>
              </a:rPr>
              <a:t>ПОЛТАВСКАЯ БАТАЛИЯ</a:t>
            </a:r>
            <a:endParaRPr lang="ru-RU">
              <a:solidFill>
                <a:srgbClr val="7030A0"/>
              </a:solidFill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79388" y="765175"/>
            <a:ext cx="8785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ru-RU" sz="2000" b="1">
                <a:latin typeface="Constantia" pitchFamily="18" charset="0"/>
              </a:rPr>
              <a:t>Полтавское сражение - генеральное сражение между русской и шведской армиями 27 июня (10 июля) 1709 года в ходе Северной войны (1700-1721 гг.).</a:t>
            </a:r>
          </a:p>
        </p:txBody>
      </p:sp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 rot="3544862">
            <a:off x="8377825" y="5982561"/>
            <a:ext cx="504056" cy="10487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Picture 4" descr="F:\презентация\пямятник казакам погибшим в полтавской битве. Полта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1" name="Picture 2" descr="F:\презентация\Казаки крыма на 300 летии Полтавской бит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029075"/>
            <a:ext cx="536416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0" y="242888"/>
            <a:ext cx="291623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nstantia" pitchFamily="18" charset="0"/>
              </a:rPr>
              <a:t>Памятник </a:t>
            </a:r>
          </a:p>
          <a:p>
            <a:r>
              <a:rPr lang="ru-RU" sz="3200">
                <a:latin typeface="Constantia" pitchFamily="18" charset="0"/>
              </a:rPr>
              <a:t>казакам, </a:t>
            </a:r>
          </a:p>
          <a:p>
            <a:r>
              <a:rPr lang="ru-RU" sz="3200">
                <a:latin typeface="Constantia" pitchFamily="18" charset="0"/>
              </a:rPr>
              <a:t>погибшим в полтавской </a:t>
            </a:r>
          </a:p>
          <a:p>
            <a:r>
              <a:rPr lang="ru-RU" sz="3200">
                <a:latin typeface="Constantia" pitchFamily="18" charset="0"/>
              </a:rPr>
              <a:t>битве</a:t>
            </a:r>
            <a:r>
              <a:rPr lang="ru-RU" sz="4800">
                <a:solidFill>
                  <a:srgbClr val="FFFF00"/>
                </a:solidFill>
                <a:latin typeface="Constantia" pitchFamily="18" charset="0"/>
              </a:rPr>
              <a:t> </a:t>
            </a:r>
            <a:endParaRPr lang="ru-RU" sz="4800" b="1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684213" y="6013450"/>
            <a:ext cx="2374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г. Полтава</a:t>
            </a:r>
            <a:r>
              <a:rPr lang="ru-RU" sz="3200" b="1">
                <a:solidFill>
                  <a:srgbClr val="FFFF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2" name="Выгнутая вправо стрелка 1">
            <a:hlinkClick r:id="rId4" action="ppaction://hlinksldjump"/>
          </p:cNvPr>
          <p:cNvSpPr/>
          <p:nvPr/>
        </p:nvSpPr>
        <p:spPr>
          <a:xfrm>
            <a:off x="144456" y="5679507"/>
            <a:ext cx="504056" cy="11247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гангутскоесраж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4635500" cy="5256213"/>
          </a:xfrm>
          <a:ln w="19050">
            <a:solidFill>
              <a:srgbClr val="800000"/>
            </a:solidFill>
          </a:ln>
        </p:spPr>
      </p:pic>
      <p:pic>
        <p:nvPicPr>
          <p:cNvPr id="18434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8242300" cy="765175"/>
          </a:xfrm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23850" y="620713"/>
            <a:ext cx="8567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nstantia" pitchFamily="18" charset="0"/>
              </a:rPr>
              <a:t> Гангутское морское сражение произошло в ходе Северной войны (1700-1721) между русским и шведским флотами 26-27июля (6-7 августа) 1714 года севернее полуострова Гангут (Ханко) на Балтийском море.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5003800" y="1844675"/>
            <a:ext cx="38877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EAFC3E"/>
                </a:solidFill>
                <a:latin typeface="Constantia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Известно, что Петр I был осторожен, но никак не из пугливых монархов. Как раз в том году русские моряки одержали первую победу в морском сражении со шведами на траверзе острова </a:t>
            </a:r>
            <a:r>
              <a:rPr lang="ru-RU" sz="1600" b="1" dirty="0" err="1">
                <a:solidFill>
                  <a:schemeClr val="bg1"/>
                </a:solidFill>
                <a:latin typeface="Constantia" pitchFamily="18" charset="0"/>
              </a:rPr>
              <a:t>Эзель</a:t>
            </a:r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. Отряд кораблей капитана 2-го ранга Наума Сенявина пленил шведский линейный корабль, фрегат и бриган­тину. Более того, Петра I нисколько не смутило появление на Балтике английской эскадры адмирала </a:t>
            </a:r>
            <a:r>
              <a:rPr lang="ru-RU" sz="1600" b="1" dirty="0" err="1">
                <a:solidFill>
                  <a:schemeClr val="bg1"/>
                </a:solidFill>
                <a:latin typeface="Constantia" pitchFamily="18" charset="0"/>
              </a:rPr>
              <a:t>Норриса</a:t>
            </a:r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. На шведское побережье высадился 5-тысячный русский десант. В окрестностях Стокгольма, наводя страх на шведов, появились разъезды казаков.</a:t>
            </a:r>
          </a:p>
        </p:txBody>
      </p:sp>
      <p:sp>
        <p:nvSpPr>
          <p:cNvPr id="2" name="Выгнутая вправо стрелка 1">
            <a:hlinkClick r:id="rId4" action="ppaction://hlinksldjump"/>
          </p:cNvPr>
          <p:cNvSpPr/>
          <p:nvPr/>
        </p:nvSpPr>
        <p:spPr>
          <a:xfrm rot="3174306">
            <a:off x="8297704" y="5762245"/>
            <a:ext cx="599957" cy="11882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штурм измаил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6513"/>
            <a:ext cx="9132888" cy="68214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</a:rPr>
              <a:t>Штурм Измаила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0" y="692150"/>
            <a:ext cx="88931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nstantia" pitchFamily="18" charset="0"/>
              </a:rPr>
              <a:t> Штурм Измаила</a:t>
            </a:r>
            <a:r>
              <a:rPr lang="ru-RU" b="1">
                <a:latin typeface="Constantia" pitchFamily="18" charset="0"/>
              </a:rPr>
              <a:t> — осада и штурм в 1790 году турецкой крепости Измаил русскими войсками под командованием генерал-аншефа А. В. Суворова в ходе русско-турецкой войны 1787—1792 годов. 220 лет с тех пор, как 11 декабря 1790 года черноморские казаки участвовали в штурме и взятии крепости Измаил под командованием Александра Суворова.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0" y="565785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Почти половину русских сил под Измаилом составляли казаки. Они участвовали в штурме, вооружённые короткими пиками. Непривычка к борьбе на укреплениях и плохое вооружение обусловили значительные потери в их среде.</a:t>
            </a:r>
          </a:p>
        </p:txBody>
      </p:sp>
      <p:sp>
        <p:nvSpPr>
          <p:cNvPr id="2" name="Выгнутая вправо стрелка 1">
            <a:hlinkClick r:id="rId3" action="ppaction://hlinksldjump"/>
          </p:cNvPr>
          <p:cNvSpPr/>
          <p:nvPr/>
        </p:nvSpPr>
        <p:spPr>
          <a:xfrm rot="1766075">
            <a:off x="8550121" y="5859186"/>
            <a:ext cx="504056" cy="10835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8" descr="бородинско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05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97" y="210630"/>
            <a:ext cx="8679756" cy="836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C00000"/>
                </a:solidFill>
              </a:rPr>
              <a:t>Бородинское сражение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3456310" y="4508500"/>
            <a:ext cx="5364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Бородинское сражение, 1812 -решающая битва между французской армией Наполеона I (135 тыс. при 587 пушках) и русской под командованием М. И. Кутузова</a:t>
            </a:r>
            <a:r>
              <a:rPr lang="ru-RU" sz="2000" b="1" i="1" dirty="0">
                <a:latin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</a:rPr>
              <a:t>(около 120 тыс. при 640 пушках), которое произошло 25 августа в районе </a:t>
            </a:r>
            <a:r>
              <a:rPr lang="ru-RU" sz="2000" b="1" dirty="0" err="1">
                <a:latin typeface="Times New Roman" pitchFamily="18" charset="0"/>
              </a:rPr>
              <a:t>с.Бородино</a:t>
            </a:r>
            <a:r>
              <a:rPr lang="ru-RU" sz="2000" b="1" i="1" dirty="0">
                <a:latin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</a:rPr>
              <a:t>(110 км к западу от Москвы).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 </a:t>
            </a:r>
          </a:p>
        </p:txBody>
      </p:sp>
      <p:pic>
        <p:nvPicPr>
          <p:cNvPr id="20484" name="Содержимое 9" descr="бородино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8500"/>
            <a:ext cx="3635375" cy="23495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" name="Выгнутая вправо стрелка 1">
            <a:hlinkClick r:id="rId4" action="ppaction://hlinksldjump"/>
          </p:cNvPr>
          <p:cNvSpPr/>
          <p:nvPr/>
        </p:nvSpPr>
        <p:spPr>
          <a:xfrm rot="814056">
            <a:off x="8568444" y="5805264"/>
            <a:ext cx="504056" cy="10527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8" descr="бородин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88931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66"/>
                </a:solidFill>
                <a:latin typeface="Times New Roman" pitchFamily="18" charset="0"/>
              </a:rPr>
              <a:t>В критический момент сражения Кутузов принял решение о рейде конницы Уварова и Платова в тыл и фланг противника. К 12 часам утра 1-й кавалерийский корпус Уварова (28 эскадронов, 12 орудий, всего 2 500 всадников) и казаки Платова (8 полков) переправились через р. Колоча в районе деревни Малой. Корпус Уварова атаковал французский пехотный полк и итальянскую кавалерийскую бригаду генерала Орнано в районе переправы через р. Войну у села Беззубово, но безуспешно. Платов переправился через р. Войну севернее и, зайдя в тыл, вынудил противника сменить позицию.</a:t>
            </a:r>
            <a:r>
              <a:rPr lang="ru-RU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b="1">
                <a:solidFill>
                  <a:srgbClr val="003366"/>
                </a:solidFill>
                <a:latin typeface="Times New Roman" pitchFamily="18" charset="0"/>
              </a:rPr>
              <a:t>Бородинское сражение, в котором донские казаки во главе с атаманом М.И. Платовым совершили знаменитый фланговый рейд в тыл наполеоновской армии, способствовавший стратегическому успеху русской армии.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pPr algn="ctr"/>
            <a:endParaRPr lang="ru-RU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" name="Выгнутая вправо стрелка 1">
            <a:hlinkClick r:id="rId3" action="ppaction://hlinksldjump"/>
          </p:cNvPr>
          <p:cNvSpPr/>
          <p:nvPr/>
        </p:nvSpPr>
        <p:spPr>
          <a:xfrm rot="2107994">
            <a:off x="8490833" y="5926613"/>
            <a:ext cx="504751" cy="10527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синопский бо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2" y="7075"/>
            <a:ext cx="9131669" cy="115431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>
                <a:solidFill>
                  <a:srgbClr val="7030A0"/>
                </a:solidFill>
                <a:effectLst/>
              </a:rPr>
              <a:t>БЛОКАДА ПРОТИВНИКА В СИНОПСКОЙ БУХТЕ</a:t>
            </a:r>
          </a:p>
        </p:txBody>
      </p: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323850" y="1125538"/>
            <a:ext cx="84248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33399"/>
                </a:solidFill>
                <a:latin typeface="Constantia" pitchFamily="18" charset="0"/>
              </a:rPr>
              <a:t>Синопское сражение - последнее в истории крупное сражение парусных флотов; первое сражение, в котором применялись бомбические орудия. Произошло в 1853 году 18 ноября по старому стилю (30 ноября) между русской и турецкой эскадрами на рейде турецкого порта Синоп, у южного берега Чёрного моря.</a:t>
            </a:r>
            <a:r>
              <a:rPr lang="ru-RU" b="1">
                <a:solidFill>
                  <a:srgbClr val="7030A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2" name="Выгнутая вправо стрелка 1">
            <a:hlinkClick r:id="rId3" action="ppaction://hlinksldjump"/>
          </p:cNvPr>
          <p:cNvSpPr/>
          <p:nvPr/>
        </p:nvSpPr>
        <p:spPr>
          <a:xfrm rot="2103642">
            <a:off x="8496685" y="5854528"/>
            <a:ext cx="504056" cy="10527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520</TotalTime>
  <Words>834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ПОЛТАВСКАЯ БАТАЛИЯ</vt:lpstr>
      <vt:lpstr>Слайд 4</vt:lpstr>
      <vt:lpstr>Слайд 5</vt:lpstr>
      <vt:lpstr>Штурм Измаила</vt:lpstr>
      <vt:lpstr>Бородинское сражение</vt:lpstr>
      <vt:lpstr>Слайд 8</vt:lpstr>
      <vt:lpstr>БЛОКАДА ПРОТИВНИКА В СИНОПСКОЙ БУХТЕ</vt:lpstr>
      <vt:lpstr>Слайд 10</vt:lpstr>
      <vt:lpstr>Слайд 11</vt:lpstr>
      <vt:lpstr>Блокада Ленинграда</vt:lpstr>
      <vt:lpstr>Слайд 13</vt:lpstr>
      <vt:lpstr>Слайд 14</vt:lpstr>
      <vt:lpstr>Казаки в Берлине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Дорогами войн и побед казаков</dc:title>
  <dc:creator>Владимир</dc:creator>
  <cp:lastModifiedBy>Admin</cp:lastModifiedBy>
  <cp:revision>51</cp:revision>
  <dcterms:created xsi:type="dcterms:W3CDTF">2012-01-17T11:53:07Z</dcterms:created>
  <dcterms:modified xsi:type="dcterms:W3CDTF">2014-02-04T00:08:25Z</dcterms:modified>
</cp:coreProperties>
</file>