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1"/>
  </p:notesMasterIdLst>
  <p:handoutMasterIdLst>
    <p:handoutMasterId r:id="rId22"/>
  </p:handoutMasterIdLst>
  <p:sldIdLst>
    <p:sldId id="261" r:id="rId2"/>
    <p:sldId id="257" r:id="rId3"/>
    <p:sldId id="258" r:id="rId4"/>
    <p:sldId id="262" r:id="rId5"/>
    <p:sldId id="263" r:id="rId6"/>
    <p:sldId id="270" r:id="rId7"/>
    <p:sldId id="264" r:id="rId8"/>
    <p:sldId id="265" r:id="rId9"/>
    <p:sldId id="286" r:id="rId10"/>
    <p:sldId id="266" r:id="rId11"/>
    <p:sldId id="287" r:id="rId12"/>
    <p:sldId id="279" r:id="rId13"/>
    <p:sldId id="277" r:id="rId14"/>
    <p:sldId id="274" r:id="rId15"/>
    <p:sldId id="269" r:id="rId16"/>
    <p:sldId id="273" r:id="rId17"/>
    <p:sldId id="285" r:id="rId18"/>
    <p:sldId id="283" r:id="rId19"/>
    <p:sldId id="284" r:id="rId20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82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3" autoAdjust="0"/>
    <p:restoredTop sz="86409" autoAdjust="0"/>
  </p:normalViewPr>
  <p:slideViewPr>
    <p:cSldViewPr>
      <p:cViewPr>
        <p:scale>
          <a:sx n="82" d="100"/>
          <a:sy n="82" d="100"/>
        </p:scale>
        <p:origin x="-124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3105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AD564-BD8F-4E5F-8DE3-A6B7FD9225F7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1D767-69C7-4F10-A83A-43F812A71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736-9AFB-48D5-98BE-9F32EB9CA732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03B9F-615E-40CA-86E5-B1976579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3B9F-615E-40CA-86E5-B197657973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3B9F-615E-40CA-86E5-B197657973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286808" cy="2386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</a:t>
            </a:r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характеристика неметаллов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группы.</a:t>
            </a:r>
            <a:r>
              <a:rPr lang="ru-RU" sz="5400" dirty="0" smtClean="0">
                <a:solidFill>
                  <a:srgbClr val="FFFF00"/>
                </a:solidFill>
              </a:rPr>
              <a:t>              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00372"/>
            <a:ext cx="8429684" cy="16430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/>
              <a:t>      </a:t>
            </a:r>
            <a:r>
              <a:rPr lang="ru-RU" sz="5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Строение атомов</a:t>
            </a:r>
          </a:p>
          <a:p>
            <a:pPr algn="l"/>
            <a:r>
              <a:rPr lang="ru-RU" sz="5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азота и фосфора.                    </a:t>
            </a:r>
            <a:endParaRPr lang="ru-RU" sz="5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11429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4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Азот</a:t>
            </a:r>
            <a: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</a:t>
            </a:r>
            <a:r>
              <a:rPr lang="ru-RU" sz="4400" b="0" cap="none" dirty="0" smtClean="0">
                <a:ln w="18415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простое  вещество</a:t>
            </a:r>
            <a:endParaRPr lang="ru-RU" sz="4400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71612"/>
            <a:ext cx="4572032" cy="4429157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 КНС;  МКР;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МОЛЕКУЛА ОЧЕНЬ УСТОЙЧИВА. 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)=28;  ГАЗ  БЕЗ ЦВЕТА  И  ЗАПАХА, ПЛОХО  РАСТВОРИМ  В ВОДЕ,  НЕТОКСИЧЕН.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кип.=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196 ˚С.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пл. =    210,5˚С.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 l="15393" t="18369" r="60075" b="38974"/>
          <a:stretch>
            <a:fillRect/>
          </a:stretch>
        </p:blipFill>
        <p:spPr bwMode="auto">
          <a:xfrm>
            <a:off x="649633" y="1571613"/>
            <a:ext cx="336480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572132" y="178592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72132" y="1857364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72132" y="192880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857884" y="507207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786446" y="5572140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58204" cy="842946"/>
          </a:xfrm>
        </p:spPr>
        <p:txBody>
          <a:bodyPr>
            <a:normAutofit fontScale="90000"/>
          </a:bodyPr>
          <a:lstStyle/>
          <a:p>
            <a:r>
              <a:rPr lang="ru-RU" sz="4400" smtClean="0"/>
              <a:t>  </a:t>
            </a:r>
            <a:r>
              <a:rPr lang="ru-RU" sz="44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 истории </a:t>
            </a:r>
            <a:r>
              <a:rPr lang="ru-RU" sz="4400" cap="none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открытия фосфора</a:t>
            </a:r>
            <a:endParaRPr lang="ru-RU" sz="4400" cap="none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472518" cy="52909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 поисках «философского камня», якобы способного превратить неблагородные металлы в золото, гамбургский алхимик        Х.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Бранд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 1669 г. При перегонке сухого остатка от выпаривания мочи впервые получил белый фосфор.                             Поначалу алхимик думал, что это искомый «философский камень», ибо полученное вещество в темноте испускало голубоватый свет.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-142900"/>
            <a:ext cx="10144196" cy="2500330"/>
          </a:xfrm>
        </p:spPr>
        <p:txBody>
          <a:bodyPr>
            <a:noAutofit/>
          </a:bodyPr>
          <a:lstStyle/>
          <a:p>
            <a: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Фосфор</a:t>
            </a:r>
            <a:b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как простое вещество     </a:t>
            </a:r>
            <a:b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sz="4800" cap="none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401080" cy="52149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	                                 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ФОСФОР                         ЧЁРНЫЙ ФОСФОР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КРАСНЫЙ ФОСФОР                                  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893075" y="1821645"/>
            <a:ext cx="1428760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786446" y="1643050"/>
            <a:ext cx="1428760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929852" y="3499644"/>
            <a:ext cx="14287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965571" y="2249479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071546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Красный фосфор</a:t>
            </a:r>
            <a:r>
              <a:rPr lang="ru-RU" sz="40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cap="none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85860"/>
            <a:ext cx="4608034" cy="52864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АМОРФНЫЙ ПОРОШОК, 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=2,3 г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см³; МЕНЕЕ РЕАКЦИОННОСПОСО-БЕН, ЧЕМ БЕЛЫЙ.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пл. = 590 ˚С.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АБСОЛЮТНО ЧИСТЫЙ НЕЯДОВИТ.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/>
          <p:cNvPicPr>
            <a:picLocks noGrp="1"/>
          </p:cNvPicPr>
          <p:nvPr>
            <p:ph sz="half" idx="1"/>
          </p:nvPr>
        </p:nvPicPr>
        <p:blipFill>
          <a:blip r:embed="rId2"/>
          <a:srcRect l="15232" t="17380" r="60198" b="38974"/>
          <a:stretch>
            <a:fillRect/>
          </a:stretch>
        </p:blipFill>
        <p:spPr bwMode="auto">
          <a:xfrm>
            <a:off x="532727" y="1992405"/>
            <a:ext cx="3370021" cy="37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Белый</a:t>
            </a:r>
            <a:r>
              <a:rPr lang="ru-RU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фосфор</a:t>
            </a:r>
            <a:endParaRPr lang="ru-RU" sz="4800" cap="none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4465158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ТВЁРДОЕ ВЕЩЕСТВО.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=1,83 г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м³.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пл.=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44,1˚С.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кип.=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280,5˚С.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ВЫСОКАЯ РЕАКЦИОННАЯ СПОСОБНОСТЬ.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ЯДОВИТ.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8"/>
          <p:cNvPicPr>
            <a:picLocks noGrp="1"/>
          </p:cNvPicPr>
          <p:nvPr>
            <p:ph sz="half" idx="1"/>
          </p:nvPr>
        </p:nvPicPr>
        <p:blipFill>
          <a:blip r:embed="rId2"/>
          <a:srcRect l="15232" t="17692" r="59930" b="38974"/>
          <a:stretch>
            <a:fillRect/>
          </a:stretch>
        </p:blipFill>
        <p:spPr bwMode="auto">
          <a:xfrm>
            <a:off x="514347" y="2005778"/>
            <a:ext cx="3406780" cy="371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676" t="13590" r="16622" b="7179"/>
          <a:stretch>
            <a:fillRect/>
          </a:stretch>
        </p:blipFill>
        <p:spPr bwMode="auto">
          <a:xfrm>
            <a:off x="714348" y="571480"/>
            <a:ext cx="77867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836" t="13846" r="16985" b="6923"/>
          <a:stretch>
            <a:fillRect/>
          </a:stretch>
        </p:blipFill>
        <p:spPr bwMode="auto">
          <a:xfrm>
            <a:off x="785786" y="571480"/>
            <a:ext cx="7715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Итоги урока</a:t>
            </a:r>
            <a:endParaRPr lang="ru-RU" sz="4800" cap="none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4556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       </a:t>
            </a:r>
            <a:r>
              <a:rPr lang="ru-RU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48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Домашнее задание</a:t>
            </a:r>
            <a:endParaRPr lang="ru-RU" sz="4800" cap="none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8258204" cy="4846320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ЗАПИСИ  В  ТЕТРАДИ, 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ДДЗ  ПО ТРЕБОВАНИЮ - 5, С.23  №  5  И  6.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</a:t>
            </a: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</a:t>
            </a: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работу!</a:t>
            </a:r>
            <a:r>
              <a:rPr lang="ru-RU" sz="4800" b="1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ru-RU" sz="4800" dirty="0" smtClean="0"/>
              <a:t>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rcRect l="35431" t="41051" r="34076" b="18398"/>
          <a:stretch>
            <a:fillRect/>
          </a:stretch>
        </p:blipFill>
        <p:spPr bwMode="auto">
          <a:xfrm>
            <a:off x="428596" y="214290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000372"/>
            <a:ext cx="7286644" cy="2786082"/>
          </a:xfrm>
        </p:spPr>
        <p:txBody>
          <a:bodyPr>
            <a:prstTxWarp prst="textDoubleWave1">
              <a:avLst>
                <a:gd name="adj1" fmla="val 6250"/>
                <a:gd name="adj2" fmla="val 982"/>
              </a:avLst>
            </a:prstTxWarp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8000" cap="none" dirty="0" smtClean="0">
                <a:ln w="12700">
                  <a:solidFill>
                    <a:srgbClr val="C2820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Пятая</a:t>
            </a:r>
            <a:r>
              <a:rPr lang="ru-RU" sz="8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ru-RU" sz="8000" cap="none" dirty="0" smtClean="0">
                <a:ln w="12700">
                  <a:solidFill>
                    <a:srgbClr val="C2820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вертикаль</a:t>
            </a:r>
            <a:endParaRPr lang="ru-RU" sz="8000" dirty="0">
              <a:ln w="12700">
                <a:solidFill>
                  <a:srgbClr val="C2820E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вместе сделаем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шагов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края периодической таблицы и начнем спускаться вертикально вниз через всю периодическую таблицу.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Перед нами предстанут апатичный Азот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скрывающий свои способности за внешней инертностью; многоликий Фосфор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известный отравитель Мышьяк, на счету которого смерть королей и императоров; древняя  5000-летняя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урьма</a:t>
            </a:r>
            <a:r>
              <a:rPr kumimoji="0" lang="ru-RU" sz="36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хрупкий Висмут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7232"/>
            <a:ext cx="571504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857232"/>
            <a:ext cx="928694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857232"/>
            <a:ext cx="857256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857232"/>
            <a:ext cx="1785950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857232"/>
            <a:ext cx="714380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857232"/>
            <a:ext cx="1714512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857232"/>
            <a:ext cx="571504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857232"/>
            <a:ext cx="9858444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Sb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28728" y="785794"/>
            <a:ext cx="7715272" cy="51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Z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+7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+33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+51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+83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714412" y="785794"/>
            <a:ext cx="1028707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14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31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122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209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596" y="642918"/>
            <a:ext cx="8715404" cy="52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∑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ВЭУ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1s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2s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2p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6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6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. .  3s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3p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6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. .  4s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4p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6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. .  5s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5p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8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. .  6s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6p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29058" y="857233"/>
            <a:ext cx="52149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R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Блок-схема: извлечение 20"/>
          <p:cNvSpPr/>
          <p:nvPr/>
        </p:nvSpPr>
        <p:spPr>
          <a:xfrm>
            <a:off x="4143372" y="1428736"/>
            <a:ext cx="428628" cy="4286280"/>
          </a:xfrm>
          <a:prstGeom prst="flowChartExtra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857232"/>
            <a:ext cx="571504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857232"/>
            <a:ext cx="1428760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908720"/>
            <a:ext cx="500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объединение 25"/>
          <p:cNvSpPr/>
          <p:nvPr/>
        </p:nvSpPr>
        <p:spPr>
          <a:xfrm>
            <a:off x="4714876" y="1428736"/>
            <a:ext cx="428628" cy="428628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flipV="1">
            <a:off x="1142976" y="184666"/>
            <a:ext cx="9572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AutoShape 9"/>
          <p:cNvSpPr>
            <a:spLocks noChangeShapeType="1"/>
          </p:cNvSpPr>
          <p:nvPr/>
        </p:nvSpPr>
        <p:spPr bwMode="auto">
          <a:xfrm flipV="1">
            <a:off x="5500694" y="-428652"/>
            <a:ext cx="571504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143504" y="785794"/>
            <a:ext cx="4000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св-ва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Блок-схема: объединение 29"/>
          <p:cNvSpPr/>
          <p:nvPr/>
        </p:nvSpPr>
        <p:spPr>
          <a:xfrm>
            <a:off x="5286380" y="1428736"/>
            <a:ext cx="428628" cy="428628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786446" y="928670"/>
            <a:ext cx="39290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С.О.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;-3;+1 до +5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0; -3; +3; +5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0; -3; +3; +5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0; -3; +3; +5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0; -3; +3; +5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358082" y="714356"/>
            <a:ext cx="17859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Вещества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                          NO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;HNO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0"/>
            <a:ext cx="9715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 характеристика элементов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группы главной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подгруппы  по  составу,  строению  и  свойствам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3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0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03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/>
      <p:bldP spid="1029" grpId="0" uiExpand="1" build="p"/>
      <p:bldP spid="1030" grpId="0" uiExpand="1" build="p"/>
      <p:bldP spid="1031" grpId="0" uiExpand="1" build="p"/>
      <p:bldP spid="1032" grpId="0" uiExpand="1" build="p"/>
      <p:bldP spid="21" grpId="0" uiExpand="1" animBg="1"/>
      <p:bldP spid="25" grpId="0" uiExpand="1" build="p"/>
      <p:bldP spid="26" grpId="0" uiExpand="1" animBg="1"/>
      <p:bldP spid="1035" grpId="0" uiExpand="1" build="p"/>
      <p:bldP spid="30" grpId="0" uiExpand="1" animBg="1"/>
      <p:bldP spid="1036" grpId="0" uiExpand="1" build="p"/>
      <p:bldP spid="103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6949" t="13793" r="16949" b="6897"/>
          <a:stretch>
            <a:fillRect/>
          </a:stretch>
        </p:blipFill>
        <p:spPr bwMode="auto">
          <a:xfrm>
            <a:off x="714348" y="500042"/>
            <a:ext cx="77153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996" t="13846" r="16783" b="6923"/>
          <a:stretch>
            <a:fillRect/>
          </a:stretch>
        </p:blipFill>
        <p:spPr bwMode="auto">
          <a:xfrm>
            <a:off x="785786" y="571480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666" t="13830" r="16667" b="7446"/>
          <a:stretch>
            <a:fillRect/>
          </a:stretch>
        </p:blipFill>
        <p:spPr bwMode="auto">
          <a:xfrm>
            <a:off x="785786" y="500042"/>
            <a:ext cx="76438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6676" t="14254" r="16943" b="6923"/>
          <a:stretch>
            <a:fillRect/>
          </a:stretch>
        </p:blipFill>
        <p:spPr bwMode="auto">
          <a:xfrm>
            <a:off x="571472" y="571480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58204" cy="842946"/>
          </a:xfrm>
        </p:spPr>
        <p:txBody>
          <a:bodyPr>
            <a:normAutofit/>
          </a:bodyPr>
          <a:lstStyle/>
          <a:p>
            <a:r>
              <a:rPr lang="ru-RU" sz="4400" cap="none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Из истории открытия азота</a:t>
            </a:r>
            <a:endParaRPr lang="ru-RU" sz="4400" cap="none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258204" cy="54338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Впервые азот был открыт английским ученым Д.Резерфордом в 1772 г. Его свойства  исследовали  ученые  К.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Шееле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Г. Кавендиш, Дж. Пристли, А. Лавуазье.   Знаменитый ученый А. Лавуазье совместно с другими учеными предложил термин «азот», что в переводе с греческого означает «безжизненный». Но не прошло и полувека, как выяснилось, что «безжизненный» азот – это один из элементов жизни – входит в состав белков.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973</TotalTime>
  <Words>523</Words>
  <Application>Microsoft Office PowerPoint</Application>
  <PresentationFormat>Экран (4:3)</PresentationFormat>
  <Paragraphs>166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общая характеристика неметаллов V группы.              </vt:lpstr>
      <vt:lpstr>Пятая  вертикаль</vt:lpstr>
      <vt:lpstr>       </vt:lpstr>
      <vt:lpstr>Слайд 4</vt:lpstr>
      <vt:lpstr>Слайд 5</vt:lpstr>
      <vt:lpstr>Слайд 6</vt:lpstr>
      <vt:lpstr>Слайд 7</vt:lpstr>
      <vt:lpstr>Слайд 8</vt:lpstr>
      <vt:lpstr>  Из истории открытия азота</vt:lpstr>
      <vt:lpstr> Азот как простое  вещество</vt:lpstr>
      <vt:lpstr>  Из истории открытия фосфора</vt:lpstr>
      <vt:lpstr>                       Фосфор             как простое вещество       </vt:lpstr>
      <vt:lpstr>          Красный фосфор </vt:lpstr>
      <vt:lpstr>          Белый фосфор</vt:lpstr>
      <vt:lpstr>Слайд 15</vt:lpstr>
      <vt:lpstr>Слайд 16</vt:lpstr>
      <vt:lpstr>             Итоги урока</vt:lpstr>
      <vt:lpstr>         Домашнее задание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Мама</cp:lastModifiedBy>
  <cp:revision>223</cp:revision>
  <dcterms:modified xsi:type="dcterms:W3CDTF">2010-11-17T15:18:23Z</dcterms:modified>
</cp:coreProperties>
</file>