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57" r:id="rId6"/>
    <p:sldId id="269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06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2896B-E961-4057-9A7C-AF932A0BF35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3018-0F2D-4DB3-8B8B-6ECFA5892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2896B-E961-4057-9A7C-AF932A0BF35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3018-0F2D-4DB3-8B8B-6ECFA5892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2896B-E961-4057-9A7C-AF932A0BF35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3018-0F2D-4DB3-8B8B-6ECFA5892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2896B-E961-4057-9A7C-AF932A0BF35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3018-0F2D-4DB3-8B8B-6ECFA5892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2896B-E961-4057-9A7C-AF932A0BF35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3018-0F2D-4DB3-8B8B-6ECFA5892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2896B-E961-4057-9A7C-AF932A0BF35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3018-0F2D-4DB3-8B8B-6ECFA5892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2896B-E961-4057-9A7C-AF932A0BF35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3018-0F2D-4DB3-8B8B-6ECFA5892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2896B-E961-4057-9A7C-AF932A0BF35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3018-0F2D-4DB3-8B8B-6ECFA5892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2896B-E961-4057-9A7C-AF932A0BF35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3018-0F2D-4DB3-8B8B-6ECFA5892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2896B-E961-4057-9A7C-AF932A0BF35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3018-0F2D-4DB3-8B8B-6ECFA5892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2896B-E961-4057-9A7C-AF932A0BF35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3018-0F2D-4DB3-8B8B-6ECFA5892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2896B-E961-4057-9A7C-AF932A0BF35E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E3018-0F2D-4DB3-8B8B-6ECFA5892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СЕН\Desktop\jolk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Comic Sans MS" pitchFamily="66" charset="0"/>
              </a:rPr>
              <a:t>Бензальдегид</a:t>
            </a:r>
            <a:r>
              <a:rPr lang="ru-RU" b="1" dirty="0" smtClean="0">
                <a:latin typeface="Comic Sans MS" pitchFamily="66" charset="0"/>
              </a:rPr>
              <a:t> (С</a:t>
            </a:r>
            <a:r>
              <a:rPr lang="ru-RU" b="1" baseline="-25000" dirty="0" smtClean="0">
                <a:latin typeface="Comic Sans MS" pitchFamily="66" charset="0"/>
              </a:rPr>
              <a:t>7</a:t>
            </a:r>
            <a:r>
              <a:rPr lang="ru-RU" b="1" dirty="0" smtClean="0">
                <a:latin typeface="Comic Sans MS" pitchFamily="66" charset="0"/>
              </a:rPr>
              <a:t>Р</a:t>
            </a:r>
            <a:r>
              <a:rPr lang="ru-RU" b="1" baseline="-25000" dirty="0" smtClean="0">
                <a:latin typeface="Comic Sans MS" pitchFamily="66" charset="0"/>
              </a:rPr>
              <a:t>6</a:t>
            </a:r>
            <a:r>
              <a:rPr lang="ru-RU" b="1" dirty="0" smtClean="0">
                <a:latin typeface="Comic Sans MS" pitchFamily="66" charset="0"/>
              </a:rPr>
              <a:t>О)</a:t>
            </a:r>
            <a:endParaRPr lang="ru-RU" b="1" dirty="0" smtClean="0">
              <a:latin typeface="Comic Sans MS" pitchFamily="66" charset="0"/>
              <a:cs typeface="Arial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11960" y="1340768"/>
            <a:ext cx="4308475" cy="3724275"/>
          </a:xfrm>
        </p:spPr>
        <p:txBody>
          <a:bodyPr>
            <a:normAutofit fontScale="92500"/>
          </a:bodyPr>
          <a:lstStyle/>
          <a:p>
            <a:pPr algn="ctr">
              <a:lnSpc>
                <a:spcPct val="110000"/>
              </a:lnSpc>
              <a:buFont typeface="Wingdings" pitchFamily="2" charset="2"/>
              <a:buNone/>
            </a:pPr>
            <a:r>
              <a:rPr lang="ru-RU" b="1" dirty="0" err="1" smtClean="0"/>
              <a:t>Бензальдегид</a:t>
            </a:r>
            <a:r>
              <a:rPr lang="ru-RU" b="1" dirty="0" smtClean="0"/>
              <a:t> – жидкость с запахом горького миндаля.</a:t>
            </a:r>
          </a:p>
          <a:p>
            <a:pPr algn="ctr">
              <a:buFont typeface="Wingdings" pitchFamily="2" charset="2"/>
              <a:buNone/>
            </a:pPr>
            <a:r>
              <a:rPr lang="ru-RU" b="1" dirty="0" smtClean="0"/>
              <a:t>Встречается в косточках и семечках, особенно в абрикосах и персиках.</a:t>
            </a:r>
          </a:p>
        </p:txBody>
      </p:sp>
      <p:sp>
        <p:nvSpPr>
          <p:cNvPr id="54276" name="Oval 5"/>
          <p:cNvSpPr>
            <a:spLocks noChangeAspect="1" noChangeArrowheads="1"/>
          </p:cNvSpPr>
          <p:nvPr/>
        </p:nvSpPr>
        <p:spPr bwMode="auto">
          <a:xfrm>
            <a:off x="971550" y="39322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7" name="Oval 7"/>
          <p:cNvSpPr>
            <a:spLocks noChangeAspect="1" noChangeArrowheads="1"/>
          </p:cNvSpPr>
          <p:nvPr/>
        </p:nvSpPr>
        <p:spPr bwMode="auto">
          <a:xfrm>
            <a:off x="2268538" y="3141663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8" name="Oval 12"/>
          <p:cNvSpPr>
            <a:spLocks noChangeAspect="1" noChangeArrowheads="1"/>
          </p:cNvSpPr>
          <p:nvPr/>
        </p:nvSpPr>
        <p:spPr bwMode="auto">
          <a:xfrm>
            <a:off x="1835150" y="4652963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9" name="Oval 13"/>
          <p:cNvSpPr>
            <a:spLocks noChangeAspect="1" noChangeArrowheads="1"/>
          </p:cNvSpPr>
          <p:nvPr/>
        </p:nvSpPr>
        <p:spPr bwMode="auto">
          <a:xfrm>
            <a:off x="2266950" y="39322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80" name="Oval 14"/>
          <p:cNvSpPr>
            <a:spLocks noChangeAspect="1" noChangeArrowheads="1"/>
          </p:cNvSpPr>
          <p:nvPr/>
        </p:nvSpPr>
        <p:spPr bwMode="auto">
          <a:xfrm>
            <a:off x="1619250" y="26368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81" name="Oval 15"/>
          <p:cNvSpPr>
            <a:spLocks noChangeAspect="1" noChangeArrowheads="1"/>
          </p:cNvSpPr>
          <p:nvPr/>
        </p:nvSpPr>
        <p:spPr bwMode="auto">
          <a:xfrm>
            <a:off x="1042988" y="3140075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82" name="Oval 16"/>
          <p:cNvSpPr>
            <a:spLocks noChangeAspect="1" noChangeArrowheads="1"/>
          </p:cNvSpPr>
          <p:nvPr/>
        </p:nvSpPr>
        <p:spPr bwMode="auto">
          <a:xfrm>
            <a:off x="1187450" y="4652963"/>
            <a:ext cx="596900" cy="576262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9"/>
          <p:cNvGrpSpPr>
            <a:grpSpLocks noChangeAspect="1"/>
          </p:cNvGrpSpPr>
          <p:nvPr/>
        </p:nvGrpSpPr>
        <p:grpSpPr bwMode="auto">
          <a:xfrm>
            <a:off x="1557338" y="2997200"/>
            <a:ext cx="577850" cy="574675"/>
            <a:chOff x="3651" y="2187"/>
            <a:chExt cx="1270" cy="1198"/>
          </a:xfrm>
        </p:grpSpPr>
        <p:sp>
          <p:nvSpPr>
            <p:cNvPr id="54314" name="AutoShape 20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15" name="AutoShape 21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16" name="AutoShape 22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17" name="Rectangle 23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24"/>
          <p:cNvGrpSpPr>
            <a:grpSpLocks noChangeAspect="1"/>
          </p:cNvGrpSpPr>
          <p:nvPr/>
        </p:nvGrpSpPr>
        <p:grpSpPr bwMode="auto">
          <a:xfrm rot="10800000">
            <a:off x="1928813" y="3143250"/>
            <a:ext cx="576262" cy="574675"/>
            <a:chOff x="3651" y="2187"/>
            <a:chExt cx="1270" cy="1198"/>
          </a:xfrm>
        </p:grpSpPr>
        <p:sp>
          <p:nvSpPr>
            <p:cNvPr id="54310" name="AutoShape 25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11" name="AutoShape 26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12" name="AutoShape 27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13" name="Rectangle 28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9"/>
          <p:cNvGrpSpPr>
            <a:grpSpLocks noChangeAspect="1"/>
          </p:cNvGrpSpPr>
          <p:nvPr/>
        </p:nvGrpSpPr>
        <p:grpSpPr bwMode="auto">
          <a:xfrm rot="10800000">
            <a:off x="1187450" y="3143250"/>
            <a:ext cx="576263" cy="574675"/>
            <a:chOff x="3651" y="2187"/>
            <a:chExt cx="1270" cy="1198"/>
          </a:xfrm>
        </p:grpSpPr>
        <p:sp>
          <p:nvSpPr>
            <p:cNvPr id="54306" name="AutoShape 30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07" name="AutoShape 31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08" name="AutoShape 32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09" name="Rectangle 33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4"/>
          <p:cNvGrpSpPr>
            <a:grpSpLocks noChangeAspect="1"/>
          </p:cNvGrpSpPr>
          <p:nvPr/>
        </p:nvGrpSpPr>
        <p:grpSpPr bwMode="auto">
          <a:xfrm rot="10800000">
            <a:off x="1546225" y="3900488"/>
            <a:ext cx="577850" cy="574675"/>
            <a:chOff x="3651" y="2187"/>
            <a:chExt cx="1270" cy="1198"/>
          </a:xfrm>
        </p:grpSpPr>
        <p:sp>
          <p:nvSpPr>
            <p:cNvPr id="54302" name="AutoShape 35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03" name="AutoShape 36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04" name="AutoShape 37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05" name="Rectangle 38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39"/>
          <p:cNvGrpSpPr>
            <a:grpSpLocks noChangeAspect="1"/>
          </p:cNvGrpSpPr>
          <p:nvPr/>
        </p:nvGrpSpPr>
        <p:grpSpPr bwMode="auto">
          <a:xfrm>
            <a:off x="1184275" y="3754438"/>
            <a:ext cx="576263" cy="574675"/>
            <a:chOff x="3651" y="2187"/>
            <a:chExt cx="1270" cy="1198"/>
          </a:xfrm>
        </p:grpSpPr>
        <p:sp>
          <p:nvSpPr>
            <p:cNvPr id="54298" name="AutoShape 40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9" name="AutoShape 41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00" name="AutoShape 42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01" name="Rectangle 43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44"/>
          <p:cNvGrpSpPr>
            <a:grpSpLocks noChangeAspect="1"/>
          </p:cNvGrpSpPr>
          <p:nvPr/>
        </p:nvGrpSpPr>
        <p:grpSpPr bwMode="auto">
          <a:xfrm>
            <a:off x="1927225" y="3752850"/>
            <a:ext cx="577850" cy="574675"/>
            <a:chOff x="3651" y="2187"/>
            <a:chExt cx="1270" cy="1198"/>
          </a:xfrm>
        </p:grpSpPr>
        <p:sp>
          <p:nvSpPr>
            <p:cNvPr id="54294" name="AutoShape 45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5" name="AutoShape 46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6" name="AutoShape 47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7" name="Rectangle 48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49"/>
          <p:cNvGrpSpPr>
            <a:grpSpLocks noChangeAspect="1"/>
          </p:cNvGrpSpPr>
          <p:nvPr/>
        </p:nvGrpSpPr>
        <p:grpSpPr bwMode="auto">
          <a:xfrm>
            <a:off x="1546225" y="4508500"/>
            <a:ext cx="577850" cy="574675"/>
            <a:chOff x="3651" y="2187"/>
            <a:chExt cx="1270" cy="1198"/>
          </a:xfrm>
        </p:grpSpPr>
        <p:sp>
          <p:nvSpPr>
            <p:cNvPr id="54290" name="AutoShape 50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1" name="AutoShape 51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2" name="AutoShape 52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3" name="Rectangle 53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5122" name="Picture 2" descr="C:\Users\АРСЕН\Desktop\Image0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085184"/>
            <a:ext cx="4550395" cy="17728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Oval 50"/>
          <p:cNvSpPr>
            <a:spLocks noChangeAspect="1" noChangeArrowheads="1"/>
          </p:cNvSpPr>
          <p:nvPr/>
        </p:nvSpPr>
        <p:spPr bwMode="auto">
          <a:xfrm rot="10800000">
            <a:off x="1692275" y="35004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2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Гептанон-2 (С</a:t>
            </a:r>
            <a:r>
              <a:rPr lang="ru-RU" b="1" baseline="-25000" dirty="0" smtClean="0">
                <a:latin typeface="Comic Sans MS" pitchFamily="66" charset="0"/>
              </a:rPr>
              <a:t>7</a:t>
            </a:r>
            <a:r>
              <a:rPr lang="ru-RU" b="1" dirty="0" smtClean="0">
                <a:latin typeface="Comic Sans MS" pitchFamily="66" charset="0"/>
              </a:rPr>
              <a:t>Н</a:t>
            </a:r>
            <a:r>
              <a:rPr lang="ru-RU" b="1" baseline="-25000" dirty="0" smtClean="0">
                <a:latin typeface="Comic Sans MS" pitchFamily="66" charset="0"/>
              </a:rPr>
              <a:t>14</a:t>
            </a:r>
            <a:r>
              <a:rPr lang="ru-RU" b="1" dirty="0" smtClean="0">
                <a:latin typeface="Comic Sans MS" pitchFamily="66" charset="0"/>
              </a:rPr>
              <a:t>О)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7944" y="1340768"/>
            <a:ext cx="4892675" cy="49545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/>
              <a:t>   Это соединение представляет собой жидкость с гвоздичным запахом.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/>
              <a:t>    Гептаноном-2 обусловлен запах многих плодов  и молочных продуктов, например, сыра «Рокфор»</a:t>
            </a:r>
          </a:p>
        </p:txBody>
      </p:sp>
      <p:sp>
        <p:nvSpPr>
          <p:cNvPr id="56325" name="Oval 4"/>
          <p:cNvSpPr>
            <a:spLocks noChangeAspect="1" noChangeArrowheads="1"/>
          </p:cNvSpPr>
          <p:nvPr/>
        </p:nvSpPr>
        <p:spPr bwMode="auto">
          <a:xfrm rot="10800000">
            <a:off x="3660775" y="3719513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26" name="Oval 6"/>
          <p:cNvSpPr>
            <a:spLocks noChangeAspect="1" noChangeArrowheads="1"/>
          </p:cNvSpPr>
          <p:nvPr/>
        </p:nvSpPr>
        <p:spPr bwMode="auto">
          <a:xfrm rot="10800000">
            <a:off x="3516313" y="42243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27" name="Oval 10"/>
          <p:cNvSpPr>
            <a:spLocks noChangeAspect="1" noChangeArrowheads="1"/>
          </p:cNvSpPr>
          <p:nvPr/>
        </p:nvSpPr>
        <p:spPr bwMode="auto">
          <a:xfrm rot="10800000">
            <a:off x="2987675" y="3141663"/>
            <a:ext cx="596900" cy="576262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28" name="Oval 8"/>
          <p:cNvSpPr>
            <a:spLocks noChangeAspect="1" noChangeArrowheads="1"/>
          </p:cNvSpPr>
          <p:nvPr/>
        </p:nvSpPr>
        <p:spPr bwMode="auto">
          <a:xfrm rot="-151567">
            <a:off x="1355725" y="42243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29" name="Oval 9"/>
          <p:cNvSpPr>
            <a:spLocks noChangeAspect="1" noChangeArrowheads="1"/>
          </p:cNvSpPr>
          <p:nvPr/>
        </p:nvSpPr>
        <p:spPr bwMode="auto">
          <a:xfrm rot="-151567">
            <a:off x="1042988" y="37925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1"/>
          <p:cNvGrpSpPr>
            <a:grpSpLocks noChangeAspect="1"/>
          </p:cNvGrpSpPr>
          <p:nvPr/>
        </p:nvGrpSpPr>
        <p:grpSpPr bwMode="auto">
          <a:xfrm rot="-151567">
            <a:off x="1552575" y="3646488"/>
            <a:ext cx="577850" cy="574675"/>
            <a:chOff x="3651" y="2187"/>
            <a:chExt cx="1270" cy="1198"/>
          </a:xfrm>
        </p:grpSpPr>
        <p:sp>
          <p:nvSpPr>
            <p:cNvPr id="56367" name="AutoShape 12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8" name="AutoShape 13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9" name="AutoShape 14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70" name="Rectangle 15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6"/>
          <p:cNvGrpSpPr>
            <a:grpSpLocks noChangeAspect="1"/>
          </p:cNvGrpSpPr>
          <p:nvPr/>
        </p:nvGrpSpPr>
        <p:grpSpPr bwMode="auto">
          <a:xfrm rot="10648433">
            <a:off x="1920088" y="3729452"/>
            <a:ext cx="576263" cy="574675"/>
            <a:chOff x="3651" y="2187"/>
            <a:chExt cx="1270" cy="1198"/>
          </a:xfrm>
        </p:grpSpPr>
        <p:sp>
          <p:nvSpPr>
            <p:cNvPr id="56363" name="AutoShape 17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4" name="AutoShape 18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5" name="AutoShape 19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6" name="Rectangle 20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1"/>
          <p:cNvGrpSpPr>
            <a:grpSpLocks noChangeAspect="1"/>
          </p:cNvGrpSpPr>
          <p:nvPr/>
        </p:nvGrpSpPr>
        <p:grpSpPr bwMode="auto">
          <a:xfrm rot="10648433">
            <a:off x="1190625" y="3808413"/>
            <a:ext cx="576263" cy="574675"/>
            <a:chOff x="3651" y="2187"/>
            <a:chExt cx="1270" cy="1198"/>
          </a:xfrm>
        </p:grpSpPr>
        <p:sp>
          <p:nvSpPr>
            <p:cNvPr id="56359" name="AutoShape 22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0" name="AutoShape 23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1" name="AutoShape 24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2" name="Rectangle 25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6"/>
          <p:cNvGrpSpPr>
            <a:grpSpLocks noChangeAspect="1"/>
          </p:cNvGrpSpPr>
          <p:nvPr/>
        </p:nvGrpSpPr>
        <p:grpSpPr bwMode="auto">
          <a:xfrm>
            <a:off x="3011488" y="3609975"/>
            <a:ext cx="577850" cy="574675"/>
            <a:chOff x="3651" y="2187"/>
            <a:chExt cx="1270" cy="1198"/>
          </a:xfrm>
        </p:grpSpPr>
        <p:sp>
          <p:nvSpPr>
            <p:cNvPr id="56355" name="AutoShape 27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6" name="AutoShape 28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7" name="AutoShape 29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8" name="Rectangle 30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31"/>
          <p:cNvGrpSpPr>
            <a:grpSpLocks noChangeAspect="1"/>
          </p:cNvGrpSpPr>
          <p:nvPr/>
        </p:nvGrpSpPr>
        <p:grpSpPr bwMode="auto">
          <a:xfrm rot="10800000">
            <a:off x="3370263" y="3756025"/>
            <a:ext cx="576262" cy="574675"/>
            <a:chOff x="3651" y="2187"/>
            <a:chExt cx="1270" cy="1198"/>
          </a:xfrm>
        </p:grpSpPr>
        <p:sp>
          <p:nvSpPr>
            <p:cNvPr id="56351" name="AutoShape 32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2" name="AutoShape 33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3" name="AutoShape 34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4" name="Rectangle 35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36"/>
          <p:cNvGrpSpPr>
            <a:grpSpLocks noChangeAspect="1"/>
          </p:cNvGrpSpPr>
          <p:nvPr/>
        </p:nvGrpSpPr>
        <p:grpSpPr bwMode="auto">
          <a:xfrm rot="10800000">
            <a:off x="2640013" y="3757613"/>
            <a:ext cx="577850" cy="574675"/>
            <a:chOff x="3651" y="2187"/>
            <a:chExt cx="1270" cy="1198"/>
          </a:xfrm>
        </p:grpSpPr>
        <p:sp>
          <p:nvSpPr>
            <p:cNvPr id="56347" name="AutoShape 37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8" name="AutoShape 38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9" name="AutoShape 39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0" name="Rectangle 40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41"/>
          <p:cNvGrpSpPr>
            <a:grpSpLocks noChangeAspect="1"/>
          </p:cNvGrpSpPr>
          <p:nvPr/>
        </p:nvGrpSpPr>
        <p:grpSpPr bwMode="auto">
          <a:xfrm>
            <a:off x="2278063" y="3579813"/>
            <a:ext cx="577850" cy="574675"/>
            <a:chOff x="3651" y="2187"/>
            <a:chExt cx="1270" cy="1198"/>
          </a:xfrm>
        </p:grpSpPr>
        <p:sp>
          <p:nvSpPr>
            <p:cNvPr id="56343" name="AutoShape 42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4" name="AutoShape 43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5" name="AutoShape 44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6" name="Rectangle 45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6337" name="Oval 47"/>
          <p:cNvSpPr>
            <a:spLocks noChangeAspect="1" noChangeArrowheads="1"/>
          </p:cNvSpPr>
          <p:nvPr/>
        </p:nvSpPr>
        <p:spPr bwMode="auto">
          <a:xfrm rot="10800000">
            <a:off x="3516313" y="3935413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38" name="Oval 48"/>
          <p:cNvSpPr>
            <a:spLocks noChangeAspect="1" noChangeArrowheads="1"/>
          </p:cNvSpPr>
          <p:nvPr/>
        </p:nvSpPr>
        <p:spPr bwMode="auto">
          <a:xfrm rot="10800000">
            <a:off x="1139825" y="40084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39" name="Oval 51"/>
          <p:cNvSpPr>
            <a:spLocks noChangeAspect="1" noChangeArrowheads="1"/>
          </p:cNvSpPr>
          <p:nvPr/>
        </p:nvSpPr>
        <p:spPr bwMode="auto">
          <a:xfrm rot="10800000" flipV="1">
            <a:off x="1547813" y="3570288"/>
            <a:ext cx="431800" cy="4349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40" name="Oval 52"/>
          <p:cNvSpPr>
            <a:spLocks noChangeAspect="1" noChangeArrowheads="1"/>
          </p:cNvSpPr>
          <p:nvPr/>
        </p:nvSpPr>
        <p:spPr bwMode="auto">
          <a:xfrm rot="10800000">
            <a:off x="1979613" y="4221163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41" name="Oval 53"/>
          <p:cNvSpPr>
            <a:spLocks noChangeAspect="1" noChangeArrowheads="1"/>
          </p:cNvSpPr>
          <p:nvPr/>
        </p:nvSpPr>
        <p:spPr bwMode="auto">
          <a:xfrm rot="10800000">
            <a:off x="2339975" y="35004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42" name="Oval 54"/>
          <p:cNvSpPr>
            <a:spLocks noChangeAspect="1" noChangeArrowheads="1"/>
          </p:cNvSpPr>
          <p:nvPr/>
        </p:nvSpPr>
        <p:spPr bwMode="auto">
          <a:xfrm rot="10800000">
            <a:off x="2700338" y="4221163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6" name="Picture 2" descr="C:\Users\АРСЕН\Desktop\89847753_roquefor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725144"/>
            <a:ext cx="4037434" cy="21328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Oval 66"/>
          <p:cNvSpPr>
            <a:spLocks noChangeAspect="1" noChangeArrowheads="1"/>
          </p:cNvSpPr>
          <p:nvPr/>
        </p:nvSpPr>
        <p:spPr bwMode="auto">
          <a:xfrm rot="10800000">
            <a:off x="1619250" y="472598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47" name="Oval 65"/>
          <p:cNvSpPr>
            <a:spLocks noChangeAspect="1" noChangeArrowheads="1"/>
          </p:cNvSpPr>
          <p:nvPr/>
        </p:nvSpPr>
        <p:spPr bwMode="auto">
          <a:xfrm rot="10800000">
            <a:off x="3059113" y="32845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4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Comic Sans MS" pitchFamily="66" charset="0"/>
              </a:rPr>
              <a:t>n</a:t>
            </a:r>
            <a:r>
              <a:rPr lang="ru-RU" sz="3200" b="1" dirty="0" smtClean="0">
                <a:latin typeface="Comic Sans MS" pitchFamily="66" charset="0"/>
              </a:rPr>
              <a:t>-Гидроксифенилбутанон-2 (С</a:t>
            </a:r>
            <a:r>
              <a:rPr lang="ru-RU" sz="3200" b="1" baseline="-25000" dirty="0" smtClean="0">
                <a:latin typeface="Comic Sans MS" pitchFamily="66" charset="0"/>
              </a:rPr>
              <a:t>10</a:t>
            </a:r>
            <a:r>
              <a:rPr lang="ru-RU" sz="3200" b="1" dirty="0" smtClean="0">
                <a:latin typeface="Comic Sans MS" pitchFamily="66" charset="0"/>
              </a:rPr>
              <a:t>Н</a:t>
            </a:r>
            <a:r>
              <a:rPr lang="ru-RU" sz="3200" b="1" baseline="-25000" dirty="0" smtClean="0">
                <a:latin typeface="Comic Sans MS" pitchFamily="66" charset="0"/>
              </a:rPr>
              <a:t>20</a:t>
            </a:r>
            <a:r>
              <a:rPr lang="ru-RU" sz="3200" b="1" dirty="0" smtClean="0">
                <a:latin typeface="Comic Sans MS" pitchFamily="66" charset="0"/>
              </a:rPr>
              <a:t>О</a:t>
            </a:r>
            <a:r>
              <a:rPr lang="ru-RU" sz="3200" b="1" baseline="-25000" dirty="0" smtClean="0">
                <a:latin typeface="Comic Sans MS" pitchFamily="66" charset="0"/>
              </a:rPr>
              <a:t>2</a:t>
            </a:r>
            <a:r>
              <a:rPr lang="ru-RU" sz="3200" b="1" dirty="0" smtClean="0">
                <a:latin typeface="Comic Sans MS" pitchFamily="66" charset="0"/>
              </a:rPr>
              <a:t>)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39952" y="1340768"/>
            <a:ext cx="4679950" cy="37242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sz="2800" b="1" dirty="0" smtClean="0"/>
              <a:t>Этот кетон обуславливает в основном запах спелых ягод малины. Его включают в состав синтетических душистых композиций</a:t>
            </a:r>
          </a:p>
        </p:txBody>
      </p:sp>
      <p:sp>
        <p:nvSpPr>
          <p:cNvPr id="57350" name="Oval 5"/>
          <p:cNvSpPr>
            <a:spLocks noChangeAspect="1" noChangeArrowheads="1"/>
          </p:cNvSpPr>
          <p:nvPr/>
        </p:nvSpPr>
        <p:spPr bwMode="auto">
          <a:xfrm rot="10800000">
            <a:off x="2914650" y="3937000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51" name="Oval 6"/>
          <p:cNvSpPr>
            <a:spLocks noChangeAspect="1" noChangeArrowheads="1"/>
          </p:cNvSpPr>
          <p:nvPr/>
        </p:nvSpPr>
        <p:spPr bwMode="auto">
          <a:xfrm rot="10800000">
            <a:off x="1836738" y="2781300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52" name="Oval 7"/>
          <p:cNvSpPr>
            <a:spLocks noChangeAspect="1" noChangeArrowheads="1"/>
          </p:cNvSpPr>
          <p:nvPr/>
        </p:nvSpPr>
        <p:spPr bwMode="auto">
          <a:xfrm rot="10800000">
            <a:off x="1549400" y="3141663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8"/>
          <p:cNvGrpSpPr>
            <a:grpSpLocks noChangeAspect="1"/>
          </p:cNvGrpSpPr>
          <p:nvPr/>
        </p:nvGrpSpPr>
        <p:grpSpPr bwMode="auto">
          <a:xfrm rot="-3367542">
            <a:off x="1787525" y="2973388"/>
            <a:ext cx="600075" cy="647700"/>
            <a:chOff x="3969" y="3249"/>
            <a:chExt cx="499" cy="621"/>
          </a:xfrm>
        </p:grpSpPr>
        <p:sp>
          <p:nvSpPr>
            <p:cNvPr id="57406" name="Oval 9"/>
            <p:cNvSpPr>
              <a:spLocks noChangeAspect="1" noChangeArrowheads="1"/>
            </p:cNvSpPr>
            <p:nvPr/>
          </p:nvSpPr>
          <p:spPr bwMode="auto">
            <a:xfrm>
              <a:off x="4014" y="3249"/>
              <a:ext cx="408" cy="57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407" name="Oval 10"/>
            <p:cNvSpPr>
              <a:spLocks noChangeAspect="1" noChangeArrowheads="1"/>
            </p:cNvSpPr>
            <p:nvPr/>
          </p:nvSpPr>
          <p:spPr bwMode="auto">
            <a:xfrm rot="1274468">
              <a:off x="3969" y="3294"/>
              <a:ext cx="408" cy="57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408" name="Oval 11"/>
            <p:cNvSpPr>
              <a:spLocks noChangeAspect="1" noChangeArrowheads="1"/>
            </p:cNvSpPr>
            <p:nvPr/>
          </p:nvSpPr>
          <p:spPr bwMode="auto">
            <a:xfrm rot="-1753683">
              <a:off x="4060" y="3294"/>
              <a:ext cx="408" cy="57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7354" name="Oval 12"/>
          <p:cNvSpPr>
            <a:spLocks noChangeAspect="1" noChangeArrowheads="1"/>
          </p:cNvSpPr>
          <p:nvPr/>
        </p:nvSpPr>
        <p:spPr bwMode="auto">
          <a:xfrm rot="10800000">
            <a:off x="2843213" y="35004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55" name="Oval 13"/>
          <p:cNvSpPr>
            <a:spLocks noChangeAspect="1" noChangeArrowheads="1"/>
          </p:cNvSpPr>
          <p:nvPr/>
        </p:nvSpPr>
        <p:spPr bwMode="auto">
          <a:xfrm rot="10800000">
            <a:off x="1619250" y="3937000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56" name="Oval 14"/>
          <p:cNvSpPr>
            <a:spLocks noChangeAspect="1" noChangeArrowheads="1"/>
          </p:cNvSpPr>
          <p:nvPr/>
        </p:nvSpPr>
        <p:spPr bwMode="auto">
          <a:xfrm rot="10800000">
            <a:off x="1979613" y="5518150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57" name="Oval 15"/>
          <p:cNvSpPr>
            <a:spLocks noChangeAspect="1" noChangeArrowheads="1"/>
          </p:cNvSpPr>
          <p:nvPr/>
        </p:nvSpPr>
        <p:spPr bwMode="auto">
          <a:xfrm rot="10800000">
            <a:off x="2843213" y="4729163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58" name="Oval 16"/>
          <p:cNvSpPr>
            <a:spLocks noChangeAspect="1" noChangeArrowheads="1"/>
          </p:cNvSpPr>
          <p:nvPr/>
        </p:nvSpPr>
        <p:spPr bwMode="auto">
          <a:xfrm rot="10800000">
            <a:off x="2555875" y="2565400"/>
            <a:ext cx="596900" cy="576263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59" name="Oval 18"/>
          <p:cNvSpPr>
            <a:spLocks noChangeAspect="1" noChangeArrowheads="1"/>
          </p:cNvSpPr>
          <p:nvPr/>
        </p:nvSpPr>
        <p:spPr bwMode="auto">
          <a:xfrm rot="10800000">
            <a:off x="2165350" y="5230813"/>
            <a:ext cx="596900" cy="576262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19"/>
          <p:cNvGrpSpPr>
            <a:grpSpLocks noChangeAspect="1"/>
          </p:cNvGrpSpPr>
          <p:nvPr/>
        </p:nvGrpSpPr>
        <p:grpSpPr bwMode="auto">
          <a:xfrm rot="10800000">
            <a:off x="2182813" y="4729163"/>
            <a:ext cx="577850" cy="574675"/>
            <a:chOff x="3651" y="2187"/>
            <a:chExt cx="1270" cy="1198"/>
          </a:xfrm>
        </p:grpSpPr>
        <p:sp>
          <p:nvSpPr>
            <p:cNvPr id="57402" name="AutoShape 20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403" name="AutoShape 21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404" name="AutoShape 22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405" name="Rectangle 23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4"/>
          <p:cNvGrpSpPr>
            <a:grpSpLocks noChangeAspect="1"/>
          </p:cNvGrpSpPr>
          <p:nvPr/>
        </p:nvGrpSpPr>
        <p:grpSpPr bwMode="auto">
          <a:xfrm>
            <a:off x="1811338" y="4583113"/>
            <a:ext cx="576262" cy="574675"/>
            <a:chOff x="3651" y="2187"/>
            <a:chExt cx="1270" cy="1198"/>
          </a:xfrm>
        </p:grpSpPr>
        <p:sp>
          <p:nvSpPr>
            <p:cNvPr id="57398" name="AutoShape 25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99" name="AutoShape 26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400" name="AutoShape 27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401" name="Rectangle 28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9"/>
          <p:cNvGrpSpPr>
            <a:grpSpLocks noChangeAspect="1"/>
          </p:cNvGrpSpPr>
          <p:nvPr/>
        </p:nvGrpSpPr>
        <p:grpSpPr bwMode="auto">
          <a:xfrm>
            <a:off x="2552700" y="4583113"/>
            <a:ext cx="576263" cy="574675"/>
            <a:chOff x="3651" y="2187"/>
            <a:chExt cx="1270" cy="1198"/>
          </a:xfrm>
        </p:grpSpPr>
        <p:sp>
          <p:nvSpPr>
            <p:cNvPr id="57394" name="AutoShape 30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95" name="AutoShape 31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96" name="AutoShape 32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97" name="Rectangle 33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34"/>
          <p:cNvGrpSpPr>
            <a:grpSpLocks noChangeAspect="1"/>
          </p:cNvGrpSpPr>
          <p:nvPr/>
        </p:nvGrpSpPr>
        <p:grpSpPr bwMode="auto">
          <a:xfrm>
            <a:off x="2193925" y="3825875"/>
            <a:ext cx="577850" cy="574675"/>
            <a:chOff x="3651" y="2187"/>
            <a:chExt cx="1270" cy="1198"/>
          </a:xfrm>
        </p:grpSpPr>
        <p:sp>
          <p:nvSpPr>
            <p:cNvPr id="57390" name="AutoShape 35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91" name="AutoShape 36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92" name="AutoShape 37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93" name="Rectangle 38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39"/>
          <p:cNvGrpSpPr>
            <a:grpSpLocks noChangeAspect="1"/>
          </p:cNvGrpSpPr>
          <p:nvPr/>
        </p:nvGrpSpPr>
        <p:grpSpPr bwMode="auto">
          <a:xfrm rot="10800000">
            <a:off x="2555875" y="3971925"/>
            <a:ext cx="576263" cy="574675"/>
            <a:chOff x="3651" y="2187"/>
            <a:chExt cx="1270" cy="1198"/>
          </a:xfrm>
        </p:grpSpPr>
        <p:sp>
          <p:nvSpPr>
            <p:cNvPr id="57386" name="AutoShape 40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87" name="AutoShape 41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88" name="AutoShape 42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89" name="Rectangle 43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44"/>
          <p:cNvGrpSpPr>
            <a:grpSpLocks noChangeAspect="1"/>
          </p:cNvGrpSpPr>
          <p:nvPr/>
        </p:nvGrpSpPr>
        <p:grpSpPr bwMode="auto">
          <a:xfrm rot="10800000">
            <a:off x="1812925" y="3973513"/>
            <a:ext cx="577850" cy="574675"/>
            <a:chOff x="3651" y="2187"/>
            <a:chExt cx="1270" cy="1198"/>
          </a:xfrm>
        </p:grpSpPr>
        <p:sp>
          <p:nvSpPr>
            <p:cNvPr id="57382" name="AutoShape 45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83" name="AutoShape 46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84" name="AutoShape 47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85" name="Rectangle 48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49"/>
          <p:cNvGrpSpPr>
            <a:grpSpLocks noChangeAspect="1"/>
          </p:cNvGrpSpPr>
          <p:nvPr/>
        </p:nvGrpSpPr>
        <p:grpSpPr bwMode="auto">
          <a:xfrm rot="10800000">
            <a:off x="2193925" y="3217863"/>
            <a:ext cx="577850" cy="574675"/>
            <a:chOff x="3651" y="2187"/>
            <a:chExt cx="1270" cy="1198"/>
          </a:xfrm>
        </p:grpSpPr>
        <p:sp>
          <p:nvSpPr>
            <p:cNvPr id="57378" name="AutoShape 50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79" name="AutoShape 51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80" name="AutoShape 52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81" name="Rectangle 53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7367" name="Oval 54"/>
          <p:cNvSpPr>
            <a:spLocks noChangeAspect="1" noChangeArrowheads="1"/>
          </p:cNvSpPr>
          <p:nvPr/>
        </p:nvSpPr>
        <p:spPr bwMode="auto">
          <a:xfrm rot="10800000">
            <a:off x="1836738" y="30686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" name="Group 55"/>
          <p:cNvGrpSpPr>
            <a:grpSpLocks noChangeAspect="1"/>
          </p:cNvGrpSpPr>
          <p:nvPr/>
        </p:nvGrpSpPr>
        <p:grpSpPr bwMode="auto">
          <a:xfrm rot="-3367542">
            <a:off x="2508250" y="2949576"/>
            <a:ext cx="600075" cy="647700"/>
            <a:chOff x="3969" y="3249"/>
            <a:chExt cx="499" cy="621"/>
          </a:xfrm>
        </p:grpSpPr>
        <p:sp>
          <p:nvSpPr>
            <p:cNvPr id="57375" name="Oval 56"/>
            <p:cNvSpPr>
              <a:spLocks noChangeAspect="1" noChangeArrowheads="1"/>
            </p:cNvSpPr>
            <p:nvPr/>
          </p:nvSpPr>
          <p:spPr bwMode="auto">
            <a:xfrm>
              <a:off x="4014" y="3249"/>
              <a:ext cx="408" cy="57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76" name="Oval 57"/>
            <p:cNvSpPr>
              <a:spLocks noChangeAspect="1" noChangeArrowheads="1"/>
            </p:cNvSpPr>
            <p:nvPr/>
          </p:nvSpPr>
          <p:spPr bwMode="auto">
            <a:xfrm rot="1274468">
              <a:off x="3969" y="3294"/>
              <a:ext cx="408" cy="57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77" name="Oval 58"/>
            <p:cNvSpPr>
              <a:spLocks noChangeAspect="1" noChangeArrowheads="1"/>
            </p:cNvSpPr>
            <p:nvPr/>
          </p:nvSpPr>
          <p:spPr bwMode="auto">
            <a:xfrm rot="-1753683">
              <a:off x="4060" y="3294"/>
              <a:ext cx="408" cy="57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59"/>
          <p:cNvGrpSpPr>
            <a:grpSpLocks noChangeAspect="1"/>
          </p:cNvGrpSpPr>
          <p:nvPr/>
        </p:nvGrpSpPr>
        <p:grpSpPr bwMode="auto">
          <a:xfrm rot="8806585">
            <a:off x="2747963" y="3213100"/>
            <a:ext cx="600075" cy="647700"/>
            <a:chOff x="3969" y="3249"/>
            <a:chExt cx="499" cy="621"/>
          </a:xfrm>
        </p:grpSpPr>
        <p:sp>
          <p:nvSpPr>
            <p:cNvPr id="57372" name="Oval 60"/>
            <p:cNvSpPr>
              <a:spLocks noChangeAspect="1" noChangeArrowheads="1"/>
            </p:cNvSpPr>
            <p:nvPr/>
          </p:nvSpPr>
          <p:spPr bwMode="auto">
            <a:xfrm>
              <a:off x="4014" y="3249"/>
              <a:ext cx="408" cy="57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73" name="Oval 61"/>
            <p:cNvSpPr>
              <a:spLocks noChangeAspect="1" noChangeArrowheads="1"/>
            </p:cNvSpPr>
            <p:nvPr/>
          </p:nvSpPr>
          <p:spPr bwMode="auto">
            <a:xfrm rot="1274468">
              <a:off x="3969" y="3294"/>
              <a:ext cx="408" cy="57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74" name="Oval 62"/>
            <p:cNvSpPr>
              <a:spLocks noChangeAspect="1" noChangeArrowheads="1"/>
            </p:cNvSpPr>
            <p:nvPr/>
          </p:nvSpPr>
          <p:spPr bwMode="auto">
            <a:xfrm rot="-1753683">
              <a:off x="4060" y="3294"/>
              <a:ext cx="408" cy="57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7370" name="Oval 63"/>
          <p:cNvSpPr>
            <a:spLocks noChangeAspect="1" noChangeArrowheads="1"/>
          </p:cNvSpPr>
          <p:nvPr/>
        </p:nvSpPr>
        <p:spPr bwMode="auto">
          <a:xfrm rot="10800000">
            <a:off x="2627313" y="3357563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71" name="Oval 64"/>
          <p:cNvSpPr>
            <a:spLocks noChangeAspect="1" noChangeArrowheads="1"/>
          </p:cNvSpPr>
          <p:nvPr/>
        </p:nvSpPr>
        <p:spPr bwMode="auto">
          <a:xfrm rot="10800000">
            <a:off x="2916238" y="3068638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0" name="Picture 2" descr="C:\Users\АРСЕН\Desktop\m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33056"/>
            <a:ext cx="4081636" cy="27066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latin typeface="Comic Sans MS" pitchFamily="66" charset="0"/>
              </a:rPr>
              <a:t>Феромоны</a:t>
            </a:r>
            <a:endParaRPr lang="ru-RU" sz="4000" b="1" dirty="0" smtClean="0">
              <a:latin typeface="Comic Sans MS" pitchFamily="66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196752"/>
            <a:ext cx="7693025" cy="43068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 smtClean="0"/>
              <a:t>        Не менее важна роль запаха и в жизни животных. Обоняние в мире животных играет чуть ли не большую роль, чем зрение или слух. Муравьи по запаху могут определить не только природу предмета, но и его размеры и форму. Для многих видов животных запах – это основная сигнальная система. Насекомые общаются между собой, выделяя ничтожные количества органических веществ – </a:t>
            </a:r>
            <a:r>
              <a:rPr lang="ru-RU" sz="1800" b="1" dirty="0" err="1" smtClean="0"/>
              <a:t>феромонов</a:t>
            </a:r>
            <a:r>
              <a:rPr lang="ru-RU" sz="1800" b="1" dirty="0" smtClean="0"/>
              <a:t>. Чувствительность насекомых к </a:t>
            </a:r>
            <a:r>
              <a:rPr lang="ru-RU" sz="1800" b="1" dirty="0" err="1" smtClean="0"/>
              <a:t>феромонам</a:t>
            </a:r>
            <a:r>
              <a:rPr lang="ru-RU" sz="1800" b="1" dirty="0" smtClean="0"/>
              <a:t> просто поразительна: самец ночной бабочки чувствует  </a:t>
            </a:r>
            <a:r>
              <a:rPr lang="ru-RU" sz="1800" b="1" dirty="0" err="1" smtClean="0"/>
              <a:t>феромон</a:t>
            </a:r>
            <a:r>
              <a:rPr lang="ru-RU" sz="1800" b="1" dirty="0" smtClean="0"/>
              <a:t> самки на расстоянии до 10 км!  В этом случае химия непосредственно влияет на наши эмоции и поведение. Синтетические </a:t>
            </a:r>
            <a:r>
              <a:rPr lang="ru-RU" sz="1800" b="1" dirty="0" err="1" smtClean="0"/>
              <a:t>феромоны</a:t>
            </a:r>
            <a:r>
              <a:rPr lang="ru-RU" sz="1800" b="1" dirty="0" smtClean="0"/>
              <a:t> используют для борьбы с вредными насекомыми, заманивая их в ловушки.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/>
              <a:t>СН</a:t>
            </a:r>
            <a:r>
              <a:rPr lang="ru-RU" sz="2400" b="1" baseline="-25000" dirty="0" smtClean="0"/>
              <a:t>3</a:t>
            </a:r>
            <a:r>
              <a:rPr lang="ru-RU" sz="2400" b="1" dirty="0" smtClean="0"/>
              <a:t> – СН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 – СН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 – СН = СН - СОН</a:t>
            </a:r>
            <a:r>
              <a:rPr lang="ru-RU" sz="1800" b="1" dirty="0" smtClean="0"/>
              <a:t> 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 smtClean="0"/>
              <a:t>Гегсен-2-аль                          </a:t>
            </a:r>
            <a:r>
              <a:rPr lang="ru-RU" sz="1800" dirty="0" smtClean="0"/>
              <a:t>                     </a:t>
            </a:r>
            <a:endParaRPr lang="ru-RU" sz="2400" dirty="0" smtClean="0"/>
          </a:p>
        </p:txBody>
      </p:sp>
      <p:pic>
        <p:nvPicPr>
          <p:cNvPr id="8194" name="Picture 2" descr="C:\Users\АРСЕН\Desktop\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05064"/>
            <a:ext cx="2016224" cy="2244080"/>
          </a:xfrm>
          <a:prstGeom prst="rect">
            <a:avLst/>
          </a:prstGeom>
          <a:noFill/>
        </p:spPr>
      </p:pic>
      <p:pic>
        <p:nvPicPr>
          <p:cNvPr id="8195" name="Picture 3" descr="C:\Users\АРСЕН\Desktop\duhi-s-feromon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861048"/>
            <a:ext cx="2124744" cy="24208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9"/>
            <a:ext cx="8507413" cy="100885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i="1" dirty="0" err="1" smtClean="0">
                <a:solidFill>
                  <a:srgbClr val="C00000"/>
                </a:solidFill>
                <a:latin typeface="Comic Sans MS" pitchFamily="66" charset="0"/>
              </a:rPr>
              <a:t>Синквейн</a:t>
            </a:r>
            <a:r>
              <a:rPr lang="ru-RU" sz="2400" b="1" i="1" dirty="0" smtClean="0">
                <a:solidFill>
                  <a:srgbClr val="C00000"/>
                </a:solidFill>
                <a:latin typeface="Comic Sans MS" pitchFamily="66" charset="0"/>
              </a:rPr>
              <a:t> – французское слово, обозначающее «пять строк»</a:t>
            </a:r>
            <a:endParaRPr lang="ru-RU" sz="24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611560" y="980728"/>
            <a:ext cx="8229600" cy="964704"/>
          </a:xfrm>
        </p:spPr>
        <p:txBody>
          <a:bodyPr>
            <a:normAutofit/>
          </a:bodyPr>
          <a:lstStyle/>
          <a:p>
            <a:pPr marL="136525" indent="0">
              <a:buFont typeface="Wingdings 2" pitchFamily="18" charset="2"/>
              <a:buNone/>
            </a:pPr>
            <a:r>
              <a:rPr lang="ru-RU" sz="2000" b="1" dirty="0" err="1" smtClean="0">
                <a:solidFill>
                  <a:srgbClr val="C00000"/>
                </a:solidFill>
                <a:latin typeface="Comic Sans MS" pitchFamily="66" charset="0"/>
              </a:rPr>
              <a:t>Синквейн</a:t>
            </a: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 – это не рифмованное стихотворение, которое возникает в результате анализа и синтеза информации.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1760" y="1700808"/>
            <a:ext cx="4323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Правила написания </a:t>
            </a:r>
            <a:r>
              <a:rPr lang="ru-RU" sz="2400" b="1" dirty="0" err="1" smtClean="0"/>
              <a:t>синквейна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2204864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  <a:defRPr/>
            </a:pPr>
            <a:r>
              <a:rPr lang="ru-RU" b="1" u="sng" dirty="0" smtClean="0">
                <a:solidFill>
                  <a:srgbClr val="002060"/>
                </a:solidFill>
              </a:rPr>
              <a:t>Первая строка </a:t>
            </a:r>
            <a:r>
              <a:rPr lang="ru-RU" b="1" dirty="0" smtClean="0"/>
              <a:t>заключает в себе одно слово, обычно существительное или местоимение, которое обозначает объект или предмет, о котором пойдет </a:t>
            </a:r>
            <a:r>
              <a:rPr lang="ru-RU" b="1" dirty="0" smtClean="0"/>
              <a:t>речь</a:t>
            </a:r>
          </a:p>
          <a:p>
            <a:pPr>
              <a:buClr>
                <a:schemeClr val="accent3"/>
              </a:buClr>
              <a:defRPr/>
            </a:pPr>
            <a:endParaRPr lang="ru-RU" b="1" dirty="0" smtClean="0"/>
          </a:p>
          <a:p>
            <a:pPr>
              <a:buClr>
                <a:schemeClr val="accent3"/>
              </a:buClr>
              <a:defRPr/>
            </a:pPr>
            <a:r>
              <a:rPr lang="ru-RU" b="1" u="sng" dirty="0" smtClean="0">
                <a:solidFill>
                  <a:srgbClr val="002060"/>
                </a:solidFill>
              </a:rPr>
              <a:t>Вторая строка </a:t>
            </a:r>
            <a:r>
              <a:rPr lang="ru-RU" b="1" dirty="0" smtClean="0"/>
              <a:t>– два слова, чаще всего прилагательные или причастия. Они дают описание признаков и свойств выбранного в </a:t>
            </a:r>
            <a:r>
              <a:rPr lang="ru-RU" b="1" dirty="0" err="1" smtClean="0"/>
              <a:t>синквейне</a:t>
            </a:r>
            <a:r>
              <a:rPr lang="ru-RU" b="1" dirty="0" smtClean="0"/>
              <a:t> предмета или объекта.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4005064"/>
            <a:ext cx="81369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  <a:defRPr/>
            </a:pPr>
            <a:r>
              <a:rPr lang="ru-RU" b="1" u="sng" dirty="0" smtClean="0">
                <a:solidFill>
                  <a:srgbClr val="002060"/>
                </a:solidFill>
              </a:rPr>
              <a:t>Третья строка </a:t>
            </a:r>
            <a:r>
              <a:rPr lang="ru-RU" b="1" dirty="0" smtClean="0"/>
              <a:t>– образована тремя глаголами или деепричастиями, описывающими характерные действия объекта.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/>
          </a:p>
          <a:p>
            <a:pPr>
              <a:buClr>
                <a:schemeClr val="accent3"/>
              </a:buClr>
              <a:defRPr/>
            </a:pPr>
            <a:r>
              <a:rPr lang="ru-RU" b="1" u="sng" dirty="0" smtClean="0">
                <a:solidFill>
                  <a:srgbClr val="002060"/>
                </a:solidFill>
              </a:rPr>
              <a:t>Четвертая строка </a:t>
            </a:r>
            <a:r>
              <a:rPr lang="ru-RU" b="1" dirty="0" smtClean="0"/>
              <a:t>– фраза из четырех слов, выражает личное отношение автора </a:t>
            </a:r>
            <a:r>
              <a:rPr lang="ru-RU" b="1" dirty="0" err="1" smtClean="0"/>
              <a:t>синквейна</a:t>
            </a:r>
            <a:r>
              <a:rPr lang="ru-RU" b="1" dirty="0" smtClean="0"/>
              <a:t> к описываемому предмету или объекту.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/>
          </a:p>
          <a:p>
            <a:pPr>
              <a:buClr>
                <a:schemeClr val="accent3"/>
              </a:buClr>
              <a:defRPr/>
            </a:pPr>
            <a:r>
              <a:rPr lang="ru-RU" b="1" u="sng" dirty="0" smtClean="0">
                <a:solidFill>
                  <a:srgbClr val="002060"/>
                </a:solidFill>
              </a:rPr>
              <a:t>Пятая строка </a:t>
            </a:r>
            <a:r>
              <a:rPr lang="ru-RU" b="1" dirty="0" smtClean="0"/>
              <a:t>– одно слово, характеризующее суть предмета или объекта.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C00000"/>
                </a:solidFill>
                <a:latin typeface="Comic Sans MS" pitchFamily="66" charset="0"/>
              </a:rPr>
              <a:t>Пример синквейна на тему «Химия»</a:t>
            </a:r>
            <a:endParaRPr lang="ru-RU" sz="36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772816"/>
            <a:ext cx="8229600" cy="4389437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Химия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Органическая, неорганическая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Изучает, открывает, превращает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Очень сложный предмет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Наука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260648"/>
            <a:ext cx="49215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Comic Sans MS" pitchFamily="66" charset="0"/>
              </a:rPr>
              <a:t>Сложные слова</a:t>
            </a:r>
            <a:endParaRPr lang="ru-RU" sz="4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074" name="Picture 2" descr="C:\Users\АРСЕН\Desktop\f5a162d20fc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140968"/>
            <a:ext cx="4560168" cy="35101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75856" y="1412776"/>
            <a:ext cx="30553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Пар + ход</a:t>
            </a:r>
            <a:endParaRPr lang="ru-RU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548680"/>
            <a:ext cx="44871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atin typeface="Comic Sans MS" pitchFamily="66" charset="0"/>
              </a:rPr>
              <a:t>A baby cries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3848" y="1556792"/>
            <a:ext cx="31422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Comic Sans MS" pitchFamily="66" charset="0"/>
              </a:rPr>
              <a:t>crybaby</a:t>
            </a:r>
            <a:endParaRPr lang="ru-RU" sz="6000" b="1" dirty="0">
              <a:latin typeface="Comic Sans MS" pitchFamily="66" charset="0"/>
            </a:endParaRPr>
          </a:p>
        </p:txBody>
      </p:sp>
      <p:pic>
        <p:nvPicPr>
          <p:cNvPr id="4098" name="Picture 2" descr="C:\Users\АРСЕН\Desktop\baby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924944"/>
            <a:ext cx="5610200" cy="2903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332656"/>
            <a:ext cx="29338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u="sng" dirty="0" smtClean="0">
                <a:latin typeface="Comic Sans MS" pitchFamily="66" charset="0"/>
              </a:rPr>
              <a:t>al</a:t>
            </a:r>
            <a:r>
              <a:rPr lang="en-US" sz="6600" b="1" dirty="0" smtClean="0">
                <a:latin typeface="Comic Sans MS" pitchFamily="66" charset="0"/>
              </a:rPr>
              <a:t>cohol</a:t>
            </a:r>
            <a:endParaRPr lang="ru-RU" sz="6600" b="1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2132856"/>
            <a:ext cx="62151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u="sng" dirty="0" smtClean="0">
                <a:latin typeface="Comic Sans MS" pitchFamily="66" charset="0"/>
              </a:rPr>
              <a:t>dehyd</a:t>
            </a:r>
            <a:r>
              <a:rPr lang="en-US" sz="6000" b="1" dirty="0" smtClean="0">
                <a:latin typeface="Comic Sans MS" pitchFamily="66" charset="0"/>
              </a:rPr>
              <a:t>rogenation</a:t>
            </a:r>
            <a:endParaRPr lang="ru-RU" sz="6000" b="1" dirty="0">
              <a:latin typeface="Comic Sans MS" pitchFamily="66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788024" y="350100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19672" y="4437112"/>
            <a:ext cx="57807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Comic Sans MS" pitchFamily="66" charset="0"/>
              </a:rPr>
              <a:t>альдегид</a:t>
            </a:r>
            <a:endParaRPr lang="ru-RU" sz="9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620688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Comic Sans MS" pitchFamily="66" charset="0"/>
              </a:rPr>
              <a:t>Булочки ванильные, корицы аромат,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err="1" smtClean="0">
                <a:latin typeface="Comic Sans MS" pitchFamily="66" charset="0"/>
              </a:rPr>
              <a:t>Амаретто</a:t>
            </a:r>
            <a:r>
              <a:rPr lang="ru-RU" sz="2400" b="1" dirty="0" smtClean="0">
                <a:latin typeface="Comic Sans MS" pitchFamily="66" charset="0"/>
              </a:rPr>
              <a:t>, шоколад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Comic Sans MS" pitchFamily="66" charset="0"/>
              </a:rPr>
              <a:t>Альдегидов вкус таят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Comic Sans MS" pitchFamily="66" charset="0"/>
              </a:rPr>
              <a:t>В землянике и кокосе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Comic Sans MS" pitchFamily="66" charset="0"/>
              </a:rPr>
              <a:t>И в жасмине и в малине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Comic Sans MS" pitchFamily="66" charset="0"/>
              </a:rPr>
              <a:t>И в духах и в еде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Comic Sans MS" pitchFamily="66" charset="0"/>
              </a:rPr>
              <a:t>Альдегидов след везде.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Comic Sans MS" pitchFamily="66" charset="0"/>
              </a:rPr>
              <a:t>Что за запах, что за прелесть,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Comic Sans MS" pitchFamily="66" charset="0"/>
              </a:rPr>
              <a:t>И откуда эта свежесть?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Comic Sans MS" pitchFamily="66" charset="0"/>
              </a:rPr>
              <a:t>Это высший альдегид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Comic Sans MS" pitchFamily="66" charset="0"/>
              </a:rPr>
              <a:t>Аромат вам свой дарит.</a:t>
            </a:r>
          </a:p>
        </p:txBody>
      </p:sp>
      <p:pic>
        <p:nvPicPr>
          <p:cNvPr id="1026" name="Picture 2" descr="C:\Users\АРСЕН\Desktop\0efadc1f96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7696" y="0"/>
            <a:ext cx="2736304" cy="2533080"/>
          </a:xfrm>
          <a:prstGeom prst="rect">
            <a:avLst/>
          </a:prstGeom>
          <a:noFill/>
        </p:spPr>
      </p:pic>
      <p:pic>
        <p:nvPicPr>
          <p:cNvPr id="1027" name="Picture 3" descr="C:\Users\АРСЕН\Desktop\14-160311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204864"/>
            <a:ext cx="2903984" cy="2376265"/>
          </a:xfrm>
          <a:prstGeom prst="rect">
            <a:avLst/>
          </a:prstGeom>
          <a:noFill/>
        </p:spPr>
      </p:pic>
      <p:pic>
        <p:nvPicPr>
          <p:cNvPr id="1028" name="Picture 4" descr="C:\Users\АРСЕН\Desktop\87626117_3925073_d0b7d0b5d0bcd0bbd18fd0bdd0b8d0bad0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653136"/>
            <a:ext cx="3433564" cy="1995488"/>
          </a:xfrm>
          <a:prstGeom prst="rect">
            <a:avLst/>
          </a:prstGeom>
          <a:noFill/>
        </p:spPr>
      </p:pic>
      <p:pic>
        <p:nvPicPr>
          <p:cNvPr id="1029" name="Picture 5" descr="C:\Users\АРСЕН\Desktop\kókusz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124744"/>
            <a:ext cx="2016224" cy="17418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РСЕН\Desktop\Chanel-No-5-by-Chanel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376238"/>
            <a:ext cx="5429250" cy="6105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Ванилин С</a:t>
            </a:r>
            <a:r>
              <a:rPr lang="ru-RU" b="1" baseline="-25000" dirty="0" smtClean="0">
                <a:latin typeface="Comic Sans MS" pitchFamily="66" charset="0"/>
              </a:rPr>
              <a:t>8</a:t>
            </a:r>
            <a:r>
              <a:rPr lang="ru-RU" b="1" dirty="0" smtClean="0">
                <a:latin typeface="Comic Sans MS" pitchFamily="66" charset="0"/>
              </a:rPr>
              <a:t>Н</a:t>
            </a:r>
            <a:r>
              <a:rPr lang="ru-RU" b="1" baseline="-25000" dirty="0" smtClean="0">
                <a:latin typeface="Comic Sans MS" pitchFamily="66" charset="0"/>
              </a:rPr>
              <a:t>8</a:t>
            </a:r>
            <a:r>
              <a:rPr lang="ru-RU" b="1" dirty="0" smtClean="0">
                <a:latin typeface="Comic Sans MS" pitchFamily="66" charset="0"/>
              </a:rPr>
              <a:t>О</a:t>
            </a:r>
            <a:r>
              <a:rPr lang="ru-RU" b="1" baseline="-25000" dirty="0" smtClean="0">
                <a:latin typeface="Comic Sans MS" pitchFamily="66" charset="0"/>
              </a:rPr>
              <a:t>3</a:t>
            </a:r>
            <a:endParaRPr lang="ru-RU" b="1" dirty="0" smtClean="0">
              <a:latin typeface="Comic Sans MS" pitchFamily="66" charset="0"/>
            </a:endParaRPr>
          </a:p>
        </p:txBody>
      </p:sp>
      <p:sp>
        <p:nvSpPr>
          <p:cNvPr id="51203" name="Rectangle 178"/>
          <p:cNvSpPr>
            <a:spLocks noGrp="1" noChangeArrowheads="1"/>
          </p:cNvSpPr>
          <p:nvPr>
            <p:ph type="body" idx="1"/>
          </p:nvPr>
        </p:nvSpPr>
        <p:spPr>
          <a:xfrm>
            <a:off x="3995936" y="1340768"/>
            <a:ext cx="4813300" cy="3724275"/>
          </a:xfrm>
          <a:noFill/>
        </p:spPr>
        <p:txBody>
          <a:bodyPr>
            <a:normAutofit fontScale="85000" lnSpcReduction="20000"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             </a:t>
            </a:r>
            <a:r>
              <a:rPr lang="ru-RU" sz="2800" b="1" dirty="0" smtClean="0"/>
              <a:t>В плодах ванили содержится ароматический альдегид, который придает им характерный запах. По запаху ванилин можно обнаружить в чрезвычайно малых количествах, однако повышение его концентрации не усиливает эффект. Ванилин применяется в парфюмерии, кондитерской промышленности, для маскирования запахов некоторых продуктов.</a:t>
            </a:r>
          </a:p>
        </p:txBody>
      </p:sp>
      <p:grpSp>
        <p:nvGrpSpPr>
          <p:cNvPr id="2" name="Group 177"/>
          <p:cNvGrpSpPr>
            <a:grpSpLocks/>
          </p:cNvGrpSpPr>
          <p:nvPr/>
        </p:nvGrpSpPr>
        <p:grpSpPr bwMode="auto">
          <a:xfrm>
            <a:off x="467544" y="764704"/>
            <a:ext cx="2519363" cy="2808287"/>
            <a:chOff x="1565" y="1888"/>
            <a:chExt cx="1587" cy="1769"/>
          </a:xfrm>
        </p:grpSpPr>
        <p:sp>
          <p:nvSpPr>
            <p:cNvPr id="51205" name="Oval 176"/>
            <p:cNvSpPr>
              <a:spLocks noChangeAspect="1" noChangeArrowheads="1"/>
            </p:cNvSpPr>
            <p:nvPr/>
          </p:nvSpPr>
          <p:spPr bwMode="auto">
            <a:xfrm>
              <a:off x="1565" y="2840"/>
              <a:ext cx="272" cy="2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06" name="Oval 154"/>
            <p:cNvSpPr>
              <a:spLocks noChangeAspect="1" noChangeArrowheads="1"/>
            </p:cNvSpPr>
            <p:nvPr/>
          </p:nvSpPr>
          <p:spPr bwMode="auto">
            <a:xfrm>
              <a:off x="2699" y="2659"/>
              <a:ext cx="272" cy="2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07" name="Oval 153"/>
            <p:cNvSpPr>
              <a:spLocks noChangeAspect="1" noChangeArrowheads="1"/>
            </p:cNvSpPr>
            <p:nvPr/>
          </p:nvSpPr>
          <p:spPr bwMode="auto">
            <a:xfrm>
              <a:off x="2880" y="2432"/>
              <a:ext cx="272" cy="2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75"/>
            <p:cNvGrpSpPr>
              <a:grpSpLocks noChangeAspect="1"/>
            </p:cNvGrpSpPr>
            <p:nvPr/>
          </p:nvGrpSpPr>
          <p:grpSpPr bwMode="auto">
            <a:xfrm rot="7432458">
              <a:off x="2630" y="2402"/>
              <a:ext cx="378" cy="408"/>
              <a:chOff x="3969" y="3249"/>
              <a:chExt cx="499" cy="621"/>
            </a:xfrm>
          </p:grpSpPr>
          <p:sp>
            <p:nvSpPr>
              <p:cNvPr id="51252" name="Oval 167"/>
              <p:cNvSpPr>
                <a:spLocks noChangeAspect="1" noChangeArrowheads="1"/>
              </p:cNvSpPr>
              <p:nvPr/>
            </p:nvSpPr>
            <p:spPr bwMode="auto">
              <a:xfrm>
                <a:off x="4014" y="3249"/>
                <a:ext cx="408" cy="57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3" name="Oval 173"/>
              <p:cNvSpPr>
                <a:spLocks noChangeAspect="1" noChangeArrowheads="1"/>
              </p:cNvSpPr>
              <p:nvPr/>
            </p:nvSpPr>
            <p:spPr bwMode="auto">
              <a:xfrm rot="1274468">
                <a:off x="3969" y="3294"/>
                <a:ext cx="408" cy="57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4" name="Oval 174"/>
              <p:cNvSpPr>
                <a:spLocks noChangeAspect="1" noChangeArrowheads="1"/>
              </p:cNvSpPr>
              <p:nvPr/>
            </p:nvSpPr>
            <p:spPr bwMode="auto">
              <a:xfrm rot="-1753683">
                <a:off x="4060" y="3294"/>
                <a:ext cx="408" cy="57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1209" name="Oval 147"/>
            <p:cNvSpPr>
              <a:spLocks noChangeAspect="1" noChangeArrowheads="1"/>
            </p:cNvSpPr>
            <p:nvPr/>
          </p:nvSpPr>
          <p:spPr bwMode="auto">
            <a:xfrm>
              <a:off x="2109" y="3294"/>
              <a:ext cx="272" cy="2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0" name="Oval 146"/>
            <p:cNvSpPr>
              <a:spLocks noChangeAspect="1" noChangeArrowheads="1"/>
            </p:cNvSpPr>
            <p:nvPr/>
          </p:nvSpPr>
          <p:spPr bwMode="auto">
            <a:xfrm>
              <a:off x="2381" y="2840"/>
              <a:ext cx="272" cy="2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1" name="Oval 145"/>
            <p:cNvSpPr>
              <a:spLocks noChangeAspect="1" noChangeArrowheads="1"/>
            </p:cNvSpPr>
            <p:nvPr/>
          </p:nvSpPr>
          <p:spPr bwMode="auto">
            <a:xfrm>
              <a:off x="1791" y="1888"/>
              <a:ext cx="272" cy="2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2" name="Oval 144"/>
            <p:cNvSpPr>
              <a:spLocks noChangeAspect="1" noChangeArrowheads="1"/>
            </p:cNvSpPr>
            <p:nvPr/>
          </p:nvSpPr>
          <p:spPr bwMode="auto">
            <a:xfrm>
              <a:off x="1610" y="2341"/>
              <a:ext cx="272" cy="2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3" name="Oval 143"/>
            <p:cNvSpPr>
              <a:spLocks noChangeAspect="1" noChangeArrowheads="1"/>
            </p:cNvSpPr>
            <p:nvPr/>
          </p:nvSpPr>
          <p:spPr bwMode="auto">
            <a:xfrm>
              <a:off x="1701" y="3294"/>
              <a:ext cx="376" cy="363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4" name="Oval 136"/>
            <p:cNvSpPr>
              <a:spLocks noChangeAspect="1" noChangeArrowheads="1"/>
            </p:cNvSpPr>
            <p:nvPr/>
          </p:nvSpPr>
          <p:spPr bwMode="auto">
            <a:xfrm>
              <a:off x="2381" y="2251"/>
              <a:ext cx="376" cy="363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15" name="Oval 135"/>
            <p:cNvSpPr>
              <a:spLocks noChangeAspect="1" noChangeArrowheads="1"/>
            </p:cNvSpPr>
            <p:nvPr/>
          </p:nvSpPr>
          <p:spPr bwMode="auto">
            <a:xfrm>
              <a:off x="1933" y="1933"/>
              <a:ext cx="376" cy="363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" name="Group 100"/>
            <p:cNvGrpSpPr>
              <a:grpSpLocks noChangeAspect="1"/>
            </p:cNvGrpSpPr>
            <p:nvPr/>
          </p:nvGrpSpPr>
          <p:grpSpPr bwMode="auto">
            <a:xfrm>
              <a:off x="1934" y="2251"/>
              <a:ext cx="364" cy="362"/>
              <a:chOff x="3651" y="2187"/>
              <a:chExt cx="1270" cy="1198"/>
            </a:xfrm>
          </p:grpSpPr>
          <p:sp>
            <p:nvSpPr>
              <p:cNvPr id="51248" name="AutoShape 94"/>
              <p:cNvSpPr>
                <a:spLocks noChangeAspect="1" noChangeArrowheads="1"/>
              </p:cNvSpPr>
              <p:nvPr/>
            </p:nvSpPr>
            <p:spPr bwMode="auto">
              <a:xfrm>
                <a:off x="3878" y="2840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9" name="AutoShape 96"/>
              <p:cNvSpPr>
                <a:spLocks noChangeAspect="1" noChangeArrowheads="1"/>
              </p:cNvSpPr>
              <p:nvPr/>
            </p:nvSpPr>
            <p:spPr bwMode="auto">
              <a:xfrm rot="-8264527">
                <a:off x="4105" y="2251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0" name="AutoShape 97"/>
              <p:cNvSpPr>
                <a:spLocks noChangeAspect="1" noChangeArrowheads="1"/>
              </p:cNvSpPr>
              <p:nvPr/>
            </p:nvSpPr>
            <p:spPr bwMode="auto">
              <a:xfrm rot="8220806">
                <a:off x="3651" y="2251"/>
                <a:ext cx="771" cy="54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11 w 21600"/>
                  <a:gd name="T13" fmla="*/ 4518 h 21600"/>
                  <a:gd name="T14" fmla="*/ 17089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1" name="Rectangle 99"/>
              <p:cNvSpPr>
                <a:spLocks noChangeAspect="1" noChangeArrowheads="1"/>
              </p:cNvSpPr>
              <p:nvPr/>
            </p:nvSpPr>
            <p:spPr bwMode="auto">
              <a:xfrm>
                <a:off x="4001" y="2187"/>
                <a:ext cx="531" cy="72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" name="Group 101"/>
            <p:cNvGrpSpPr>
              <a:grpSpLocks noChangeAspect="1"/>
            </p:cNvGrpSpPr>
            <p:nvPr/>
          </p:nvGrpSpPr>
          <p:grpSpPr bwMode="auto">
            <a:xfrm rot="10800000">
              <a:off x="2168" y="2343"/>
              <a:ext cx="363" cy="362"/>
              <a:chOff x="3651" y="2187"/>
              <a:chExt cx="1270" cy="1198"/>
            </a:xfrm>
          </p:grpSpPr>
          <p:sp>
            <p:nvSpPr>
              <p:cNvPr id="51244" name="AutoShape 102"/>
              <p:cNvSpPr>
                <a:spLocks noChangeAspect="1" noChangeArrowheads="1"/>
              </p:cNvSpPr>
              <p:nvPr/>
            </p:nvSpPr>
            <p:spPr bwMode="auto">
              <a:xfrm>
                <a:off x="3878" y="2840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5" name="AutoShape 103"/>
              <p:cNvSpPr>
                <a:spLocks noChangeAspect="1" noChangeArrowheads="1"/>
              </p:cNvSpPr>
              <p:nvPr/>
            </p:nvSpPr>
            <p:spPr bwMode="auto">
              <a:xfrm rot="-8264527">
                <a:off x="4105" y="2251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6" name="AutoShape 104"/>
              <p:cNvSpPr>
                <a:spLocks noChangeAspect="1" noChangeArrowheads="1"/>
              </p:cNvSpPr>
              <p:nvPr/>
            </p:nvSpPr>
            <p:spPr bwMode="auto">
              <a:xfrm rot="8220806">
                <a:off x="3651" y="2251"/>
                <a:ext cx="771" cy="54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11 w 21600"/>
                  <a:gd name="T13" fmla="*/ 4518 h 21600"/>
                  <a:gd name="T14" fmla="*/ 17089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7" name="Rectangle 105"/>
              <p:cNvSpPr>
                <a:spLocks noChangeAspect="1" noChangeArrowheads="1"/>
              </p:cNvSpPr>
              <p:nvPr/>
            </p:nvSpPr>
            <p:spPr bwMode="auto">
              <a:xfrm>
                <a:off x="4001" y="2187"/>
                <a:ext cx="531" cy="72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106"/>
            <p:cNvGrpSpPr>
              <a:grpSpLocks noChangeAspect="1"/>
            </p:cNvGrpSpPr>
            <p:nvPr/>
          </p:nvGrpSpPr>
          <p:grpSpPr bwMode="auto">
            <a:xfrm rot="10800000">
              <a:off x="1701" y="2343"/>
              <a:ext cx="363" cy="362"/>
              <a:chOff x="3651" y="2187"/>
              <a:chExt cx="1270" cy="1198"/>
            </a:xfrm>
          </p:grpSpPr>
          <p:sp>
            <p:nvSpPr>
              <p:cNvPr id="51240" name="AutoShape 107"/>
              <p:cNvSpPr>
                <a:spLocks noChangeAspect="1" noChangeArrowheads="1"/>
              </p:cNvSpPr>
              <p:nvPr/>
            </p:nvSpPr>
            <p:spPr bwMode="auto">
              <a:xfrm>
                <a:off x="3878" y="2840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1" name="AutoShape 108"/>
              <p:cNvSpPr>
                <a:spLocks noChangeAspect="1" noChangeArrowheads="1"/>
              </p:cNvSpPr>
              <p:nvPr/>
            </p:nvSpPr>
            <p:spPr bwMode="auto">
              <a:xfrm rot="-8264527">
                <a:off x="4105" y="2251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2" name="AutoShape 109"/>
              <p:cNvSpPr>
                <a:spLocks noChangeAspect="1" noChangeArrowheads="1"/>
              </p:cNvSpPr>
              <p:nvPr/>
            </p:nvSpPr>
            <p:spPr bwMode="auto">
              <a:xfrm rot="8220806">
                <a:off x="3651" y="2251"/>
                <a:ext cx="771" cy="54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11 w 21600"/>
                  <a:gd name="T13" fmla="*/ 4518 h 21600"/>
                  <a:gd name="T14" fmla="*/ 17089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3" name="Rectangle 110"/>
              <p:cNvSpPr>
                <a:spLocks noChangeAspect="1" noChangeArrowheads="1"/>
              </p:cNvSpPr>
              <p:nvPr/>
            </p:nvSpPr>
            <p:spPr bwMode="auto">
              <a:xfrm>
                <a:off x="4001" y="2187"/>
                <a:ext cx="531" cy="72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" name="Group 113"/>
            <p:cNvGrpSpPr>
              <a:grpSpLocks noChangeAspect="1"/>
            </p:cNvGrpSpPr>
            <p:nvPr/>
          </p:nvGrpSpPr>
          <p:grpSpPr bwMode="auto">
            <a:xfrm rot="10800000">
              <a:off x="1927" y="2820"/>
              <a:ext cx="364" cy="362"/>
              <a:chOff x="3651" y="2187"/>
              <a:chExt cx="1270" cy="1198"/>
            </a:xfrm>
          </p:grpSpPr>
          <p:sp>
            <p:nvSpPr>
              <p:cNvPr id="51236" name="AutoShape 114"/>
              <p:cNvSpPr>
                <a:spLocks noChangeAspect="1" noChangeArrowheads="1"/>
              </p:cNvSpPr>
              <p:nvPr/>
            </p:nvSpPr>
            <p:spPr bwMode="auto">
              <a:xfrm>
                <a:off x="3878" y="2840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7" name="AutoShape 115"/>
              <p:cNvSpPr>
                <a:spLocks noChangeAspect="1" noChangeArrowheads="1"/>
              </p:cNvSpPr>
              <p:nvPr/>
            </p:nvSpPr>
            <p:spPr bwMode="auto">
              <a:xfrm rot="-8264527">
                <a:off x="4105" y="2251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8" name="AutoShape 116"/>
              <p:cNvSpPr>
                <a:spLocks noChangeAspect="1" noChangeArrowheads="1"/>
              </p:cNvSpPr>
              <p:nvPr/>
            </p:nvSpPr>
            <p:spPr bwMode="auto">
              <a:xfrm rot="8220806">
                <a:off x="3651" y="2251"/>
                <a:ext cx="771" cy="54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11 w 21600"/>
                  <a:gd name="T13" fmla="*/ 4518 h 21600"/>
                  <a:gd name="T14" fmla="*/ 17089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9" name="Rectangle 117"/>
              <p:cNvSpPr>
                <a:spLocks noChangeAspect="1" noChangeArrowheads="1"/>
              </p:cNvSpPr>
              <p:nvPr/>
            </p:nvSpPr>
            <p:spPr bwMode="auto">
              <a:xfrm>
                <a:off x="4001" y="2187"/>
                <a:ext cx="531" cy="72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8" name="Group 118"/>
            <p:cNvGrpSpPr>
              <a:grpSpLocks noChangeAspect="1"/>
            </p:cNvGrpSpPr>
            <p:nvPr/>
          </p:nvGrpSpPr>
          <p:grpSpPr bwMode="auto">
            <a:xfrm>
              <a:off x="1699" y="2728"/>
              <a:ext cx="363" cy="362"/>
              <a:chOff x="3651" y="2187"/>
              <a:chExt cx="1270" cy="1198"/>
            </a:xfrm>
          </p:grpSpPr>
          <p:sp>
            <p:nvSpPr>
              <p:cNvPr id="51232" name="AutoShape 119"/>
              <p:cNvSpPr>
                <a:spLocks noChangeAspect="1" noChangeArrowheads="1"/>
              </p:cNvSpPr>
              <p:nvPr/>
            </p:nvSpPr>
            <p:spPr bwMode="auto">
              <a:xfrm>
                <a:off x="3878" y="2840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3" name="AutoShape 120"/>
              <p:cNvSpPr>
                <a:spLocks noChangeAspect="1" noChangeArrowheads="1"/>
              </p:cNvSpPr>
              <p:nvPr/>
            </p:nvSpPr>
            <p:spPr bwMode="auto">
              <a:xfrm rot="-8264527">
                <a:off x="4105" y="2251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4" name="AutoShape 121"/>
              <p:cNvSpPr>
                <a:spLocks noChangeAspect="1" noChangeArrowheads="1"/>
              </p:cNvSpPr>
              <p:nvPr/>
            </p:nvSpPr>
            <p:spPr bwMode="auto">
              <a:xfrm rot="8220806">
                <a:off x="3651" y="2251"/>
                <a:ext cx="771" cy="54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11 w 21600"/>
                  <a:gd name="T13" fmla="*/ 4518 h 21600"/>
                  <a:gd name="T14" fmla="*/ 17089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5" name="Rectangle 122"/>
              <p:cNvSpPr>
                <a:spLocks noChangeAspect="1" noChangeArrowheads="1"/>
              </p:cNvSpPr>
              <p:nvPr/>
            </p:nvSpPr>
            <p:spPr bwMode="auto">
              <a:xfrm>
                <a:off x="4001" y="2187"/>
                <a:ext cx="531" cy="72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" name="Group 130"/>
            <p:cNvGrpSpPr>
              <a:grpSpLocks noChangeAspect="1"/>
            </p:cNvGrpSpPr>
            <p:nvPr/>
          </p:nvGrpSpPr>
          <p:grpSpPr bwMode="auto">
            <a:xfrm>
              <a:off x="2167" y="2727"/>
              <a:ext cx="364" cy="362"/>
              <a:chOff x="3651" y="2187"/>
              <a:chExt cx="1270" cy="1198"/>
            </a:xfrm>
          </p:grpSpPr>
          <p:sp>
            <p:nvSpPr>
              <p:cNvPr id="51228" name="AutoShape 131"/>
              <p:cNvSpPr>
                <a:spLocks noChangeAspect="1" noChangeArrowheads="1"/>
              </p:cNvSpPr>
              <p:nvPr/>
            </p:nvSpPr>
            <p:spPr bwMode="auto">
              <a:xfrm>
                <a:off x="3878" y="2840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9" name="AutoShape 132"/>
              <p:cNvSpPr>
                <a:spLocks noChangeAspect="1" noChangeArrowheads="1"/>
              </p:cNvSpPr>
              <p:nvPr/>
            </p:nvSpPr>
            <p:spPr bwMode="auto">
              <a:xfrm rot="-8264527">
                <a:off x="4105" y="2251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0" name="AutoShape 133"/>
              <p:cNvSpPr>
                <a:spLocks noChangeAspect="1" noChangeArrowheads="1"/>
              </p:cNvSpPr>
              <p:nvPr/>
            </p:nvSpPr>
            <p:spPr bwMode="auto">
              <a:xfrm rot="8220806">
                <a:off x="3651" y="2251"/>
                <a:ext cx="771" cy="54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11 w 21600"/>
                  <a:gd name="T13" fmla="*/ 4518 h 21600"/>
                  <a:gd name="T14" fmla="*/ 17089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1" name="Rectangle 134"/>
              <p:cNvSpPr>
                <a:spLocks noChangeAspect="1" noChangeArrowheads="1"/>
              </p:cNvSpPr>
              <p:nvPr/>
            </p:nvSpPr>
            <p:spPr bwMode="auto">
              <a:xfrm>
                <a:off x="4001" y="2187"/>
                <a:ext cx="531" cy="72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" name="Group 138"/>
            <p:cNvGrpSpPr>
              <a:grpSpLocks noChangeAspect="1"/>
            </p:cNvGrpSpPr>
            <p:nvPr/>
          </p:nvGrpSpPr>
          <p:grpSpPr bwMode="auto">
            <a:xfrm>
              <a:off x="1927" y="3203"/>
              <a:ext cx="364" cy="362"/>
              <a:chOff x="3651" y="2187"/>
              <a:chExt cx="1270" cy="1198"/>
            </a:xfrm>
          </p:grpSpPr>
          <p:sp>
            <p:nvSpPr>
              <p:cNvPr id="51224" name="AutoShape 139"/>
              <p:cNvSpPr>
                <a:spLocks noChangeAspect="1" noChangeArrowheads="1"/>
              </p:cNvSpPr>
              <p:nvPr/>
            </p:nvSpPr>
            <p:spPr bwMode="auto">
              <a:xfrm>
                <a:off x="3878" y="2840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5" name="AutoShape 140"/>
              <p:cNvSpPr>
                <a:spLocks noChangeAspect="1" noChangeArrowheads="1"/>
              </p:cNvSpPr>
              <p:nvPr/>
            </p:nvSpPr>
            <p:spPr bwMode="auto">
              <a:xfrm rot="-8264527">
                <a:off x="4105" y="2251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6" name="AutoShape 141"/>
              <p:cNvSpPr>
                <a:spLocks noChangeAspect="1" noChangeArrowheads="1"/>
              </p:cNvSpPr>
              <p:nvPr/>
            </p:nvSpPr>
            <p:spPr bwMode="auto">
              <a:xfrm rot="8220806">
                <a:off x="3651" y="2251"/>
                <a:ext cx="771" cy="54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11 w 21600"/>
                  <a:gd name="T13" fmla="*/ 4518 h 21600"/>
                  <a:gd name="T14" fmla="*/ 17089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7" name="Rectangle 142"/>
              <p:cNvSpPr>
                <a:spLocks noChangeAspect="1" noChangeArrowheads="1"/>
              </p:cNvSpPr>
              <p:nvPr/>
            </p:nvSpPr>
            <p:spPr bwMode="auto">
              <a:xfrm>
                <a:off x="4001" y="2187"/>
                <a:ext cx="531" cy="72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1223" name="Oval 155"/>
            <p:cNvSpPr>
              <a:spLocks noChangeAspect="1" noChangeArrowheads="1"/>
            </p:cNvSpPr>
            <p:nvPr/>
          </p:nvSpPr>
          <p:spPr bwMode="auto">
            <a:xfrm>
              <a:off x="2699" y="2478"/>
              <a:ext cx="272" cy="2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050" name="Picture 2" descr="C:\Users\АРСЕН\Desktop\vanillin-250x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05064"/>
            <a:ext cx="2286000" cy="2286000"/>
          </a:xfrm>
          <a:prstGeom prst="rect">
            <a:avLst/>
          </a:prstGeom>
          <a:noFill/>
        </p:spPr>
      </p:pic>
      <p:pic>
        <p:nvPicPr>
          <p:cNvPr id="2051" name="Picture 3" descr="C:\Users\АРСЕН\Desktop\x_5e3344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564904"/>
            <a:ext cx="1716658" cy="24067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Цитраль</a:t>
            </a:r>
            <a:endParaRPr lang="ru-RU" dirty="0" smtClean="0">
              <a:latin typeface="Comic Sans MS" pitchFamily="66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174037" cy="45974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  <a:p>
            <a:pPr>
              <a:buFont typeface="Wingdings" pitchFamily="2" charset="2"/>
              <a:buNone/>
            </a:pPr>
            <a:r>
              <a:rPr lang="ru-RU" sz="2400" b="1" dirty="0" smtClean="0"/>
              <a:t>3,7-диметил-2,6-октадиеналь(запах лимона)</a:t>
            </a:r>
          </a:p>
          <a:p>
            <a:pPr algn="just">
              <a:buFont typeface="Wingdings" pitchFamily="2" charset="2"/>
              <a:buNone/>
            </a:pPr>
            <a:r>
              <a:rPr lang="ru-RU" sz="2400" b="1" dirty="0" smtClean="0"/>
              <a:t>           Запах цитрусовых обусловлен данным диеновым альдегидом. Его применяют в качестве отдушки средств бытовой химии, косметических и парфюмерных веществ.</a:t>
            </a:r>
          </a:p>
        </p:txBody>
      </p:sp>
      <p:pic>
        <p:nvPicPr>
          <p:cNvPr id="3074" name="Picture 2" descr="C:\Users\АРСЕН\Desktop\97175855_4171694_limonnaya_maska_dlya_l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429000"/>
            <a:ext cx="3672408" cy="275768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Коричный альдегид (С</a:t>
            </a:r>
            <a:r>
              <a:rPr lang="ru-RU" b="1" baseline="-25000" dirty="0" smtClean="0">
                <a:latin typeface="Comic Sans MS" pitchFamily="66" charset="0"/>
              </a:rPr>
              <a:t>9</a:t>
            </a:r>
            <a:r>
              <a:rPr lang="ru-RU" b="1" dirty="0" smtClean="0">
                <a:latin typeface="Comic Sans MS" pitchFamily="66" charset="0"/>
              </a:rPr>
              <a:t>Н</a:t>
            </a:r>
            <a:r>
              <a:rPr lang="ru-RU" b="1" baseline="-25000" dirty="0" smtClean="0">
                <a:latin typeface="Comic Sans MS" pitchFamily="66" charset="0"/>
              </a:rPr>
              <a:t>8</a:t>
            </a:r>
            <a:r>
              <a:rPr lang="ru-RU" b="1" dirty="0" smtClean="0">
                <a:latin typeface="Comic Sans MS" pitchFamily="66" charset="0"/>
              </a:rPr>
              <a:t>О)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538" y="1484784"/>
            <a:ext cx="4716462" cy="37242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b="1" dirty="0" smtClean="0"/>
              <a:t>Коричный альдегид 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/>
              <a:t>содержится в масле корицы,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/>
              <a:t>его получают перегонкой коры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/>
              <a:t>дерева корицы . Применяется 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/>
              <a:t>в кулинарии в виде палочек или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/>
              <a:t>порошка. Корица известна не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/>
              <a:t>только благодаря запаху, но и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/>
              <a:t>при лечении метеоризма.   </a:t>
            </a:r>
          </a:p>
        </p:txBody>
      </p:sp>
      <p:sp>
        <p:nvSpPr>
          <p:cNvPr id="53252" name="Oval 12"/>
          <p:cNvSpPr>
            <a:spLocks noChangeAspect="1" noChangeArrowheads="1"/>
          </p:cNvSpPr>
          <p:nvPr/>
        </p:nvSpPr>
        <p:spPr bwMode="auto">
          <a:xfrm>
            <a:off x="2555776" y="1556792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3" name="Oval 16"/>
          <p:cNvSpPr>
            <a:spLocks noChangeAspect="1" noChangeArrowheads="1"/>
          </p:cNvSpPr>
          <p:nvPr/>
        </p:nvSpPr>
        <p:spPr bwMode="auto">
          <a:xfrm>
            <a:off x="3276501" y="1772692"/>
            <a:ext cx="596900" cy="576262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4" name="Oval 5"/>
          <p:cNvSpPr>
            <a:spLocks noChangeAspect="1" noChangeArrowheads="1"/>
          </p:cNvSpPr>
          <p:nvPr/>
        </p:nvSpPr>
        <p:spPr bwMode="auto">
          <a:xfrm rot="5400000">
            <a:off x="993676" y="1198017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5" name="Oval 15"/>
          <p:cNvSpPr>
            <a:spLocks noChangeAspect="1" noChangeArrowheads="1"/>
          </p:cNvSpPr>
          <p:nvPr/>
        </p:nvSpPr>
        <p:spPr bwMode="auto">
          <a:xfrm rot="5400000">
            <a:off x="1785839" y="1198017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9"/>
          <p:cNvGrpSpPr>
            <a:grpSpLocks noChangeAspect="1"/>
          </p:cNvGrpSpPr>
          <p:nvPr/>
        </p:nvGrpSpPr>
        <p:grpSpPr bwMode="auto">
          <a:xfrm rot="-5400000">
            <a:off x="1638996" y="1414710"/>
            <a:ext cx="576262" cy="574675"/>
            <a:chOff x="3651" y="2187"/>
            <a:chExt cx="1270" cy="1198"/>
          </a:xfrm>
        </p:grpSpPr>
        <p:sp>
          <p:nvSpPr>
            <p:cNvPr id="53303" name="AutoShape 30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304" name="AutoShape 31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305" name="AutoShape 32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306" name="Rectangle 33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 noChangeAspect="1"/>
          </p:cNvGrpSpPr>
          <p:nvPr/>
        </p:nvGrpSpPr>
        <p:grpSpPr bwMode="auto">
          <a:xfrm rot="5400000">
            <a:off x="1027808" y="1411535"/>
            <a:ext cx="576262" cy="574675"/>
            <a:chOff x="3651" y="2187"/>
            <a:chExt cx="1270" cy="1198"/>
          </a:xfrm>
        </p:grpSpPr>
        <p:sp>
          <p:nvSpPr>
            <p:cNvPr id="53299" name="AutoShape 40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300" name="AutoShape 41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301" name="AutoShape 42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302" name="Rectangle 43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9"/>
          <p:cNvGrpSpPr>
            <a:grpSpLocks noChangeAspect="1"/>
          </p:cNvGrpSpPr>
          <p:nvPr/>
        </p:nvGrpSpPr>
        <p:grpSpPr bwMode="auto">
          <a:xfrm rot="5400000">
            <a:off x="1784252" y="1785391"/>
            <a:ext cx="577850" cy="574675"/>
            <a:chOff x="3651" y="2187"/>
            <a:chExt cx="1270" cy="1198"/>
          </a:xfrm>
        </p:grpSpPr>
        <p:sp>
          <p:nvSpPr>
            <p:cNvPr id="53295" name="AutoShape 20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96" name="AutoShape 21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97" name="AutoShape 22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98" name="Rectangle 23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86"/>
          <p:cNvGrpSpPr>
            <a:grpSpLocks/>
          </p:cNvGrpSpPr>
          <p:nvPr/>
        </p:nvGrpSpPr>
        <p:grpSpPr bwMode="auto">
          <a:xfrm>
            <a:off x="611560" y="1772816"/>
            <a:ext cx="1676400" cy="1154112"/>
            <a:chOff x="476" y="2341"/>
            <a:chExt cx="1056" cy="727"/>
          </a:xfrm>
        </p:grpSpPr>
        <p:sp>
          <p:nvSpPr>
            <p:cNvPr id="53277" name="Oval 65"/>
            <p:cNvSpPr>
              <a:spLocks noChangeAspect="1" noChangeArrowheads="1"/>
            </p:cNvSpPr>
            <p:nvPr/>
          </p:nvSpPr>
          <p:spPr bwMode="auto">
            <a:xfrm>
              <a:off x="476" y="2387"/>
              <a:ext cx="272" cy="2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34"/>
            <p:cNvGrpSpPr>
              <a:grpSpLocks noChangeAspect="1"/>
            </p:cNvGrpSpPr>
            <p:nvPr/>
          </p:nvGrpSpPr>
          <p:grpSpPr bwMode="auto">
            <a:xfrm rot="-5400000">
              <a:off x="691" y="2342"/>
              <a:ext cx="364" cy="362"/>
              <a:chOff x="3651" y="2187"/>
              <a:chExt cx="1270" cy="1198"/>
            </a:xfrm>
          </p:grpSpPr>
          <p:sp>
            <p:nvSpPr>
              <p:cNvPr id="53291" name="AutoShape 35"/>
              <p:cNvSpPr>
                <a:spLocks noChangeAspect="1" noChangeArrowheads="1"/>
              </p:cNvSpPr>
              <p:nvPr/>
            </p:nvSpPr>
            <p:spPr bwMode="auto">
              <a:xfrm>
                <a:off x="3878" y="2840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292" name="AutoShape 36"/>
              <p:cNvSpPr>
                <a:spLocks noChangeAspect="1" noChangeArrowheads="1"/>
              </p:cNvSpPr>
              <p:nvPr/>
            </p:nvSpPr>
            <p:spPr bwMode="auto">
              <a:xfrm rot="-8264527">
                <a:off x="4105" y="2251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293" name="AutoShape 37"/>
              <p:cNvSpPr>
                <a:spLocks noChangeAspect="1" noChangeArrowheads="1"/>
              </p:cNvSpPr>
              <p:nvPr/>
            </p:nvSpPr>
            <p:spPr bwMode="auto">
              <a:xfrm rot="8220806">
                <a:off x="3651" y="2251"/>
                <a:ext cx="771" cy="54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11 w 21600"/>
                  <a:gd name="T13" fmla="*/ 4518 h 21600"/>
                  <a:gd name="T14" fmla="*/ 17089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294" name="Rectangle 38"/>
              <p:cNvSpPr>
                <a:spLocks noChangeAspect="1" noChangeArrowheads="1"/>
              </p:cNvSpPr>
              <p:nvPr/>
            </p:nvSpPr>
            <p:spPr bwMode="auto">
              <a:xfrm>
                <a:off x="4001" y="2187"/>
                <a:ext cx="531" cy="72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279" name="Oval 13"/>
            <p:cNvSpPr>
              <a:spLocks noChangeAspect="1" noChangeArrowheads="1"/>
            </p:cNvSpPr>
            <p:nvPr/>
          </p:nvSpPr>
          <p:spPr bwMode="auto">
            <a:xfrm rot="5400000">
              <a:off x="762" y="2795"/>
              <a:ext cx="272" cy="2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80" name="Oval 14"/>
            <p:cNvSpPr>
              <a:spLocks noChangeAspect="1" noChangeArrowheads="1"/>
            </p:cNvSpPr>
            <p:nvPr/>
          </p:nvSpPr>
          <p:spPr bwMode="auto">
            <a:xfrm rot="5400000">
              <a:off x="1260" y="2796"/>
              <a:ext cx="272" cy="2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" name="Group 24"/>
            <p:cNvGrpSpPr>
              <a:grpSpLocks noChangeAspect="1"/>
            </p:cNvGrpSpPr>
            <p:nvPr/>
          </p:nvGrpSpPr>
          <p:grpSpPr bwMode="auto">
            <a:xfrm rot="-5400000">
              <a:off x="1168" y="2583"/>
              <a:ext cx="363" cy="362"/>
              <a:chOff x="3651" y="2187"/>
              <a:chExt cx="1270" cy="1198"/>
            </a:xfrm>
          </p:grpSpPr>
          <p:sp>
            <p:nvSpPr>
              <p:cNvPr id="53287" name="AutoShape 25"/>
              <p:cNvSpPr>
                <a:spLocks noChangeAspect="1" noChangeArrowheads="1"/>
              </p:cNvSpPr>
              <p:nvPr/>
            </p:nvSpPr>
            <p:spPr bwMode="auto">
              <a:xfrm>
                <a:off x="3878" y="2840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288" name="AutoShape 26"/>
              <p:cNvSpPr>
                <a:spLocks noChangeAspect="1" noChangeArrowheads="1"/>
              </p:cNvSpPr>
              <p:nvPr/>
            </p:nvSpPr>
            <p:spPr bwMode="auto">
              <a:xfrm rot="-8264527">
                <a:off x="4105" y="2251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289" name="AutoShape 27"/>
              <p:cNvSpPr>
                <a:spLocks noChangeAspect="1" noChangeArrowheads="1"/>
              </p:cNvSpPr>
              <p:nvPr/>
            </p:nvSpPr>
            <p:spPr bwMode="auto">
              <a:xfrm rot="8220806">
                <a:off x="3651" y="2251"/>
                <a:ext cx="771" cy="54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11 w 21600"/>
                  <a:gd name="T13" fmla="*/ 4518 h 21600"/>
                  <a:gd name="T14" fmla="*/ 17089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290" name="Rectangle 28"/>
              <p:cNvSpPr>
                <a:spLocks noChangeAspect="1" noChangeArrowheads="1"/>
              </p:cNvSpPr>
              <p:nvPr/>
            </p:nvSpPr>
            <p:spPr bwMode="auto">
              <a:xfrm>
                <a:off x="4001" y="2187"/>
                <a:ext cx="531" cy="72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8" name="Group 44"/>
            <p:cNvGrpSpPr>
              <a:grpSpLocks noChangeAspect="1"/>
            </p:cNvGrpSpPr>
            <p:nvPr/>
          </p:nvGrpSpPr>
          <p:grpSpPr bwMode="auto">
            <a:xfrm rot="5400000">
              <a:off x="784" y="2582"/>
              <a:ext cx="364" cy="362"/>
              <a:chOff x="3651" y="2187"/>
              <a:chExt cx="1270" cy="1198"/>
            </a:xfrm>
          </p:grpSpPr>
          <p:sp>
            <p:nvSpPr>
              <p:cNvPr id="53283" name="AutoShape 45"/>
              <p:cNvSpPr>
                <a:spLocks noChangeAspect="1" noChangeArrowheads="1"/>
              </p:cNvSpPr>
              <p:nvPr/>
            </p:nvSpPr>
            <p:spPr bwMode="auto">
              <a:xfrm>
                <a:off x="3878" y="2840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284" name="AutoShape 46"/>
              <p:cNvSpPr>
                <a:spLocks noChangeAspect="1" noChangeArrowheads="1"/>
              </p:cNvSpPr>
              <p:nvPr/>
            </p:nvSpPr>
            <p:spPr bwMode="auto">
              <a:xfrm rot="-8264527">
                <a:off x="4105" y="2251"/>
                <a:ext cx="816" cy="545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0 w 21600"/>
                  <a:gd name="T5" fmla="*/ 0 h 21600"/>
                  <a:gd name="T6" fmla="*/ 1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18 h 21600"/>
                  <a:gd name="T14" fmla="*/ 17100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285" name="AutoShape 47"/>
              <p:cNvSpPr>
                <a:spLocks noChangeAspect="1" noChangeArrowheads="1"/>
              </p:cNvSpPr>
              <p:nvPr/>
            </p:nvSpPr>
            <p:spPr bwMode="auto">
              <a:xfrm rot="8220806">
                <a:off x="3651" y="2251"/>
                <a:ext cx="771" cy="545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11 w 21600"/>
                  <a:gd name="T13" fmla="*/ 4518 h 21600"/>
                  <a:gd name="T14" fmla="*/ 17089 w 21600"/>
                  <a:gd name="T15" fmla="*/ 1708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286" name="Rectangle 48"/>
              <p:cNvSpPr>
                <a:spLocks noChangeAspect="1" noChangeArrowheads="1"/>
              </p:cNvSpPr>
              <p:nvPr/>
            </p:nvSpPr>
            <p:spPr bwMode="auto">
              <a:xfrm>
                <a:off x="4001" y="2187"/>
                <a:ext cx="531" cy="72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9" name="Group 89"/>
          <p:cNvGrpSpPr>
            <a:grpSpLocks noChangeAspect="1"/>
          </p:cNvGrpSpPr>
          <p:nvPr/>
        </p:nvGrpSpPr>
        <p:grpSpPr bwMode="auto">
          <a:xfrm rot="-5400000">
            <a:off x="2393852" y="1774279"/>
            <a:ext cx="577850" cy="574675"/>
            <a:chOff x="3651" y="2187"/>
            <a:chExt cx="1270" cy="1198"/>
          </a:xfrm>
        </p:grpSpPr>
        <p:sp>
          <p:nvSpPr>
            <p:cNvPr id="53273" name="AutoShape 90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74" name="AutoShape 91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75" name="AutoShape 92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76" name="Rectangle 93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3261" name="Oval 94"/>
          <p:cNvSpPr>
            <a:spLocks noChangeAspect="1" noChangeArrowheads="1"/>
          </p:cNvSpPr>
          <p:nvPr/>
        </p:nvSpPr>
        <p:spPr bwMode="auto">
          <a:xfrm rot="5400000">
            <a:off x="2506564" y="2493417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62" name="Oval 95"/>
          <p:cNvSpPr>
            <a:spLocks noChangeAspect="1" noChangeArrowheads="1"/>
          </p:cNvSpPr>
          <p:nvPr/>
        </p:nvSpPr>
        <p:spPr bwMode="auto">
          <a:xfrm rot="5400000">
            <a:off x="3297139" y="2495004"/>
            <a:ext cx="431800" cy="43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" name="Group 96"/>
          <p:cNvGrpSpPr>
            <a:grpSpLocks noChangeAspect="1"/>
          </p:cNvGrpSpPr>
          <p:nvPr/>
        </p:nvGrpSpPr>
        <p:grpSpPr bwMode="auto">
          <a:xfrm rot="-5400000">
            <a:off x="3151882" y="2156073"/>
            <a:ext cx="576263" cy="574675"/>
            <a:chOff x="3651" y="2187"/>
            <a:chExt cx="1270" cy="1198"/>
          </a:xfrm>
        </p:grpSpPr>
        <p:sp>
          <p:nvSpPr>
            <p:cNvPr id="53269" name="AutoShape 97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70" name="AutoShape 98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71" name="AutoShape 99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72" name="Rectangle 100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01"/>
          <p:cNvGrpSpPr>
            <a:grpSpLocks noChangeAspect="1"/>
          </p:cNvGrpSpPr>
          <p:nvPr/>
        </p:nvGrpSpPr>
        <p:grpSpPr bwMode="auto">
          <a:xfrm rot="5400000">
            <a:off x="2541489" y="2155279"/>
            <a:ext cx="577850" cy="574675"/>
            <a:chOff x="3651" y="2187"/>
            <a:chExt cx="1270" cy="1198"/>
          </a:xfrm>
        </p:grpSpPr>
        <p:sp>
          <p:nvSpPr>
            <p:cNvPr id="53265" name="AutoShape 102"/>
            <p:cNvSpPr>
              <a:spLocks noChangeAspect="1" noChangeArrowheads="1"/>
            </p:cNvSpPr>
            <p:nvPr/>
          </p:nvSpPr>
          <p:spPr bwMode="auto">
            <a:xfrm>
              <a:off x="3878" y="2840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66" name="AutoShape 103"/>
            <p:cNvSpPr>
              <a:spLocks noChangeAspect="1" noChangeArrowheads="1"/>
            </p:cNvSpPr>
            <p:nvPr/>
          </p:nvSpPr>
          <p:spPr bwMode="auto">
            <a:xfrm rot="-8264527">
              <a:off x="4105" y="2251"/>
              <a:ext cx="816" cy="545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8 h 21600"/>
                <a:gd name="T14" fmla="*/ 17100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67" name="AutoShape 104"/>
            <p:cNvSpPr>
              <a:spLocks noChangeAspect="1" noChangeArrowheads="1"/>
            </p:cNvSpPr>
            <p:nvPr/>
          </p:nvSpPr>
          <p:spPr bwMode="auto">
            <a:xfrm rot="8220806">
              <a:off x="3651" y="2251"/>
              <a:ext cx="771" cy="545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11 w 21600"/>
                <a:gd name="T13" fmla="*/ 4518 h 21600"/>
                <a:gd name="T14" fmla="*/ 17089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68" name="Rectangle 105"/>
            <p:cNvSpPr>
              <a:spLocks noChangeAspect="1" noChangeArrowheads="1"/>
            </p:cNvSpPr>
            <p:nvPr/>
          </p:nvSpPr>
          <p:spPr bwMode="auto">
            <a:xfrm>
              <a:off x="4001" y="2187"/>
              <a:ext cx="531" cy="72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098" name="Picture 2" descr="C:\Users\АРСЕН\Desktop\kor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73016"/>
            <a:ext cx="3960440" cy="29546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4|22|15.1|12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525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Ванилин С8Н8О3</vt:lpstr>
      <vt:lpstr>Цитраль</vt:lpstr>
      <vt:lpstr>Коричный альдегид (С9Н8О)</vt:lpstr>
      <vt:lpstr>Бензальдегид (С7Р6О)</vt:lpstr>
      <vt:lpstr>Гептанон-2 (С7Н14О)</vt:lpstr>
      <vt:lpstr>n-Гидроксифенилбутанон-2 (С10Н20О2)</vt:lpstr>
      <vt:lpstr>Феромоны</vt:lpstr>
      <vt:lpstr>Синквейн – французское слово, обозначающее «пять строк»</vt:lpstr>
      <vt:lpstr>Пример синквейна на тему «Химия»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АРСЕН</dc:creator>
  <cp:lastModifiedBy>АРСЕН</cp:lastModifiedBy>
  <cp:revision>26</cp:revision>
  <dcterms:created xsi:type="dcterms:W3CDTF">2013-12-01T04:16:14Z</dcterms:created>
  <dcterms:modified xsi:type="dcterms:W3CDTF">2013-12-09T14:18:35Z</dcterms:modified>
</cp:coreProperties>
</file>