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5" r:id="rId3"/>
    <p:sldId id="293" r:id="rId4"/>
    <p:sldId id="294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57" r:id="rId16"/>
    <p:sldId id="297" r:id="rId17"/>
    <p:sldId id="261" r:id="rId18"/>
    <p:sldId id="262" r:id="rId19"/>
    <p:sldId id="264" r:id="rId20"/>
    <p:sldId id="265" r:id="rId21"/>
    <p:sldId id="263" r:id="rId22"/>
    <p:sldId id="290" r:id="rId23"/>
    <p:sldId id="291" r:id="rId24"/>
    <p:sldId id="272" r:id="rId25"/>
    <p:sldId id="296" r:id="rId26"/>
    <p:sldId id="300" r:id="rId27"/>
    <p:sldId id="301" r:id="rId28"/>
    <p:sldId id="302" r:id="rId29"/>
    <p:sldId id="303" r:id="rId30"/>
    <p:sldId id="304" r:id="rId31"/>
    <p:sldId id="274" r:id="rId32"/>
    <p:sldId id="299" r:id="rId33"/>
    <p:sldId id="306" r:id="rId34"/>
    <p:sldId id="305" r:id="rId35"/>
    <p:sldId id="27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7B7"/>
    <a:srgbClr val="B5E5C8"/>
    <a:srgbClr val="B0C7E2"/>
    <a:srgbClr val="6B6476"/>
    <a:srgbClr val="95959D"/>
    <a:srgbClr val="645E6E"/>
    <a:srgbClr val="4F4C5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EE0D-7E74-441E-ADD4-B88F678AE20D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33EA-02DB-4E42-89C5-F936EE362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5368-4B39-45CF-AEFD-BDBB9E60A1EF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0DEA-B00E-461E-9089-CFE6492D5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896A-8987-466A-91AB-F6370D0EF90D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415CB-3AE5-4605-A21A-EB80DAA27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5C4C-4173-4E27-8BC0-96C6569B3480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9C5F-7AD7-4530-86D2-7A96E18C9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64ACA-3F76-4B16-B3CC-7EE2EC9EED4B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6C5D-5372-43C7-A641-7DD75CDD8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3021-1F2F-4CBE-851E-FDD962630339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1FC2-4479-43F9-B322-C52AA28D6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ED6BF-BA2A-4182-9DA2-70E4F96D461E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BB46-8648-4C8F-9AE5-BFC83261C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F31C-03A5-49E3-A937-FAC9A2AAD71C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A86B-C641-4326-B3EF-4E5841CD3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7BC9-117E-4655-A7AA-0F0276A44A0B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45A9-31B8-4D9B-99B9-26472D77D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768E3-EE5D-4BAB-912A-73A6DEEF915C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7E35-5AC7-4E5F-840E-2F5185483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9469-5D40-4DC1-A1B2-397BEA1AE780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703E-D02D-447D-BB8C-1367ADF0C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661A-71C2-4478-B3E1-D441F40B5699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DEF9-92F8-429C-BC44-2244037EB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9FC0-696B-4E65-8E97-07430C77D9D7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02AAC-0708-4C25-ABD0-D7D89F3F4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1CD1-C785-4D78-9276-5B2F112CB94D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7B4E-CC50-481F-9C87-B34AFC199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6B6F-23BF-4302-B266-392BF7409642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93FC-5414-4411-A2E6-27E845634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E2F9-7EFB-4DC3-B981-04DF71C3E3B4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99CD-3ECB-4723-BF1E-2593BCFE7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186C-DF66-4AAA-8F90-10D7151317B4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EFA3-2AE0-4AA8-B98E-DFE6CCD51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6AE6A-96C9-45FD-8672-E700AD9B5F69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A284-C345-45F1-BD80-14D4ADD87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730E9-D963-4121-8D2C-E75FB327FF56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8751-B2D0-40E0-8BD2-3CF70FD18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50BBC-3D1B-446D-9CD4-E433CC1E1E54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EE35-A8C5-4822-B779-362CA3108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DA6A-2147-4DED-AE14-790D1589D8DD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798E-09A4-4936-9C4E-05EAF649F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6355-BD55-4B45-AB9F-3C8EC8C20AAC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C09F-59F9-44AE-B6A3-0627088E9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C352-C020-4F95-8B53-D88A325B9E8F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53DF-28E8-414D-BB74-6865BA6F3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3686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EC0BF-7805-4BE9-BAA2-0195B1A25BC5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AA855-561B-422B-932D-230AA8E97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ECCEEDD-A363-4BAF-9A53-6FA2A25855EE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2F93E13-9DA2-4D9A-BD01-DE88F40A9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1" r:id="rId4"/>
    <p:sldLayoutId id="2147483698" r:id="rId5"/>
    <p:sldLayoutId id="2147483692" r:id="rId6"/>
    <p:sldLayoutId id="2147483693" r:id="rId7"/>
    <p:sldLayoutId id="2147483699" r:id="rId8"/>
    <p:sldLayoutId id="2147483700" r:id="rId9"/>
    <p:sldLayoutId id="2147483694" r:id="rId10"/>
    <p:sldLayoutId id="2147483695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6984776" cy="21168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3F5746"/>
                </a:solidFill>
                <a:latin typeface="Comic Sans MS" pitchFamily="66" charset="0"/>
              </a:rPr>
              <a:t>История</a:t>
            </a:r>
            <a:br>
              <a:rPr lang="ru-RU" sz="5400" smtClean="0">
                <a:solidFill>
                  <a:srgbClr val="3F5746"/>
                </a:solidFill>
                <a:latin typeface="Comic Sans MS" pitchFamily="66" charset="0"/>
              </a:rPr>
            </a:br>
            <a:r>
              <a:rPr lang="ru-RU" sz="5400">
                <a:solidFill>
                  <a:srgbClr val="3F5746"/>
                </a:solidFill>
                <a:latin typeface="Comic Sans MS" pitchFamily="66" charset="0"/>
              </a:rPr>
              <a:t/>
            </a:r>
            <a:br>
              <a:rPr lang="ru-RU" sz="5400">
                <a:solidFill>
                  <a:srgbClr val="3F5746"/>
                </a:solidFill>
                <a:latin typeface="Comic Sans MS" pitchFamily="66" charset="0"/>
              </a:rPr>
            </a:br>
            <a:r>
              <a:rPr lang="ru-RU" sz="5400" smtClean="0">
                <a:solidFill>
                  <a:srgbClr val="3F5746"/>
                </a:solidFill>
                <a:latin typeface="Comic Sans MS" pitchFamily="66" charset="0"/>
              </a:rPr>
              <a:t> школьной формы</a:t>
            </a:r>
            <a:endParaRPr lang="ru-RU" sz="5400">
              <a:solidFill>
                <a:srgbClr val="3F574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В 1962 году гимнастёрки поменяли на серые шерстяные костюмы, но милитаризированного вида они не потеряли. Важными аксессуарами была фуражка с кокардой и ремень с бляхой. Строго регламентировались причёски - под машинку, как в армии.</a:t>
            </a:r>
          </a:p>
        </p:txBody>
      </p:sp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2276475"/>
            <a:ext cx="2592387" cy="3532188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27200"/>
          </a:xfrm>
        </p:spPr>
        <p:txBody>
          <a:bodyPr/>
          <a:lstStyle/>
          <a:p>
            <a:r>
              <a:rPr lang="ru-RU" sz="2400" smtClean="0"/>
              <a:t>1973 году мальчиков нарядили в  форму - синие полушерстяные костюмы, курточка джинсового кроя и брюки.                                                На рукаве курточки была пластиковая эмблема                                                  с книжкой и солнышком</a:t>
            </a:r>
            <a:r>
              <a:rPr lang="ru-RU" sz="4000" smtClean="0"/>
              <a:t> </a:t>
            </a:r>
          </a:p>
        </p:txBody>
      </p:sp>
      <p:pic>
        <p:nvPicPr>
          <p:cNvPr id="36866" name="Рисунок 6" descr="http://www.apatitylibr.ru/images/stories/hobby/forms/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73238"/>
            <a:ext cx="4105275" cy="2901950"/>
          </a:xfrm>
          <a:ln w="28575">
            <a:solidFill>
              <a:srgbClr val="000000"/>
            </a:solidFill>
          </a:ln>
        </p:spPr>
      </p:pic>
      <p:pic>
        <p:nvPicPr>
          <p:cNvPr id="36867" name="Объект 3" descr="http://www.apatitylibr.ru/images/stories/hobby/forms/9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773238"/>
            <a:ext cx="2376488" cy="1439862"/>
          </a:xfrm>
          <a:ln w="28575">
            <a:solidFill>
              <a:srgbClr val="000000"/>
            </a:solidFill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716338"/>
            <a:ext cx="3455988" cy="2603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869" name="Рисунок 5" descr="http://www.apatitylibr.ru/images/stories/hobby/forms/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5013325"/>
            <a:ext cx="1584325" cy="13319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1976 году  в школьную форму вошёл синий полушерстяной костюм-тройка (пиджак, жилет, юбка).</a:t>
            </a:r>
            <a:r>
              <a:rPr lang="ru-RU" sz="4000" smtClean="0"/>
              <a:t> </a:t>
            </a:r>
          </a:p>
        </p:txBody>
      </p:sp>
      <p:pic>
        <p:nvPicPr>
          <p:cNvPr id="37890" name="Рисунок 4" descr="http://www.apatitylibr.ru/images/stories/hobby/forms/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844675"/>
            <a:ext cx="4392612" cy="3778250"/>
          </a:xfrm>
          <a:ln w="28575">
            <a:solidFill>
              <a:srgbClr val="000000"/>
            </a:solidFill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573463"/>
            <a:ext cx="1304925" cy="1428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В 1988 году форменная история плавно двинулась к концу. </a:t>
            </a:r>
            <a:br>
              <a:rPr lang="ru-RU" sz="2400" smtClean="0"/>
            </a:br>
            <a:r>
              <a:rPr lang="ru-RU" sz="2400" smtClean="0"/>
              <a:t>В 1992 году советская форма была отменена окончательно.</a:t>
            </a:r>
            <a:r>
              <a:rPr lang="ru-RU" sz="4000" smtClean="0"/>
              <a:t> </a:t>
            </a:r>
          </a:p>
        </p:txBody>
      </p:sp>
      <p:pic>
        <p:nvPicPr>
          <p:cNvPr id="38914" name="Picture 9" descr="класс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73238"/>
            <a:ext cx="6840538" cy="38592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Школьная форма советского времени , как символ прощания со школой.</a:t>
            </a:r>
          </a:p>
        </p:txBody>
      </p:sp>
      <p:pic>
        <p:nvPicPr>
          <p:cNvPr id="39938" name="Picture 4" descr="Последний звонок 2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371600"/>
            <a:ext cx="5081587" cy="5081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765175"/>
            <a:ext cx="3313113" cy="5399088"/>
          </a:xfrm>
          <a:ln w="28575">
            <a:solidFill>
              <a:srgbClr val="0000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059113" y="274638"/>
            <a:ext cx="5627687" cy="993775"/>
          </a:xfrm>
        </p:spPr>
        <p:txBody>
          <a:bodyPr/>
          <a:lstStyle/>
          <a:p>
            <a:pPr eaLnBrk="1" hangingPunct="1"/>
            <a:r>
              <a:rPr lang="en-US" smtClean="0"/>
              <a:t>    </a:t>
            </a:r>
            <a:r>
              <a:rPr lang="ru-RU" smtClean="0"/>
              <a:t>Школьники Англии</a:t>
            </a:r>
          </a:p>
        </p:txBody>
      </p:sp>
      <p:pic>
        <p:nvPicPr>
          <p:cNvPr id="41986" name="Объект 3" descr="http://www.apatitylibr.ru/images/stories/hobby/forms/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28775"/>
            <a:ext cx="2592387" cy="4608513"/>
          </a:xfrm>
          <a:ln w="28575">
            <a:solidFill>
              <a:srgbClr val="000000"/>
            </a:solidFill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989138"/>
            <a:ext cx="3529013" cy="2352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88" name="Picture 5" descr="великобр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60350"/>
            <a:ext cx="1968500" cy="984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Индия, Ирландия, Австралия, Сингапур, Южная Африка</a:t>
            </a:r>
            <a:r>
              <a:rPr lang="ru-RU" smtClean="0"/>
              <a:t> </a:t>
            </a:r>
          </a:p>
        </p:txBody>
      </p:sp>
      <p:pic>
        <p:nvPicPr>
          <p:cNvPr id="43010" name="Объект 3" descr="http://www.apatitylibr.ru/images/stories/hobby/forms/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3167062" cy="2449512"/>
          </a:xfrm>
          <a:ln w="28575">
            <a:solidFill>
              <a:srgbClr val="000000"/>
            </a:solidFill>
          </a:ln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725" y="1412875"/>
            <a:ext cx="3506788" cy="4248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076700"/>
            <a:ext cx="1765300" cy="2520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Германия</a:t>
            </a:r>
          </a:p>
        </p:txBody>
      </p:sp>
      <p:pic>
        <p:nvPicPr>
          <p:cNvPr id="44034" name="Объект 3" descr="http://www.apatitylibr.ru/images/stories/hobby/forms/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060575"/>
            <a:ext cx="4608512" cy="3889375"/>
          </a:xfrm>
          <a:ln w="28575">
            <a:solidFill>
              <a:srgbClr val="000000"/>
            </a:solidFill>
          </a:ln>
        </p:spPr>
      </p:pic>
      <p:pic>
        <p:nvPicPr>
          <p:cNvPr id="44035" name="Picture 4" descr="герм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2005012" cy="10763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Япония</a:t>
            </a:r>
          </a:p>
        </p:txBody>
      </p:sp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781300"/>
            <a:ext cx="5222875" cy="3698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89138"/>
            <a:ext cx="2393950" cy="309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692150"/>
            <a:ext cx="2520950" cy="18986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1" name="Picture 6" descr="япо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33375"/>
            <a:ext cx="2149475" cy="12239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 1764 году Екатерина II основала Смольный институт благородных девиц</a:t>
            </a:r>
          </a:p>
        </p:txBody>
      </p:sp>
      <p:pic>
        <p:nvPicPr>
          <p:cNvPr id="27650" name="Рисунок 3" descr="http://www.apatitylibr.ru/images/stories/hobby/forms/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844675"/>
            <a:ext cx="3889375" cy="2705100"/>
          </a:xfrm>
          <a:ln w="28575">
            <a:solidFill>
              <a:srgbClr val="000000"/>
            </a:solidFill>
          </a:ln>
        </p:spPr>
      </p:pic>
      <p:pic>
        <p:nvPicPr>
          <p:cNvPr id="27651" name="Рисунок 4" descr="http://www.apatitylibr.ru/images/stories/hobby/forms/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5900" y="1557338"/>
            <a:ext cx="2933700" cy="4535487"/>
          </a:xfrm>
          <a:ln w="28575">
            <a:solidFill>
              <a:srgbClr val="0000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США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412875"/>
            <a:ext cx="2808288" cy="2247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221163"/>
            <a:ext cx="3211513" cy="2203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6084" name="Объект 3" descr="http://www.apatitylibr.ru/images/stories/hobby/forms/16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4213" y="2565400"/>
            <a:ext cx="2911475" cy="4008438"/>
          </a:xfrm>
          <a:ln w="28575">
            <a:solidFill>
              <a:srgbClr val="000000"/>
            </a:solidFill>
          </a:ln>
        </p:spPr>
      </p:pic>
      <p:pic>
        <p:nvPicPr>
          <p:cNvPr id="46085" name="Picture 8" descr="сш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620713"/>
            <a:ext cx="2449512" cy="12906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Куба</a:t>
            </a:r>
          </a:p>
        </p:txBody>
      </p:sp>
      <p:pic>
        <p:nvPicPr>
          <p:cNvPr id="47106" name="Picture 7" descr="куб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349500"/>
            <a:ext cx="3887788" cy="3111500"/>
          </a:xfrm>
          <a:ln w="28575">
            <a:solidFill>
              <a:srgbClr val="000000"/>
            </a:solidFill>
          </a:ln>
        </p:spPr>
      </p:pic>
      <p:pic>
        <p:nvPicPr>
          <p:cNvPr id="47107" name="Picture 8" descr="куба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532063"/>
            <a:ext cx="3960812" cy="3168650"/>
          </a:xfrm>
          <a:ln w="28575">
            <a:solidFill>
              <a:srgbClr val="000000"/>
            </a:solidFill>
          </a:ln>
        </p:spPr>
      </p:pic>
      <p:pic>
        <p:nvPicPr>
          <p:cNvPr id="47108" name="Picture 5" descr="куб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04813"/>
            <a:ext cx="2520950" cy="13922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Австралия</a:t>
            </a:r>
          </a:p>
        </p:txBody>
      </p:sp>
      <p:pic>
        <p:nvPicPr>
          <p:cNvPr id="48130" name="Picture 7" descr="австрал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36838"/>
            <a:ext cx="3816350" cy="3054350"/>
          </a:xfrm>
          <a:ln w="28575">
            <a:solidFill>
              <a:srgbClr val="000000"/>
            </a:solidFill>
          </a:ln>
        </p:spPr>
      </p:pic>
      <p:pic>
        <p:nvPicPr>
          <p:cNvPr id="48131" name="Picture 8" descr="австралия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636838"/>
            <a:ext cx="3776663" cy="3022600"/>
          </a:xfrm>
          <a:ln w="28575">
            <a:solidFill>
              <a:srgbClr val="000000"/>
            </a:solidFill>
          </a:ln>
        </p:spPr>
      </p:pic>
      <p:pic>
        <p:nvPicPr>
          <p:cNvPr id="48132" name="Picture 5" descr="австрал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49275"/>
            <a:ext cx="2305050" cy="1244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124075" y="549275"/>
            <a:ext cx="6851650" cy="53292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— Дети должны с детства приобщаться к тому, что костюм – это нечто большее, чем просто одежда. От того, как ты выглядишь, зависит, как с тобой будут общаться окружающие, – считает модельер </a:t>
            </a:r>
            <a:r>
              <a:rPr lang="ru-RU" sz="2800" b="1" smtClean="0">
                <a:solidFill>
                  <a:srgbClr val="0033CC"/>
                </a:solidFill>
              </a:rPr>
              <a:t>Вячеслав Зайцев.</a:t>
            </a:r>
            <a:r>
              <a:rPr lang="ru-RU" sz="2800" smtClean="0"/>
              <a:t> Возможно, для повышения собственной самооценки школьный дресс-код может оказать огромную услугу, ведь он позволяет одеваться стильно, хотя и строго. </a:t>
            </a:r>
          </a:p>
        </p:txBody>
      </p:sp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19462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Стильно! Модно! Школьно!</a:t>
            </a:r>
          </a:p>
        </p:txBody>
      </p:sp>
      <p:pic>
        <p:nvPicPr>
          <p:cNvPr id="50178" name="Рисунок 3" descr="школьная форма для мальч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84313"/>
            <a:ext cx="4824412" cy="42306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Oval 4"/>
          <p:cNvSpPr>
            <a:spLocks noChangeArrowheads="1"/>
          </p:cNvSpPr>
          <p:nvPr/>
        </p:nvSpPr>
        <p:spPr bwMode="auto">
          <a:xfrm>
            <a:off x="2484438" y="2133600"/>
            <a:ext cx="1223962" cy="1150938"/>
          </a:xfrm>
          <a:prstGeom prst="ellipse">
            <a:avLst/>
          </a:prstGeom>
          <a:solidFill>
            <a:srgbClr val="B0C7E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2" name="Oval 5"/>
          <p:cNvSpPr>
            <a:spLocks noChangeArrowheads="1"/>
          </p:cNvSpPr>
          <p:nvPr/>
        </p:nvSpPr>
        <p:spPr bwMode="auto">
          <a:xfrm>
            <a:off x="2339975" y="4076700"/>
            <a:ext cx="1223963" cy="1150938"/>
          </a:xfrm>
          <a:prstGeom prst="ellipse">
            <a:avLst/>
          </a:prstGeom>
          <a:solidFill>
            <a:srgbClr val="B5E5C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Oval 6"/>
          <p:cNvSpPr>
            <a:spLocks noChangeArrowheads="1"/>
          </p:cNvSpPr>
          <p:nvPr/>
        </p:nvSpPr>
        <p:spPr bwMode="auto">
          <a:xfrm>
            <a:off x="4211638" y="5013325"/>
            <a:ext cx="1223962" cy="1150938"/>
          </a:xfrm>
          <a:prstGeom prst="ellipse">
            <a:avLst/>
          </a:prstGeom>
          <a:solidFill>
            <a:srgbClr val="EEF7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Oval 7"/>
          <p:cNvSpPr>
            <a:spLocks noChangeArrowheads="1"/>
          </p:cNvSpPr>
          <p:nvPr/>
        </p:nvSpPr>
        <p:spPr bwMode="auto">
          <a:xfrm>
            <a:off x="4211638" y="1341438"/>
            <a:ext cx="1223962" cy="1150937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Oval 8"/>
          <p:cNvSpPr>
            <a:spLocks noChangeArrowheads="1"/>
          </p:cNvSpPr>
          <p:nvPr/>
        </p:nvSpPr>
        <p:spPr bwMode="auto">
          <a:xfrm>
            <a:off x="4284663" y="3213100"/>
            <a:ext cx="1223962" cy="1150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Oval 9"/>
          <p:cNvSpPr>
            <a:spLocks noChangeArrowheads="1"/>
          </p:cNvSpPr>
          <p:nvPr/>
        </p:nvSpPr>
        <p:spPr bwMode="auto">
          <a:xfrm>
            <a:off x="6227763" y="4221163"/>
            <a:ext cx="1223962" cy="1150937"/>
          </a:xfrm>
          <a:prstGeom prst="ellipse">
            <a:avLst/>
          </a:prstGeom>
          <a:solidFill>
            <a:srgbClr val="ED9DE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Oval 10"/>
          <p:cNvSpPr>
            <a:spLocks noChangeArrowheads="1"/>
          </p:cNvSpPr>
          <p:nvPr/>
        </p:nvSpPr>
        <p:spPr bwMode="auto">
          <a:xfrm>
            <a:off x="6084888" y="2276475"/>
            <a:ext cx="1223962" cy="1150938"/>
          </a:xfrm>
          <a:prstGeom prst="ellipse">
            <a:avLst/>
          </a:prstGeom>
          <a:solidFill>
            <a:srgbClr val="E7A3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smtClean="0">
                <a:solidFill>
                  <a:srgbClr val="006600"/>
                </a:solidFill>
              </a:rPr>
              <a:t>блузы и рубашки</a:t>
            </a:r>
            <a:r>
              <a:rPr lang="ru-RU" smtClean="0"/>
              <a:t> </a:t>
            </a:r>
          </a:p>
        </p:txBody>
      </p:sp>
      <p:pic>
        <p:nvPicPr>
          <p:cNvPr id="51209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1301750" cy="17287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костюмы</a:t>
            </a:r>
          </a:p>
        </p:txBody>
      </p:sp>
      <p:pic>
        <p:nvPicPr>
          <p:cNvPr id="5222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12875"/>
            <a:ext cx="3887787" cy="2138363"/>
          </a:xfrm>
          <a:ln w="28575">
            <a:solidFill>
              <a:srgbClr val="000000"/>
            </a:solidFill>
          </a:ln>
        </p:spPr>
      </p:pic>
      <p:sp>
        <p:nvSpPr>
          <p:cNvPr id="52227" name="Oval 6"/>
          <p:cNvSpPr>
            <a:spLocks noChangeArrowheads="1"/>
          </p:cNvSpPr>
          <p:nvPr/>
        </p:nvSpPr>
        <p:spPr bwMode="auto">
          <a:xfrm>
            <a:off x="755650" y="5157788"/>
            <a:ext cx="1008063" cy="1079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Oval 7"/>
          <p:cNvSpPr>
            <a:spLocks noChangeArrowheads="1"/>
          </p:cNvSpPr>
          <p:nvPr/>
        </p:nvSpPr>
        <p:spPr bwMode="auto">
          <a:xfrm>
            <a:off x="7164388" y="5084763"/>
            <a:ext cx="1008062" cy="1079500"/>
          </a:xfrm>
          <a:prstGeom prst="ellipse">
            <a:avLst/>
          </a:prstGeom>
          <a:solidFill>
            <a:srgbClr val="95959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Oval 8"/>
          <p:cNvSpPr>
            <a:spLocks noChangeArrowheads="1"/>
          </p:cNvSpPr>
          <p:nvPr/>
        </p:nvSpPr>
        <p:spPr bwMode="auto">
          <a:xfrm>
            <a:off x="5148263" y="5084763"/>
            <a:ext cx="1008062" cy="1079500"/>
          </a:xfrm>
          <a:prstGeom prst="ellipse">
            <a:avLst/>
          </a:prstGeom>
          <a:solidFill>
            <a:srgbClr val="6B647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Oval 9"/>
          <p:cNvSpPr>
            <a:spLocks noChangeArrowheads="1"/>
          </p:cNvSpPr>
          <p:nvPr/>
        </p:nvSpPr>
        <p:spPr bwMode="auto">
          <a:xfrm>
            <a:off x="3059113" y="5157788"/>
            <a:ext cx="1008062" cy="1079500"/>
          </a:xfrm>
          <a:prstGeom prst="ellipse">
            <a:avLst/>
          </a:prstGeom>
          <a:solidFill>
            <a:srgbClr val="4F4C5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23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725" y="1916113"/>
            <a:ext cx="1458913" cy="23764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3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916113"/>
            <a:ext cx="1152525" cy="2378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Деловой стиль</a:t>
            </a: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412875"/>
            <a:ext cx="1704975" cy="4267200"/>
          </a:xfrm>
          <a:ln w="28575">
            <a:solidFill>
              <a:srgbClr val="000000"/>
            </a:solidFill>
          </a:ln>
        </p:spPr>
      </p:pic>
      <p:pic>
        <p:nvPicPr>
          <p:cNvPr id="53251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412875"/>
            <a:ext cx="2857500" cy="4191000"/>
          </a:xfrm>
          <a:ln w="28575">
            <a:solidFill>
              <a:srgbClr val="0000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606" t="2768" r="5528" b="4453"/>
          <a:stretch>
            <a:fillRect/>
          </a:stretch>
        </p:blipFill>
        <p:spPr>
          <a:xfrm>
            <a:off x="971550" y="1557338"/>
            <a:ext cx="2919413" cy="3887787"/>
          </a:xfrm>
          <a:ln w="28575">
            <a:solidFill>
              <a:srgbClr val="000000"/>
            </a:solidFill>
          </a:ln>
        </p:spPr>
      </p:pic>
      <p:pic>
        <p:nvPicPr>
          <p:cNvPr id="5427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1628775"/>
            <a:ext cx="2476500" cy="3671888"/>
          </a:xfrm>
          <a:ln w="28575">
            <a:solidFill>
              <a:srgbClr val="0000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92150"/>
            <a:ext cx="2476500" cy="3733800"/>
          </a:xfrm>
        </p:spPr>
      </p:pic>
      <p:pic>
        <p:nvPicPr>
          <p:cNvPr id="55298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333375"/>
            <a:ext cx="2414588" cy="2808288"/>
          </a:xfrm>
          <a:ln w="28575">
            <a:solidFill>
              <a:srgbClr val="000000"/>
            </a:solidFill>
          </a:ln>
        </p:spPr>
      </p:pic>
      <p:pic>
        <p:nvPicPr>
          <p:cNvPr id="55299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03350" y="4724400"/>
            <a:ext cx="2305050" cy="1536700"/>
          </a:xfrm>
        </p:spPr>
      </p:pic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3429000"/>
            <a:ext cx="1901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200" smtClean="0"/>
              <a:t>Самой известной считается форма  Императорского Царскосельского Лицея.</a:t>
            </a:r>
          </a:p>
        </p:txBody>
      </p:sp>
      <p:pic>
        <p:nvPicPr>
          <p:cNvPr id="28674" name="Рисунок 6" descr="http://www.edukids.ru/i/image/Sotrudnichestvo/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66875"/>
            <a:ext cx="6481762" cy="4297363"/>
          </a:xfrm>
          <a:ln w="28575">
            <a:solidFill>
              <a:srgbClr val="0000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04813"/>
            <a:ext cx="1762125" cy="4267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3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852738"/>
            <a:ext cx="1649412" cy="33131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3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36838"/>
            <a:ext cx="2189163" cy="3209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3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692150"/>
            <a:ext cx="2111375" cy="30972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549275"/>
            <a:ext cx="1990725" cy="2232025"/>
          </a:xfrm>
          <a:ln w="28575">
            <a:solidFill>
              <a:srgbClr val="000000"/>
            </a:solidFill>
          </a:ln>
        </p:spPr>
      </p:pic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557338"/>
            <a:ext cx="1897063" cy="27368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734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284538"/>
            <a:ext cx="1806575" cy="23764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734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916113"/>
            <a:ext cx="2320925" cy="31670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549275"/>
            <a:ext cx="2890838" cy="2098675"/>
          </a:xfrm>
          <a:ln w="28575">
            <a:solidFill>
              <a:srgbClr val="000000"/>
            </a:solidFill>
          </a:ln>
        </p:spPr>
      </p:pic>
      <p:pic>
        <p:nvPicPr>
          <p:cNvPr id="58370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ln w="28575">
            <a:solidFill>
              <a:srgbClr val="000000"/>
            </a:solidFill>
          </a:ln>
        </p:spPr>
      </p:pic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981075"/>
            <a:ext cx="2735263" cy="2060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37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500438"/>
            <a:ext cx="3228975" cy="2324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20713"/>
            <a:ext cx="2195512" cy="2808287"/>
          </a:xfrm>
          <a:ln w="28575">
            <a:solidFill>
              <a:srgbClr val="000000"/>
            </a:solidFill>
          </a:ln>
        </p:spPr>
      </p:pic>
      <p:pic>
        <p:nvPicPr>
          <p:cNvPr id="5939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5963" y="333375"/>
            <a:ext cx="2697162" cy="2735263"/>
          </a:xfrm>
          <a:ln w="28575">
            <a:solidFill>
              <a:srgbClr val="000000"/>
            </a:solidFill>
          </a:ln>
        </p:spPr>
      </p:pic>
      <p:pic>
        <p:nvPicPr>
          <p:cNvPr id="5939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211888" y="3789363"/>
            <a:ext cx="2316162" cy="2519362"/>
          </a:xfrm>
          <a:ln w="28575">
            <a:solidFill>
              <a:srgbClr val="000000"/>
            </a:solidFill>
          </a:ln>
        </p:spPr>
      </p:pic>
      <p:pic>
        <p:nvPicPr>
          <p:cNvPr id="593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2420938"/>
            <a:ext cx="2143125" cy="25923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3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3716338"/>
            <a:ext cx="1633537" cy="2449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 descr="Новый рисунок (1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692150"/>
            <a:ext cx="2457450" cy="4267200"/>
          </a:xfrm>
          <a:ln w="28575">
            <a:solidFill>
              <a:srgbClr val="000000"/>
            </a:solidFill>
          </a:ln>
        </p:spPr>
      </p:pic>
      <p:pic>
        <p:nvPicPr>
          <p:cNvPr id="60418" name="Picture 4" descr="Новый рисунок (16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052513"/>
            <a:ext cx="2933700" cy="4267200"/>
          </a:xfrm>
          <a:ln w="28575">
            <a:solidFill>
              <a:srgbClr val="0000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200" smtClean="0"/>
              <a:t>В 1834 году была утверждена общая система всех гражданских мундиров в Российской империи</a:t>
            </a:r>
            <a:r>
              <a:rPr lang="ru-RU" smtClean="0"/>
              <a:t> </a:t>
            </a:r>
          </a:p>
        </p:txBody>
      </p:sp>
      <p:pic>
        <p:nvPicPr>
          <p:cNvPr id="296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73238"/>
            <a:ext cx="2327275" cy="3527425"/>
          </a:xfrm>
          <a:ln w="28575">
            <a:solidFill>
              <a:srgbClr val="000000"/>
            </a:solidFill>
          </a:ln>
        </p:spPr>
      </p:pic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700213"/>
            <a:ext cx="1982787" cy="36718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фасон формы менялся несколько раз –</a:t>
            </a:r>
            <a:br>
              <a:rPr lang="ru-RU" sz="3200" smtClean="0"/>
            </a:br>
            <a:r>
              <a:rPr lang="ru-RU" sz="3200" smtClean="0"/>
              <a:t>1855, 1868, 1896 и 1913 годах</a:t>
            </a:r>
            <a:r>
              <a:rPr lang="ru-RU" sz="4000" smtClean="0"/>
              <a:t> </a:t>
            </a:r>
          </a:p>
        </p:txBody>
      </p:sp>
      <p:pic>
        <p:nvPicPr>
          <p:cNvPr id="3072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28775"/>
            <a:ext cx="2039938" cy="3960813"/>
          </a:xfrm>
          <a:ln w="28575">
            <a:solidFill>
              <a:srgbClr val="000000"/>
            </a:solidFill>
          </a:ln>
        </p:spPr>
      </p:pic>
      <p:pic>
        <p:nvPicPr>
          <p:cNvPr id="3072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628775"/>
            <a:ext cx="2492375" cy="3671888"/>
          </a:xfrm>
          <a:ln w="28575">
            <a:solidFill>
              <a:srgbClr val="0000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Форма для девочек была утверждена на целых 60 лет позже мальчиковой - в </a:t>
            </a:r>
            <a:r>
              <a:rPr lang="ru-RU" sz="2800" i="1" smtClean="0"/>
              <a:t>1896 году</a:t>
            </a:r>
            <a:r>
              <a:rPr lang="ru-RU" sz="2800" smtClean="0"/>
              <a:t>.</a:t>
            </a:r>
          </a:p>
        </p:txBody>
      </p:sp>
      <p:pic>
        <p:nvPicPr>
          <p:cNvPr id="31746" name="Picture 5" descr="Новый рисунок 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628775"/>
            <a:ext cx="2743200" cy="39608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47" name="Объект 3" descr="http://www.apatitylibr.ru/images/stories/hobby/forms/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628775"/>
            <a:ext cx="4032250" cy="3384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611188" y="2060575"/>
            <a:ext cx="8229600" cy="1143000"/>
          </a:xfrm>
        </p:spPr>
        <p:txBody>
          <a:bodyPr/>
          <a:lstStyle/>
          <a:p>
            <a:r>
              <a:rPr lang="ru-RU" sz="3200" smtClean="0"/>
              <a:t>В </a:t>
            </a:r>
            <a:r>
              <a:rPr lang="ru-RU" sz="3200" i="1" smtClean="0"/>
              <a:t>1918 году</a:t>
            </a:r>
            <a:r>
              <a:rPr lang="ru-RU" sz="3200" smtClean="0"/>
              <a:t> вышел декрет</a:t>
            </a:r>
            <a:br>
              <a:rPr lang="ru-RU" sz="3200" smtClean="0"/>
            </a:br>
            <a:r>
              <a:rPr lang="ru-RU" sz="3200" smtClean="0"/>
              <a:t> "О единой школе...", который отменял школьную форму, как наследие </a:t>
            </a:r>
            <a:br>
              <a:rPr lang="ru-RU" sz="3200" smtClean="0"/>
            </a:br>
            <a:r>
              <a:rPr lang="ru-RU" sz="3200" smtClean="0"/>
              <a:t>царско-полицейского режима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smtClean="0"/>
              <a:t>1949 год</a:t>
            </a:r>
            <a:r>
              <a:rPr lang="ru-RU" sz="2400" smtClean="0"/>
              <a:t>, снова вводится единая форма - коричневое шерстяное платье с чёрным или белым фартуком для девочек и военные гимнастёрки для мальчиков.</a:t>
            </a:r>
          </a:p>
        </p:txBody>
      </p:sp>
      <p:pic>
        <p:nvPicPr>
          <p:cNvPr id="33794" name="Picture 2" descr="http://im7-tub-ru.yandex.net/i?id=275395353-27-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773238"/>
            <a:ext cx="3063875" cy="4176712"/>
          </a:xfrm>
          <a:ln w="28575">
            <a:solidFill>
              <a:srgbClr val="000000"/>
            </a:solidFill>
          </a:ln>
        </p:spPr>
      </p:pic>
      <p:pic>
        <p:nvPicPr>
          <p:cNvPr id="33795" name="Рисунок 4" descr="http://www.apatitylibr.ru/images/stories/hobby/forms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060575"/>
            <a:ext cx="3271838" cy="26606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ru-RU" sz="2800" smtClean="0"/>
              <a:t>В обычные дни полагалось носить чёрный передник с чёрными или коричневыми бантами, в праздничные дни белый передник с белыми бантиками.</a:t>
            </a:r>
            <a:r>
              <a:rPr lang="ru-RU" sz="4000" smtClean="0"/>
              <a:t> </a:t>
            </a:r>
          </a:p>
        </p:txBody>
      </p:sp>
      <p:pic>
        <p:nvPicPr>
          <p:cNvPr id="34818" name="Picture 6" descr="Новый рисунок (9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89138"/>
            <a:ext cx="3598862" cy="4176712"/>
          </a:xfrm>
          <a:ln w="28575">
            <a:solidFill>
              <a:srgbClr val="000000"/>
            </a:solidFill>
          </a:ln>
        </p:spPr>
      </p:pic>
      <p:pic>
        <p:nvPicPr>
          <p:cNvPr id="348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916113"/>
            <a:ext cx="3671887" cy="2668587"/>
          </a:xfrm>
          <a:ln w="28575">
            <a:solidFill>
              <a:srgbClr val="000000"/>
            </a:solidFill>
          </a:ln>
        </p:spPr>
      </p:pic>
      <p:pic>
        <p:nvPicPr>
          <p:cNvPr id="34820" name="Рисунок 6" descr="http://www.apatitylibr.ru/images/stories/hobby/forms/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5084763"/>
            <a:ext cx="1871662" cy="10366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TC010264152[[fn=Симфония]]</Template>
  <TotalTime>1482</TotalTime>
  <Words>279</Words>
  <Application>Microsoft Office PowerPoint</Application>
  <PresentationFormat>Экран (4:3)</PresentationFormat>
  <Paragraphs>25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Calibri</vt:lpstr>
      <vt:lpstr>Franklin Gothic Book</vt:lpstr>
      <vt:lpstr>Wingdings 2</vt:lpstr>
      <vt:lpstr>Тема Office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В 1764 году Екатерина II основала Смольный институт благородных девиц</vt:lpstr>
      <vt:lpstr>Самой известной считается форма  Императорского Царскосельского Лицея.</vt:lpstr>
      <vt:lpstr>В 1834 году была утверждена общая система всех гражданских мундиров в Российской империи </vt:lpstr>
      <vt:lpstr>фасон формы менялся несколько раз – 1855, 1868, 1896 и 1913 годах </vt:lpstr>
      <vt:lpstr>Форма для девочек была утверждена на целых 60 лет позже мальчиковой - в 1896 году.</vt:lpstr>
      <vt:lpstr>В 1918 году вышел декрет  "О единой школе...", который отменял школьную форму, как наследие  царско-полицейского режима </vt:lpstr>
      <vt:lpstr>1949 год, снова вводится единая форма - коричневое шерстяное платье с чёрным или белым фартуком для девочек и военные гимнастёрки для мальчиков.</vt:lpstr>
      <vt:lpstr>В обычные дни полагалось носить чёрный передник с чёрными или коричневыми бантами, в праздничные дни белый передник с белыми бантиками. </vt:lpstr>
      <vt:lpstr>В 1962 году гимнастёрки поменяли на серые шерстяные костюмы, но милитаризированного вида они не потеряли. Важными аксессуарами была фуражка с кокардой и ремень с бляхой. Строго регламентировались причёски - под машинку, как в армии.</vt:lpstr>
      <vt:lpstr>1973 году мальчиков нарядили в  форму - синие полушерстяные костюмы, курточка джинсового кроя и брюки.                                                На рукаве курточки была пластиковая эмблема                                                  с книжкой и солнышком </vt:lpstr>
      <vt:lpstr>1976 году  в школьную форму вошёл синий полушерстяной костюм-тройка (пиджак, жилет, юбка). </vt:lpstr>
      <vt:lpstr>В 1988 году форменная история плавно двинулась к концу.  В 1992 году советская форма была отменена окончательно. </vt:lpstr>
      <vt:lpstr>Школьная форма советского времени , как символ прощания со школой.</vt:lpstr>
      <vt:lpstr>Слайд 15</vt:lpstr>
      <vt:lpstr>    Школьники Англии</vt:lpstr>
      <vt:lpstr>Индия, Ирландия, Австралия, Сингапур, Южная Африка </vt:lpstr>
      <vt:lpstr>Германия</vt:lpstr>
      <vt:lpstr>Япония</vt:lpstr>
      <vt:lpstr>США</vt:lpstr>
      <vt:lpstr>Куба</vt:lpstr>
      <vt:lpstr>Австралия</vt:lpstr>
      <vt:lpstr>Слайд 23</vt:lpstr>
      <vt:lpstr>Стильно! Модно! Школьно!</vt:lpstr>
      <vt:lpstr> блузы и рубашки </vt:lpstr>
      <vt:lpstr> костюмы</vt:lpstr>
      <vt:lpstr>Деловой стиль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школьной формы</dc:title>
  <dc:creator>СорокинаЛБ</dc:creator>
  <cp:lastModifiedBy>Пользователь</cp:lastModifiedBy>
  <cp:revision>40</cp:revision>
  <dcterms:created xsi:type="dcterms:W3CDTF">2012-03-16T10:40:13Z</dcterms:created>
  <dcterms:modified xsi:type="dcterms:W3CDTF">2012-04-19T17:57:42Z</dcterms:modified>
</cp:coreProperties>
</file>