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9" r:id="rId3"/>
    <p:sldId id="261" r:id="rId4"/>
    <p:sldId id="262" r:id="rId5"/>
    <p:sldId id="263" r:id="rId6"/>
    <p:sldId id="265" r:id="rId7"/>
    <p:sldId id="266" r:id="rId8"/>
    <p:sldId id="267" r:id="rId9"/>
    <p:sldId id="268" r:id="rId10"/>
    <p:sldId id="270" r:id="rId11"/>
    <p:sldId id="272" r:id="rId12"/>
    <p:sldId id="271" r:id="rId13"/>
    <p:sldId id="276" r:id="rId14"/>
    <p:sldId id="27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ED6F84"/>
    <a:srgbClr val="630D1B"/>
    <a:srgbClr val="E74B65"/>
    <a:srgbClr val="DDDDDD"/>
    <a:srgbClr val="80808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C565C-40B7-4976-911D-9ED68F94CE22}" type="datetimeFigureOut">
              <a:rPr lang="ru-RU" smtClean="0"/>
              <a:pPr/>
              <a:t>24.07.2013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CD63D-72AD-4D4A-92B9-02B4DFECB2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1323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CD63D-72AD-4D4A-92B9-02B4DFECB22F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0601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0CE42-F49A-4F09-A22C-786FCA7E6D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B24983-848E-443A-9F49-132C243350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7514B-A3D2-4FAE-9428-640F9671BD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E22254-5197-4AE7-984D-6BE7EACEF8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280889-2793-4530-9239-3851F2FD05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8A2AA-76C9-4F19-8E9F-F0FF83C3B9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5FEC0-1F21-40D7-94C0-2D525ED5F7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CAD9F-EF46-4C24-BCDE-DFC8E42859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ED4DD-11C6-44CE-AF3E-A0EB536A73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E8730-CFB0-46E6-95CE-B566EEBAB6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71DC5-F03B-4B01-99F9-FB0999021E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64F656-E3DC-47A4-ABB1-C6240F681DD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0" y="1125538"/>
            <a:ext cx="9144000" cy="404812"/>
          </a:xfrm>
          <a:prstGeom prst="rect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331913" y="476249"/>
            <a:ext cx="6553200" cy="5473701"/>
          </a:xfrm>
          <a:prstGeom prst="rect">
            <a:avLst/>
          </a:prstGeom>
          <a:solidFill>
            <a:schemeClr val="bg1"/>
          </a:solidFill>
          <a:ln w="9525">
            <a:solidFill>
              <a:srgbClr val="3333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331913" y="476250"/>
            <a:ext cx="6553200" cy="20891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1331913" y="2565400"/>
            <a:ext cx="6553200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331913" y="4581525"/>
            <a:ext cx="6553200" cy="1439863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1295400" y="4581525"/>
            <a:ext cx="6553200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>
            <a:off x="2339751" y="692150"/>
            <a:ext cx="4752529" cy="1657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 dirty="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О чём</a:t>
            </a:r>
          </a:p>
          <a:p>
            <a:pPr algn="ctr"/>
            <a:r>
              <a:rPr lang="ru-RU" sz="4000" b="1" kern="10" dirty="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рассказывают</a:t>
            </a:r>
          </a:p>
          <a:p>
            <a:pPr algn="ctr"/>
            <a:r>
              <a:rPr lang="ru-RU" sz="4000" b="1" kern="10" dirty="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гербы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5437188" y="142875"/>
            <a:ext cx="2555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>
                <a:solidFill>
                  <a:schemeClr val="bg1"/>
                </a:solidFill>
              </a:rPr>
              <a:t>МОУ «СОШ №4»</a:t>
            </a: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0"/>
            <a:ext cx="9144000" cy="404813"/>
          </a:xfrm>
          <a:prstGeom prst="rect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117" name="Picture 21" descr="rf_eag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565400"/>
            <a:ext cx="3240360" cy="3095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1125538"/>
            <a:ext cx="9144000" cy="404812"/>
          </a:xfrm>
          <a:prstGeom prst="rect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79388" y="1412875"/>
            <a:ext cx="8785225" cy="52562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79388" y="150813"/>
            <a:ext cx="8785225" cy="7921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WordArt 5"/>
          <p:cNvSpPr>
            <a:spLocks noChangeArrowheads="1" noChangeShapeType="1" noTextEdit="1"/>
          </p:cNvSpPr>
          <p:nvPr/>
        </p:nvSpPr>
        <p:spPr bwMode="auto">
          <a:xfrm>
            <a:off x="2339975" y="260350"/>
            <a:ext cx="3887788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Смысл изображений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50824" y="1557338"/>
            <a:ext cx="8569647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sz="2800" dirty="0" smtClean="0">
              <a:solidFill>
                <a:srgbClr val="CC3300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800" dirty="0" smtClean="0">
                <a:solidFill>
                  <a:srgbClr val="CC3300"/>
                </a:solidFill>
              </a:rPr>
              <a:t>Лев </a:t>
            </a:r>
            <a:r>
              <a:rPr lang="ru-RU" sz="2800" dirty="0">
                <a:solidFill>
                  <a:srgbClr val="CC3300"/>
                </a:solidFill>
              </a:rPr>
              <a:t>– сила, мужество, великодушие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800" dirty="0">
                <a:solidFill>
                  <a:srgbClr val="CC3300"/>
                </a:solidFill>
              </a:rPr>
              <a:t>Леопард – храбрость, отвага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800" dirty="0">
                <a:solidFill>
                  <a:srgbClr val="CC3300"/>
                </a:solidFill>
              </a:rPr>
              <a:t>Орёл – власть, господство, прозорливость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800" dirty="0">
                <a:solidFill>
                  <a:srgbClr val="CC3300"/>
                </a:solidFill>
              </a:rPr>
              <a:t>Конь – храбрость льва, зоркость орла, сила и быстрота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800" dirty="0">
                <a:solidFill>
                  <a:srgbClr val="CC3300"/>
                </a:solidFill>
              </a:rPr>
              <a:t>Собака – верность, </a:t>
            </a:r>
            <a:r>
              <a:rPr lang="ru-RU" sz="2800" dirty="0" smtClean="0">
                <a:solidFill>
                  <a:srgbClr val="CC3300"/>
                </a:solidFill>
              </a:rPr>
              <a:t>преданность, повиновение</a:t>
            </a:r>
            <a:endParaRPr lang="ru-RU" sz="2800" dirty="0">
              <a:solidFill>
                <a:srgbClr val="CC3300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800" dirty="0">
                <a:solidFill>
                  <a:srgbClr val="CC3300"/>
                </a:solidFill>
              </a:rPr>
              <a:t>Кошка – независимость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800" dirty="0">
                <a:solidFill>
                  <a:srgbClr val="CC3300"/>
                </a:solidFill>
              </a:rPr>
              <a:t>Овца – кротость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1125538"/>
            <a:ext cx="9144000" cy="404812"/>
          </a:xfrm>
          <a:prstGeom prst="rect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79388" y="1412875"/>
            <a:ext cx="8785225" cy="52562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9388" y="150813"/>
            <a:ext cx="8785225" cy="7921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WordArt 5"/>
          <p:cNvSpPr>
            <a:spLocks noChangeArrowheads="1" noChangeShapeType="1" noTextEdit="1"/>
          </p:cNvSpPr>
          <p:nvPr/>
        </p:nvSpPr>
        <p:spPr bwMode="auto">
          <a:xfrm>
            <a:off x="2339975" y="260350"/>
            <a:ext cx="3887788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Смысл изображений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50825" y="1557338"/>
            <a:ext cx="8281988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800">
                <a:solidFill>
                  <a:srgbClr val="CC3300"/>
                </a:solidFill>
              </a:rPr>
              <a:t>Единорог – чистота, непорочность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800">
                <a:solidFill>
                  <a:srgbClr val="CC3300"/>
                </a:solidFill>
              </a:rPr>
              <a:t>Кабан, вепрь – мужество, неустрашимость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800">
                <a:solidFill>
                  <a:srgbClr val="CC3300"/>
                </a:solidFill>
              </a:rPr>
              <a:t>Ворон – долголетие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800">
                <a:solidFill>
                  <a:srgbClr val="CC3300"/>
                </a:solidFill>
              </a:rPr>
              <a:t>Феникс – бессмертие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800">
                <a:solidFill>
                  <a:srgbClr val="CC3300"/>
                </a:solidFill>
              </a:rPr>
              <a:t>Змея – вечность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800">
                <a:solidFill>
                  <a:srgbClr val="CC3300"/>
                </a:solidFill>
              </a:rPr>
              <a:t>Дуб – крепость, сила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800">
                <a:solidFill>
                  <a:srgbClr val="CC3300"/>
                </a:solidFill>
              </a:rPr>
              <a:t>Солнце – свет, богатство, изобилие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800">
                <a:solidFill>
                  <a:srgbClr val="CC3300"/>
                </a:solidFill>
              </a:rPr>
              <a:t>Звезда – ночь, вечность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2800">
                <a:solidFill>
                  <a:srgbClr val="CC3300"/>
                </a:solidFill>
              </a:rPr>
              <a:t>Посох – духовная власть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1125538"/>
            <a:ext cx="9144000" cy="404812"/>
          </a:xfrm>
          <a:prstGeom prst="rect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99529" y="1412875"/>
            <a:ext cx="8785225" cy="52562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79388" y="150813"/>
            <a:ext cx="8785225" cy="7921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37" name="WordArt 5"/>
          <p:cNvSpPr>
            <a:spLocks noChangeArrowheads="1" noChangeShapeType="1" noTextEdit="1"/>
          </p:cNvSpPr>
          <p:nvPr/>
        </p:nvSpPr>
        <p:spPr bwMode="auto">
          <a:xfrm>
            <a:off x="2339975" y="260350"/>
            <a:ext cx="3887788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Герб России</a:t>
            </a:r>
          </a:p>
        </p:txBody>
      </p:sp>
      <p:pic>
        <p:nvPicPr>
          <p:cNvPr id="18441" name="Picture 9" descr="rf1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626503"/>
            <a:ext cx="4254500" cy="5041900"/>
          </a:xfrm>
          <a:prstGeom prst="rect">
            <a:avLst/>
          </a:prstGeom>
          <a:noFill/>
        </p:spPr>
      </p:pic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50825" y="1628775"/>
            <a:ext cx="2017713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Двуглавый орел</a:t>
            </a:r>
            <a:br>
              <a:rPr lang="ru-RU" dirty="0"/>
            </a:br>
            <a:r>
              <a:rPr lang="ru-RU" dirty="0"/>
              <a:t>-главная фигура</a:t>
            </a:r>
            <a:br>
              <a:rPr lang="ru-RU" dirty="0"/>
            </a:br>
            <a:r>
              <a:rPr lang="ru-RU" dirty="0" smtClean="0"/>
              <a:t>герба, </a:t>
            </a:r>
            <a:r>
              <a:rPr lang="ru-RU" dirty="0"/>
              <a:t>с</a:t>
            </a:r>
            <a:r>
              <a:rPr lang="ru-RU" dirty="0" smtClean="0"/>
              <a:t>имволизирует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силу державы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23850" y="3789363"/>
            <a:ext cx="2017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/>
              <a:t>Скипетр -символ </a:t>
            </a:r>
            <a:r>
              <a:rPr lang="ru-RU" dirty="0"/>
              <a:t>власти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79388" y="5445125"/>
            <a:ext cx="21621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Воин-победитель</a:t>
            </a:r>
            <a:br>
              <a:rPr lang="ru-RU" dirty="0"/>
            </a:br>
            <a:r>
              <a:rPr lang="ru-RU" dirty="0"/>
              <a:t>символизирует защиту государства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6954293" y="1557338"/>
            <a:ext cx="19381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/>
              <a:t>Корона-символ </a:t>
            </a:r>
            <a:r>
              <a:rPr lang="ru-RU" dirty="0"/>
              <a:t>законности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6954293" y="4076700"/>
            <a:ext cx="19381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/>
              <a:t>Держава-символ </a:t>
            </a:r>
            <a:r>
              <a:rPr lang="ru-RU" dirty="0"/>
              <a:t>могущества страны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1125538"/>
            <a:ext cx="9144000" cy="404812"/>
          </a:xfrm>
          <a:prstGeom prst="rect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79388" y="1412875"/>
            <a:ext cx="8785225" cy="52562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79388" y="150812"/>
            <a:ext cx="8785225" cy="9747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57" name="WordArt 5"/>
          <p:cNvSpPr>
            <a:spLocks noChangeArrowheads="1" noChangeShapeType="1" noTextEdit="1"/>
          </p:cNvSpPr>
          <p:nvPr/>
        </p:nvSpPr>
        <p:spPr bwMode="auto">
          <a:xfrm>
            <a:off x="2339974" y="260350"/>
            <a:ext cx="4968329" cy="79238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4000" b="1" kern="10" dirty="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Закрепление</a:t>
            </a:r>
          </a:p>
          <a:p>
            <a:r>
              <a:rPr lang="ru-RU" sz="4000" b="1" kern="10" dirty="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изученного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95288" y="1557338"/>
            <a:ext cx="7129462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ru-RU" sz="3200" dirty="0">
                <a:solidFill>
                  <a:srgbClr val="CC3300"/>
                </a:solidFill>
              </a:rPr>
              <a:t>Ответьте на вопросы</a:t>
            </a:r>
            <a:r>
              <a:rPr lang="ru-RU" sz="3200" dirty="0" smtClean="0">
                <a:solidFill>
                  <a:srgbClr val="CC3300"/>
                </a:solidFill>
              </a:rPr>
              <a:t>:</a:t>
            </a:r>
          </a:p>
          <a:p>
            <a:pPr marL="609600" indent="-609600">
              <a:spcBef>
                <a:spcPct val="20000"/>
              </a:spcBef>
            </a:pPr>
            <a:endParaRPr lang="ru-RU" sz="3200" dirty="0">
              <a:solidFill>
                <a:srgbClr val="CC3300"/>
              </a:solidFill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ru-RU" sz="3200" dirty="0">
                <a:solidFill>
                  <a:srgbClr val="CC3300"/>
                </a:solidFill>
              </a:rPr>
              <a:t>Что такое герб</a:t>
            </a:r>
            <a:r>
              <a:rPr lang="ru-RU" sz="3200" dirty="0" smtClean="0">
                <a:solidFill>
                  <a:srgbClr val="CC3300"/>
                </a:solidFill>
              </a:rPr>
              <a:t>?</a:t>
            </a:r>
          </a:p>
          <a:p>
            <a:pPr>
              <a:spcBef>
                <a:spcPct val="20000"/>
              </a:spcBef>
            </a:pPr>
            <a:endParaRPr lang="ru-RU" sz="3200" dirty="0">
              <a:solidFill>
                <a:srgbClr val="CC3300"/>
              </a:solidFill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ru-RU" sz="3200" dirty="0">
                <a:solidFill>
                  <a:srgbClr val="CC3300"/>
                </a:solidFill>
              </a:rPr>
              <a:t>Что такое геральдика</a:t>
            </a:r>
            <a:r>
              <a:rPr lang="ru-RU" sz="3200" dirty="0" smtClean="0">
                <a:solidFill>
                  <a:srgbClr val="CC3300"/>
                </a:solidFill>
              </a:rPr>
              <a:t>?</a:t>
            </a:r>
          </a:p>
          <a:p>
            <a:pPr>
              <a:spcBef>
                <a:spcPct val="20000"/>
              </a:spcBef>
            </a:pPr>
            <a:endParaRPr lang="ru-RU" sz="3200" dirty="0">
              <a:solidFill>
                <a:srgbClr val="CC3300"/>
              </a:solidFill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ru-RU" sz="3200" dirty="0">
                <a:solidFill>
                  <a:srgbClr val="CC3300"/>
                </a:solidFill>
              </a:rPr>
              <a:t>Что изображали на гербах?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ru-RU" sz="3200" dirty="0">
              <a:solidFill>
                <a:srgbClr val="CC3300"/>
              </a:solidFill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1125538"/>
            <a:ext cx="9144000" cy="404812"/>
          </a:xfrm>
          <a:prstGeom prst="rect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79388" y="1412875"/>
            <a:ext cx="8785225" cy="52562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79388" y="150813"/>
            <a:ext cx="8785225" cy="7921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5" name="WordArt 5"/>
          <p:cNvSpPr>
            <a:spLocks noChangeArrowheads="1" noChangeShapeType="1" noTextEdit="1"/>
          </p:cNvSpPr>
          <p:nvPr/>
        </p:nvSpPr>
        <p:spPr bwMode="auto">
          <a:xfrm>
            <a:off x="2195736" y="260350"/>
            <a:ext cx="4032027" cy="79238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 dirty="0" smtClean="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Практическая </a:t>
            </a:r>
            <a:endParaRPr lang="ru-RU" sz="4000" b="1" kern="10" dirty="0">
              <a:ln w="9525">
                <a:solidFill>
                  <a:srgbClr val="5C0C19"/>
                </a:solidFill>
                <a:round/>
                <a:headEnd/>
                <a:tailEnd/>
              </a:ln>
              <a:solidFill>
                <a:srgbClr val="9F142B"/>
              </a:solidFill>
              <a:latin typeface="Georgia"/>
            </a:endParaRPr>
          </a:p>
          <a:p>
            <a:pPr algn="ctr"/>
            <a:r>
              <a:rPr lang="ru-RU" sz="4000" b="1" kern="10" dirty="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работа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95288" y="1557338"/>
            <a:ext cx="7129462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ru-RU" sz="3200" dirty="0">
                <a:solidFill>
                  <a:srgbClr val="CC3300"/>
                </a:solidFill>
              </a:rPr>
              <a:t>Нарисуйте герб </a:t>
            </a:r>
          </a:p>
          <a:p>
            <a:pPr marL="609600" indent="-609600">
              <a:spcBef>
                <a:spcPct val="20000"/>
              </a:spcBef>
            </a:pPr>
            <a:r>
              <a:rPr lang="ru-RU" sz="3200" dirty="0">
                <a:solidFill>
                  <a:srgbClr val="CC3300"/>
                </a:solidFill>
              </a:rPr>
              <a:t>своей семьи</a:t>
            </a:r>
          </a:p>
          <a:p>
            <a:pPr marL="609600" indent="-609600">
              <a:spcBef>
                <a:spcPct val="20000"/>
              </a:spcBef>
            </a:pPr>
            <a:endParaRPr lang="ru-RU" sz="3200" dirty="0">
              <a:solidFill>
                <a:srgbClr val="CC3300"/>
              </a:solidFill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ru-RU" sz="3200" dirty="0">
              <a:solidFill>
                <a:srgbClr val="CC3300"/>
              </a:solidFill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endParaRPr lang="ru-RU" sz="3200" dirty="0"/>
          </a:p>
        </p:txBody>
      </p:sp>
      <p:pic>
        <p:nvPicPr>
          <p:cNvPr id="25609" name="Picture 9" descr="1B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721926">
            <a:off x="899592" y="3107358"/>
            <a:ext cx="1096962" cy="2590800"/>
          </a:xfrm>
          <a:prstGeom prst="rect">
            <a:avLst/>
          </a:prstGeom>
          <a:noFill/>
        </p:spPr>
      </p:pic>
      <p:pic>
        <p:nvPicPr>
          <p:cNvPr id="25610" name="Picture 10" descr="16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400" y="1700213"/>
            <a:ext cx="3844925" cy="4419600"/>
          </a:xfrm>
          <a:prstGeom prst="rect">
            <a:avLst/>
          </a:prstGeom>
          <a:noFill/>
          <a:ln w="76200" cmpd="tri">
            <a:solidFill>
              <a:srgbClr val="CC33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1125538"/>
            <a:ext cx="9144000" cy="404812"/>
          </a:xfrm>
          <a:prstGeom prst="rect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79388" y="1412875"/>
            <a:ext cx="8785225" cy="52562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79388" y="150813"/>
            <a:ext cx="8785225" cy="7921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2195513" y="260350"/>
            <a:ext cx="3887787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Цели урока</a:t>
            </a:r>
          </a:p>
        </p:txBody>
      </p:sp>
      <p:pic>
        <p:nvPicPr>
          <p:cNvPr id="5131" name="Picture 11" descr="colum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1726" y="1557338"/>
            <a:ext cx="1398588" cy="4967287"/>
          </a:xfrm>
          <a:prstGeom prst="rect">
            <a:avLst/>
          </a:prstGeom>
          <a:noFill/>
        </p:spPr>
      </p:pic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250825" y="1557338"/>
            <a:ext cx="7200900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>
                <a:solidFill>
                  <a:srgbClr val="CC3300"/>
                </a:solidFill>
              </a:rPr>
              <a:t>Познакомиться с основными частями классического герба, символическим значением цвета и формы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>
                <a:solidFill>
                  <a:srgbClr val="CC3300"/>
                </a:solidFill>
              </a:rPr>
              <a:t>Выполнить проект </a:t>
            </a:r>
          </a:p>
          <a:p>
            <a:pPr marL="342900" indent="-342900">
              <a:spcBef>
                <a:spcPct val="20000"/>
              </a:spcBef>
            </a:pPr>
            <a:r>
              <a:rPr lang="ru-RU" sz="3200">
                <a:solidFill>
                  <a:srgbClr val="CC3300"/>
                </a:solidFill>
              </a:rPr>
              <a:t>   своего собственного герба или герба своей семьи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sz="320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1125538"/>
            <a:ext cx="9144000" cy="404812"/>
          </a:xfrm>
          <a:prstGeom prst="rect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68350" y="1399555"/>
            <a:ext cx="8785225" cy="52562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79388" y="150813"/>
            <a:ext cx="8785225" cy="7921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WordArt 5"/>
          <p:cNvSpPr>
            <a:spLocks noChangeArrowheads="1" noChangeShapeType="1" noTextEdit="1"/>
          </p:cNvSpPr>
          <p:nvPr/>
        </p:nvSpPr>
        <p:spPr bwMode="auto">
          <a:xfrm>
            <a:off x="2124075" y="260350"/>
            <a:ext cx="5616575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Символы России</a:t>
            </a:r>
          </a:p>
        </p:txBody>
      </p:sp>
      <p:pic>
        <p:nvPicPr>
          <p:cNvPr id="8200" name="Picture 8" descr="01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9688" y="1653308"/>
            <a:ext cx="3262312" cy="2355850"/>
          </a:xfrm>
          <a:prstGeom prst="rect">
            <a:avLst/>
          </a:prstGeom>
          <a:noFill/>
        </p:spPr>
      </p:pic>
      <p:pic>
        <p:nvPicPr>
          <p:cNvPr id="8203" name="Picture 11" descr="rf_eag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36877" y="1783483"/>
            <a:ext cx="1981200" cy="2095500"/>
          </a:xfrm>
          <a:prstGeom prst="rect">
            <a:avLst/>
          </a:prstGeom>
          <a:noFill/>
        </p:spPr>
      </p:pic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971600" y="1557338"/>
            <a:ext cx="3708350" cy="3455987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5148064" y="1557338"/>
            <a:ext cx="3456384" cy="3455987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971600" y="5157788"/>
            <a:ext cx="7632848" cy="1295400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7" name="WordArt 15"/>
          <p:cNvSpPr>
            <a:spLocks noChangeArrowheads="1" noChangeShapeType="1" noTextEdit="1"/>
          </p:cNvSpPr>
          <p:nvPr/>
        </p:nvSpPr>
        <p:spPr bwMode="auto">
          <a:xfrm>
            <a:off x="2154262" y="4293096"/>
            <a:ext cx="1343025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Georgia"/>
              </a:rPr>
              <a:t>Флаг</a:t>
            </a:r>
          </a:p>
        </p:txBody>
      </p:sp>
      <p:sp>
        <p:nvSpPr>
          <p:cNvPr id="8208" name="WordArt 16"/>
          <p:cNvSpPr>
            <a:spLocks noChangeArrowheads="1" noChangeShapeType="1" noTextEdit="1"/>
          </p:cNvSpPr>
          <p:nvPr/>
        </p:nvSpPr>
        <p:spPr bwMode="auto">
          <a:xfrm>
            <a:off x="6547271" y="4221163"/>
            <a:ext cx="1343025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Georgia"/>
              </a:rPr>
              <a:t>Герб</a:t>
            </a:r>
          </a:p>
        </p:txBody>
      </p:sp>
      <p:sp>
        <p:nvSpPr>
          <p:cNvPr id="8209" name="WordArt 17"/>
          <p:cNvSpPr>
            <a:spLocks noChangeArrowheads="1" noChangeShapeType="1" noTextEdit="1"/>
          </p:cNvSpPr>
          <p:nvPr/>
        </p:nvSpPr>
        <p:spPr bwMode="auto">
          <a:xfrm>
            <a:off x="1482749" y="5548312"/>
            <a:ext cx="1343025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Georgia"/>
              </a:rPr>
              <a:t>Гимн</a:t>
            </a: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3131840" y="5248275"/>
            <a:ext cx="52578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200" dirty="0">
                <a:solidFill>
                  <a:srgbClr val="CC3300"/>
                </a:solidFill>
              </a:rPr>
              <a:t>Слова – Сергей Михалков</a:t>
            </a:r>
          </a:p>
          <a:p>
            <a:pPr marL="342900" indent="-342900">
              <a:spcBef>
                <a:spcPct val="20000"/>
              </a:spcBef>
            </a:pPr>
            <a:r>
              <a:rPr lang="ru-RU" sz="3200" dirty="0">
                <a:solidFill>
                  <a:srgbClr val="CC3300"/>
                </a:solidFill>
              </a:rPr>
              <a:t>Музыка – Эль - </a:t>
            </a:r>
            <a:r>
              <a:rPr lang="ru-RU" sz="3200" dirty="0" err="1">
                <a:solidFill>
                  <a:srgbClr val="CC3300"/>
                </a:solidFill>
              </a:rPr>
              <a:t>Регистан</a:t>
            </a:r>
            <a:endParaRPr lang="ru-RU" sz="3200" dirty="0">
              <a:solidFill>
                <a:srgbClr val="CC3300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sz="3200" dirty="0">
              <a:solidFill>
                <a:srgbClr val="CC3300"/>
              </a:solidFill>
            </a:endParaRPr>
          </a:p>
        </p:txBody>
      </p:sp>
      <p:pic>
        <p:nvPicPr>
          <p:cNvPr id="17" name="Picture 8" descr="40R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400" y="4560887"/>
            <a:ext cx="1676400" cy="1508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1125538"/>
            <a:ext cx="9144000" cy="404812"/>
          </a:xfrm>
          <a:prstGeom prst="rect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79388" y="1412875"/>
            <a:ext cx="8785225" cy="52562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79388" y="150813"/>
            <a:ext cx="8785225" cy="7921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2339975" y="260350"/>
            <a:ext cx="3887788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Что такое герб?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95288" y="1557338"/>
            <a:ext cx="7129462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>
                <a:solidFill>
                  <a:srgbClr val="CC3300"/>
                </a:solidFill>
              </a:rPr>
              <a:t>Герб – немецкое слово, означает -«наследство»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>
                <a:solidFill>
                  <a:srgbClr val="CC3300"/>
                </a:solidFill>
              </a:rPr>
              <a:t>Герб – это условное изображение, являющееся символом и отличительным знаком государства, города, рода, отдельного лица, отражающее исторические традиции владельца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1125538"/>
            <a:ext cx="9144000" cy="404812"/>
          </a:xfrm>
          <a:prstGeom prst="rect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79388" y="1412875"/>
            <a:ext cx="8785225" cy="52562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79388" y="150813"/>
            <a:ext cx="8785225" cy="7921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2268538" y="260350"/>
            <a:ext cx="3887787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Геральдика 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323850" y="1557338"/>
            <a:ext cx="5976938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 dirty="0">
                <a:solidFill>
                  <a:srgbClr val="CC3300"/>
                </a:solidFill>
              </a:rPr>
              <a:t>Геральдика – искусство составления </a:t>
            </a:r>
            <a:r>
              <a:rPr lang="ru-RU" sz="3200" dirty="0" smtClean="0">
                <a:solidFill>
                  <a:srgbClr val="CC3300"/>
                </a:solidFill>
              </a:rPr>
              <a:t>гербов</a:t>
            </a:r>
          </a:p>
          <a:p>
            <a:pPr>
              <a:spcBef>
                <a:spcPct val="20000"/>
              </a:spcBef>
            </a:pPr>
            <a:endParaRPr lang="ru-RU" sz="3200" dirty="0">
              <a:solidFill>
                <a:srgbClr val="CC3300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 dirty="0">
                <a:solidFill>
                  <a:srgbClr val="CC3300"/>
                </a:solidFill>
              </a:rPr>
              <a:t>Возникновение – </a:t>
            </a:r>
            <a:r>
              <a:rPr lang="en-US" sz="3200" dirty="0">
                <a:solidFill>
                  <a:srgbClr val="CC3300"/>
                </a:solidFill>
              </a:rPr>
              <a:t>XI- XII </a:t>
            </a:r>
            <a:r>
              <a:rPr lang="ru-RU" sz="3200" dirty="0" smtClean="0">
                <a:solidFill>
                  <a:srgbClr val="CC3300"/>
                </a:solidFill>
              </a:rPr>
              <a:t>века</a:t>
            </a:r>
          </a:p>
          <a:p>
            <a:pPr>
              <a:spcBef>
                <a:spcPct val="20000"/>
              </a:spcBef>
            </a:pPr>
            <a:endParaRPr lang="ru-RU" sz="3200" dirty="0">
              <a:solidFill>
                <a:srgbClr val="CC3300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 dirty="0">
                <a:solidFill>
                  <a:srgbClr val="CC3300"/>
                </a:solidFill>
              </a:rPr>
              <a:t>Герольд – глашатай, распорядитель на рыцарских турнирах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sz="3200" dirty="0">
              <a:solidFill>
                <a:srgbClr val="CC3300"/>
              </a:solidFill>
            </a:endParaRPr>
          </a:p>
        </p:txBody>
      </p:sp>
      <p:pic>
        <p:nvPicPr>
          <p:cNvPr id="10250" name="Picture 10" descr="XXCASTLE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3862388"/>
            <a:ext cx="2473325" cy="2463800"/>
          </a:xfrm>
          <a:prstGeom prst="rect">
            <a:avLst/>
          </a:prstGeom>
          <a:noFill/>
        </p:spPr>
      </p:pic>
      <p:pic>
        <p:nvPicPr>
          <p:cNvPr id="10251" name="Picture 11" descr="KNIGHT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625" y="5300663"/>
            <a:ext cx="1752600" cy="1193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1125538"/>
            <a:ext cx="9144000" cy="404812"/>
          </a:xfrm>
          <a:prstGeom prst="rect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79388" y="1412875"/>
            <a:ext cx="8785225" cy="52562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79388" y="150813"/>
            <a:ext cx="8785225" cy="7921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3" name="WordArt 5"/>
          <p:cNvSpPr>
            <a:spLocks noChangeArrowheads="1" noChangeShapeType="1" noTextEdit="1"/>
          </p:cNvSpPr>
          <p:nvPr/>
        </p:nvSpPr>
        <p:spPr bwMode="auto">
          <a:xfrm>
            <a:off x="2339975" y="260350"/>
            <a:ext cx="1584325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Щит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323850" y="1412875"/>
            <a:ext cx="8496622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 b="1" dirty="0">
                <a:solidFill>
                  <a:srgbClr val="CC3300"/>
                </a:solidFill>
              </a:rPr>
              <a:t>Щит – поле </a:t>
            </a:r>
            <a:r>
              <a:rPr lang="ru-RU" sz="3200" b="1" dirty="0" smtClean="0">
                <a:solidFill>
                  <a:srgbClr val="CC3300"/>
                </a:solidFill>
              </a:rPr>
              <a:t>для </a:t>
            </a:r>
            <a:r>
              <a:rPr lang="ru-RU" sz="3200" b="1" dirty="0">
                <a:solidFill>
                  <a:srgbClr val="CC3300"/>
                </a:solidFill>
              </a:rPr>
              <a:t>изображения герба</a:t>
            </a:r>
          </a:p>
        </p:txBody>
      </p:sp>
      <p:pic>
        <p:nvPicPr>
          <p:cNvPr id="12297" name="Picture 9" descr="Копия (2) 1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060848"/>
            <a:ext cx="5784875" cy="4432518"/>
          </a:xfrm>
          <a:prstGeom prst="rect">
            <a:avLst/>
          </a:prstGeom>
          <a:noFill/>
          <a:ln w="76200" cmpd="tri">
            <a:solidFill>
              <a:srgbClr val="CC33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1125538"/>
            <a:ext cx="9144000" cy="404812"/>
          </a:xfrm>
          <a:prstGeom prst="rect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79388" y="1412875"/>
            <a:ext cx="8785225" cy="52562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79388" y="150813"/>
            <a:ext cx="8785225" cy="7921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2339975" y="260350"/>
            <a:ext cx="3887788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Виды щитов</a:t>
            </a:r>
          </a:p>
        </p:txBody>
      </p:sp>
      <p:pic>
        <p:nvPicPr>
          <p:cNvPr id="13318" name="Picture 6" descr="colum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56550" y="1557338"/>
            <a:ext cx="893763" cy="4967287"/>
          </a:xfrm>
          <a:prstGeom prst="rect">
            <a:avLst/>
          </a:prstGeom>
          <a:noFill/>
        </p:spPr>
      </p:pic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23850" y="3284538"/>
            <a:ext cx="29527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/>
              <a:t>Пояс	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/>
              <a:t>Перевязь	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/>
              <a:t>Крест	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/>
              <a:t>Глава	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/>
              <a:t>Два пояса</a:t>
            </a:r>
          </a:p>
        </p:txBody>
      </p:sp>
      <p:pic>
        <p:nvPicPr>
          <p:cNvPr id="13321" name="Picture 9" descr="arms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844675"/>
            <a:ext cx="7561263" cy="1239838"/>
          </a:xfrm>
          <a:prstGeom prst="rect">
            <a:avLst/>
          </a:prstGeom>
          <a:noFill/>
        </p:spPr>
      </p:pic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3708400" y="3284538"/>
            <a:ext cx="4032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/>
              <a:t>Столб	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/>
              <a:t>Перевязи	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ru-RU" sz="3200"/>
              <a:t>Стропило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1125538"/>
            <a:ext cx="9144000" cy="404812"/>
          </a:xfrm>
          <a:prstGeom prst="rect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79388" y="1412875"/>
            <a:ext cx="8785225" cy="52562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79388" y="150813"/>
            <a:ext cx="8785225" cy="7921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2339975" y="260350"/>
            <a:ext cx="3887788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Значение цвета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843213" y="1700213"/>
            <a:ext cx="5976937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200" dirty="0">
                <a:solidFill>
                  <a:srgbClr val="CC3300"/>
                </a:solidFill>
              </a:rPr>
              <a:t>мужество, храбрость</a:t>
            </a:r>
          </a:p>
          <a:p>
            <a:pPr marL="342900" indent="-342900">
              <a:spcBef>
                <a:spcPct val="20000"/>
              </a:spcBef>
            </a:pPr>
            <a:r>
              <a:rPr lang="ru-RU" sz="3200" dirty="0">
                <a:solidFill>
                  <a:srgbClr val="CC3300"/>
                </a:solidFill>
              </a:rPr>
              <a:t>скромность, учёность, печаль</a:t>
            </a:r>
          </a:p>
          <a:p>
            <a:pPr marL="342900" indent="-342900">
              <a:spcBef>
                <a:spcPct val="20000"/>
              </a:spcBef>
            </a:pPr>
            <a:r>
              <a:rPr lang="ru-RU" sz="3200" dirty="0">
                <a:solidFill>
                  <a:srgbClr val="CC3300"/>
                </a:solidFill>
              </a:rPr>
              <a:t>надежд, изобилие, свобода</a:t>
            </a:r>
          </a:p>
          <a:p>
            <a:pPr marL="342900" indent="-342900">
              <a:spcBef>
                <a:spcPct val="20000"/>
              </a:spcBef>
            </a:pPr>
            <a:r>
              <a:rPr lang="ru-RU" sz="3200" dirty="0">
                <a:solidFill>
                  <a:srgbClr val="CC3300"/>
                </a:solidFill>
              </a:rPr>
              <a:t>богатство, сила, верность</a:t>
            </a:r>
          </a:p>
          <a:p>
            <a:pPr marL="342900" indent="-342900">
              <a:spcBef>
                <a:spcPct val="20000"/>
              </a:spcBef>
            </a:pPr>
            <a:r>
              <a:rPr lang="ru-RU" sz="3200" dirty="0">
                <a:solidFill>
                  <a:srgbClr val="CC3300"/>
                </a:solidFill>
              </a:rPr>
              <a:t>невинность, чистота</a:t>
            </a:r>
          </a:p>
          <a:p>
            <a:pPr marL="342900" indent="-342900">
              <a:spcBef>
                <a:spcPct val="20000"/>
              </a:spcBef>
            </a:pPr>
            <a:r>
              <a:rPr lang="ru-RU" sz="3200" dirty="0">
                <a:solidFill>
                  <a:srgbClr val="CC3300"/>
                </a:solidFill>
              </a:rPr>
              <a:t>величие, красота, </a:t>
            </a:r>
            <a:r>
              <a:rPr lang="ru-RU" sz="3200" dirty="0" smtClean="0">
                <a:solidFill>
                  <a:srgbClr val="CC3300"/>
                </a:solidFill>
              </a:rPr>
              <a:t>ясность</a:t>
            </a:r>
          </a:p>
          <a:p>
            <a:pPr marL="342900" indent="-342900">
              <a:spcBef>
                <a:spcPct val="20000"/>
              </a:spcBef>
            </a:pPr>
            <a:endParaRPr lang="ru-RU" sz="3200" dirty="0">
              <a:solidFill>
                <a:srgbClr val="CC3300"/>
              </a:solidFill>
            </a:endParaRPr>
          </a:p>
        </p:txBody>
      </p:sp>
      <p:sp>
        <p:nvSpPr>
          <p:cNvPr id="14346" name="WordArt 10"/>
          <p:cNvSpPr>
            <a:spLocks noChangeArrowheads="1" noChangeShapeType="1" noTextEdit="1"/>
          </p:cNvSpPr>
          <p:nvPr/>
        </p:nvSpPr>
        <p:spPr bwMode="auto">
          <a:xfrm>
            <a:off x="684213" y="1773238"/>
            <a:ext cx="19716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красный</a:t>
            </a:r>
          </a:p>
        </p:txBody>
      </p:sp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900113" y="2349500"/>
            <a:ext cx="1752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"/>
                <a:cs typeface="Arial"/>
              </a:rPr>
              <a:t>черный</a:t>
            </a:r>
          </a:p>
        </p:txBody>
      </p:sp>
      <p:sp>
        <p:nvSpPr>
          <p:cNvPr id="14348" name="WordArt 12"/>
          <p:cNvSpPr>
            <a:spLocks noChangeArrowheads="1" noChangeShapeType="1" noTextEdit="1"/>
          </p:cNvSpPr>
          <p:nvPr/>
        </p:nvSpPr>
        <p:spPr bwMode="auto">
          <a:xfrm>
            <a:off x="684213" y="2852738"/>
            <a:ext cx="199072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"/>
                <a:cs typeface="Arial"/>
              </a:rPr>
              <a:t>зеленый</a:t>
            </a:r>
          </a:p>
        </p:txBody>
      </p:sp>
      <p:sp>
        <p:nvSpPr>
          <p:cNvPr id="14349" name="WordArt 13"/>
          <p:cNvSpPr>
            <a:spLocks noChangeArrowheads="1" noChangeShapeType="1" noTextEdit="1"/>
          </p:cNvSpPr>
          <p:nvPr/>
        </p:nvSpPr>
        <p:spPr bwMode="auto">
          <a:xfrm>
            <a:off x="827088" y="3429000"/>
            <a:ext cx="18573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latin typeface="Arial"/>
                <a:cs typeface="Arial"/>
              </a:rPr>
              <a:t>золотой</a:t>
            </a:r>
          </a:p>
        </p:txBody>
      </p:sp>
      <p:sp>
        <p:nvSpPr>
          <p:cNvPr id="14350" name="WordArt 14"/>
          <p:cNvSpPr>
            <a:spLocks noChangeArrowheads="1" noChangeShapeType="1" noTextEdit="1"/>
          </p:cNvSpPr>
          <p:nvPr/>
        </p:nvSpPr>
        <p:spPr bwMode="auto">
          <a:xfrm>
            <a:off x="1187450" y="4076700"/>
            <a:ext cx="1514475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белый</a:t>
            </a:r>
          </a:p>
        </p:txBody>
      </p:sp>
      <p:sp>
        <p:nvSpPr>
          <p:cNvPr id="14351" name="WordArt 15"/>
          <p:cNvSpPr>
            <a:spLocks noChangeArrowheads="1" noChangeShapeType="1" noTextEdit="1"/>
          </p:cNvSpPr>
          <p:nvPr/>
        </p:nvSpPr>
        <p:spPr bwMode="auto">
          <a:xfrm>
            <a:off x="900113" y="4652963"/>
            <a:ext cx="18669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CCFF"/>
                </a:solidFill>
                <a:latin typeface="Arial"/>
                <a:cs typeface="Arial"/>
              </a:rPr>
              <a:t>голубой</a:t>
            </a:r>
          </a:p>
        </p:txBody>
      </p:sp>
      <p:pic>
        <p:nvPicPr>
          <p:cNvPr id="14" name="Picture 10" descr="Безымян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2" y="5409282"/>
            <a:ext cx="4752975" cy="1136650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1125538"/>
            <a:ext cx="9144000" cy="404812"/>
          </a:xfrm>
          <a:prstGeom prst="rect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79388" y="1412875"/>
            <a:ext cx="8785225" cy="52562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9388" y="150813"/>
            <a:ext cx="8785225" cy="7921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WordArt 5"/>
          <p:cNvSpPr>
            <a:spLocks noChangeArrowheads="1" noChangeShapeType="1" noTextEdit="1"/>
          </p:cNvSpPr>
          <p:nvPr/>
        </p:nvSpPr>
        <p:spPr bwMode="auto">
          <a:xfrm>
            <a:off x="2339975" y="260350"/>
            <a:ext cx="3887788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9525">
                  <a:solidFill>
                    <a:srgbClr val="5C0C19"/>
                  </a:solidFill>
                  <a:round/>
                  <a:headEnd/>
                  <a:tailEnd/>
                </a:ln>
                <a:solidFill>
                  <a:srgbClr val="9F142B"/>
                </a:solidFill>
                <a:latin typeface="Georgia"/>
              </a:rPr>
              <a:t>Изображения</a:t>
            </a:r>
          </a:p>
        </p:txBody>
      </p:sp>
      <p:pic>
        <p:nvPicPr>
          <p:cNvPr id="15369" name="Picture 9" descr="arms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557338"/>
            <a:ext cx="8424614" cy="4953000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279</Words>
  <Application>Microsoft Office PowerPoint</Application>
  <PresentationFormat>Экран (4:3)</PresentationFormat>
  <Paragraphs>88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svg</dc:creator>
  <cp:lastModifiedBy>pr-u</cp:lastModifiedBy>
  <cp:revision>32</cp:revision>
  <dcterms:created xsi:type="dcterms:W3CDTF">2009-05-06T08:21:38Z</dcterms:created>
  <dcterms:modified xsi:type="dcterms:W3CDTF">2013-07-24T13:53:12Z</dcterms:modified>
</cp:coreProperties>
</file>