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6610-3F7C-4094-89B2-83CE9AD960E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27C9-661B-4405-AAAD-F16E55142C7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6610-3F7C-4094-89B2-83CE9AD960E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27C9-661B-4405-AAAD-F16E55142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6610-3F7C-4094-89B2-83CE9AD960E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27C9-661B-4405-AAAD-F16E55142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6610-3F7C-4094-89B2-83CE9AD960E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27C9-661B-4405-AAAD-F16E55142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6610-3F7C-4094-89B2-83CE9AD960E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07227C9-661B-4405-AAAD-F16E55142C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6610-3F7C-4094-89B2-83CE9AD960E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27C9-661B-4405-AAAD-F16E55142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6610-3F7C-4094-89B2-83CE9AD960E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27C9-661B-4405-AAAD-F16E55142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6610-3F7C-4094-89B2-83CE9AD960E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27C9-661B-4405-AAAD-F16E55142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6610-3F7C-4094-89B2-83CE9AD960E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27C9-661B-4405-AAAD-F16E55142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6610-3F7C-4094-89B2-83CE9AD960E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27C9-661B-4405-AAAD-F16E55142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6610-3F7C-4094-89B2-83CE9AD960E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27C9-661B-4405-AAAD-F16E55142C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A96610-3F7C-4094-89B2-83CE9AD960E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7227C9-661B-4405-AAAD-F16E55142C7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8"/>
            <a:ext cx="8856984" cy="3615258"/>
          </a:xfrm>
        </p:spPr>
        <p:txBody>
          <a:bodyPr/>
          <a:lstStyle/>
          <a:p>
            <a:r>
              <a:rPr lang="ru-RU" dirty="0" smtClean="0"/>
              <a:t>Семинар «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 на уроках химии»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83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507288" cy="6093296"/>
          </a:xfrm>
        </p:spPr>
        <p:txBody>
          <a:bodyPr>
            <a:normAutofit fontScale="55000" lnSpcReduction="20000"/>
          </a:bodyPr>
          <a:lstStyle/>
          <a:p>
            <a:pPr marL="651510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ru-RU" dirty="0" smtClean="0"/>
              <a:t>Соблюдение </a:t>
            </a:r>
            <a:r>
              <a:rPr lang="ru-RU" dirty="0"/>
              <a:t>нормы числа видов учебной деятельности (опрос, работа с учебником, рассматривание наглядных пособий, ответы на вопросы, слушание, решение примеров и задач и др.) – 4 – 7 видов за урок</a:t>
            </a:r>
            <a:r>
              <a:rPr lang="ru-RU" dirty="0" smtClean="0"/>
              <a:t>.. </a:t>
            </a:r>
            <a:endParaRPr lang="ru-RU" dirty="0"/>
          </a:p>
          <a:p>
            <a:pPr marL="651510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/>
              <a:t>Использование различных методов, способствующих активизации инициативы и творческого самовыражения самих обучающихся. </a:t>
            </a:r>
            <a:br>
              <a:rPr lang="ru-RU" dirty="0"/>
            </a:br>
            <a:r>
              <a:rPr lang="ru-RU" dirty="0"/>
              <a:t>- метод свободного выбора (беседа); </a:t>
            </a:r>
            <a:br>
              <a:rPr lang="ru-RU" dirty="0"/>
            </a:br>
            <a:r>
              <a:rPr lang="ru-RU" dirty="0"/>
              <a:t>– активные методы (обсуждение в группах, ученик как исследователь). </a:t>
            </a:r>
            <a:endParaRPr lang="ru-RU" dirty="0"/>
          </a:p>
          <a:p>
            <a:pPr marL="651510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ru-RU" dirty="0" smtClean="0"/>
              <a:t>Проведение </a:t>
            </a:r>
            <a:r>
              <a:rPr lang="ru-RU" dirty="0"/>
              <a:t>физкультурных минуток. </a:t>
            </a:r>
            <a:br>
              <a:rPr lang="ru-RU" dirty="0"/>
            </a:br>
            <a:r>
              <a:rPr lang="ru-RU" dirty="0"/>
              <a:t>–расслабление кистей рук. Устаёт рука – устаёт ребёнок; </a:t>
            </a:r>
            <a:br>
              <a:rPr lang="ru-RU" dirty="0"/>
            </a:br>
            <a:r>
              <a:rPr lang="ru-RU" dirty="0"/>
              <a:t>– на координацию движений и психологическую разгрузку. </a:t>
            </a:r>
            <a:br>
              <a:rPr lang="ru-RU" dirty="0"/>
            </a:br>
            <a:r>
              <a:rPr lang="ru-RU" dirty="0" smtClean="0"/>
              <a:t>– </a:t>
            </a:r>
            <a:r>
              <a:rPr lang="ru-RU" dirty="0"/>
              <a:t>предупреждение утомления глаз; </a:t>
            </a:r>
            <a:endParaRPr lang="ru-RU" dirty="0"/>
          </a:p>
          <a:p>
            <a:pPr marL="651510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ru-RU" dirty="0" smtClean="0"/>
              <a:t>Важное </a:t>
            </a:r>
            <a:r>
              <a:rPr lang="ru-RU" dirty="0"/>
              <a:t>значение имеет эмоциональный климат на уроке: </a:t>
            </a:r>
            <a:br>
              <a:rPr lang="ru-RU" dirty="0"/>
            </a:br>
            <a:r>
              <a:rPr lang="ru-RU" dirty="0"/>
              <a:t>– эмоциональная мотивация в начале урока; </a:t>
            </a:r>
            <a:br>
              <a:rPr lang="ru-RU" dirty="0"/>
            </a:br>
            <a:r>
              <a:rPr lang="ru-RU" dirty="0"/>
              <a:t>– создание ситуации успеха; </a:t>
            </a:r>
            <a:br>
              <a:rPr lang="ru-RU" dirty="0"/>
            </a:br>
            <a:r>
              <a:rPr lang="ru-RU" dirty="0"/>
              <a:t>- наличие на уроке эмоциональных разрядок: шуток, улыбок, афоризмов с </a:t>
            </a:r>
            <a:r>
              <a:rPr lang="ru-RU" dirty="0" smtClean="0"/>
              <a:t>комментариями… </a:t>
            </a:r>
            <a:endParaRPr lang="ru-RU" dirty="0"/>
          </a:p>
          <a:p>
            <a:pPr marL="651510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ru-RU" dirty="0" smtClean="0"/>
              <a:t>Обстановка </a:t>
            </a:r>
            <a:r>
              <a:rPr lang="ru-RU" dirty="0"/>
              <a:t>и гигиенические условия в классе: </a:t>
            </a:r>
            <a:br>
              <a:rPr lang="ru-RU" dirty="0"/>
            </a:br>
            <a:r>
              <a:rPr lang="ru-RU" dirty="0"/>
              <a:t>-оптимальная температура и свежесть воздуха; </a:t>
            </a:r>
            <a:br>
              <a:rPr lang="ru-RU" dirty="0"/>
            </a:br>
            <a:r>
              <a:rPr lang="ru-RU" dirty="0"/>
              <a:t>- рациональность освещения доски и класса; </a:t>
            </a:r>
            <a:endParaRPr lang="ru-RU" dirty="0"/>
          </a:p>
          <a:p>
            <a:pPr marL="651510" indent="-514350">
              <a:buClr>
                <a:schemeClr val="bg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ru-RU" dirty="0" smtClean="0"/>
              <a:t>Социализация </a:t>
            </a:r>
            <a:r>
              <a:rPr lang="ru-RU" dirty="0"/>
              <a:t>личности обучающегося: </a:t>
            </a:r>
            <a:br>
              <a:rPr lang="ru-RU" dirty="0"/>
            </a:br>
            <a:r>
              <a:rPr lang="ru-RU" dirty="0"/>
              <a:t>- наличие в содержательной части урока вопросов, связанных со здоровьем и здоровым образом жизни; </a:t>
            </a:r>
            <a:br>
              <a:rPr lang="ru-RU" dirty="0"/>
            </a:br>
            <a:r>
              <a:rPr lang="ru-RU" dirty="0"/>
              <a:t>- демонстрация, прослеживание этих связей; </a:t>
            </a:r>
            <a:br>
              <a:rPr lang="ru-RU" dirty="0"/>
            </a:br>
            <a:r>
              <a:rPr lang="ru-RU" dirty="0"/>
              <a:t>- формирование отношения к человеку и его здоровью как к ценности; </a:t>
            </a:r>
            <a:br>
              <a:rPr lang="ru-RU" dirty="0"/>
            </a:br>
            <a:r>
              <a:rPr lang="ru-RU" dirty="0"/>
              <a:t>- выработка понимания сущности здорового образа жизни; </a:t>
            </a:r>
            <a:br>
              <a:rPr lang="ru-RU" dirty="0"/>
            </a:br>
            <a:r>
              <a:rPr lang="ru-RU" dirty="0"/>
              <a:t>-формирование потребности в здоровом образе жизни; </a:t>
            </a:r>
            <a:br>
              <a:rPr lang="ru-RU" dirty="0"/>
            </a:br>
            <a:r>
              <a:rPr lang="ru-RU" dirty="0"/>
              <a:t>- выработка индивидуального способа безопасного поведения, сообщение обучающимся знаний о возможных последствиях выбора поведения и т.д.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9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«Учебный стресс»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Непонимание </a:t>
            </a:r>
            <a:r>
              <a:rPr lang="ru-RU" dirty="0"/>
              <a:t>ученика в обучении, как правило, является следствием не одного урока (или занятия), а серии его пропусков или упущений. Чувство непонимания нарастает как снежный ком. Оно создает страх публичного объяснения с учителем по поводу того, что ученик не знает, не умеет. А на самом деле причина кроется в непонимании какого-то ранее не достаточно глубоко усвоенного учебного материала</a:t>
            </a:r>
          </a:p>
          <a:p>
            <a:pPr lvl="0"/>
            <a:r>
              <a:rPr lang="ru-RU" dirty="0"/>
              <a:t>Учитель    дает    учащимся    задание,    которое изначально      превышает      их      реальные      учебные возможности,   а  затем   в  жесткой   форме  требует  его выполнения.</a:t>
            </a:r>
          </a:p>
          <a:p>
            <a:pPr lvl="0"/>
            <a:r>
              <a:rPr lang="ru-RU" dirty="0"/>
              <a:t>У   ученика   возникло   непонимание   какого-то учебного материала.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6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Здоровьесберегающая</a:t>
            </a:r>
            <a:r>
              <a:rPr lang="ru-RU" dirty="0">
                <a:effectLst/>
              </a:rPr>
              <a:t> технология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условия обучения ребенка в школе (отсутствие стресса, адекватность требований, адекватность методик обучения и воспитания);</a:t>
            </a:r>
          </a:p>
          <a:p>
            <a:pPr lvl="0"/>
            <a:r>
              <a:rPr lang="ru-RU" dirty="0"/>
              <a:t>рациональная организация учебного процесса (в соответствии с возрастными, половыми, индивидуальными особенностями и гигиеническими требованиями);</a:t>
            </a:r>
          </a:p>
          <a:p>
            <a:pPr lvl="0"/>
            <a:r>
              <a:rPr lang="ru-RU" dirty="0"/>
              <a:t>соответствие учебной и физической нагрузки возрастным возможностям ребенка;</a:t>
            </a:r>
          </a:p>
          <a:p>
            <a:pPr lvl="0"/>
            <a:r>
              <a:rPr lang="ru-RU" dirty="0"/>
              <a:t>необходимый, достаточный и рационально организованный двигательный режим.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3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Принципы </a:t>
            </a:r>
            <a:r>
              <a:rPr lang="ru-RU" dirty="0" err="1" smtClean="0"/>
              <a:t>здоровьесбережения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83264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“</a:t>
            </a:r>
            <a:r>
              <a:rPr lang="ru-RU" dirty="0"/>
              <a:t>Не навреди!” - все применяемые методы, приемы, используемые средства должны быть обоснованными, проверенными на практике, не наносящими вреда здоровью ученика и учителя;</a:t>
            </a:r>
          </a:p>
          <a:p>
            <a:pPr lvl="0"/>
            <a:r>
              <a:rPr lang="ru-RU" dirty="0"/>
              <a:t>Приоритет заботы о здоровье учителя и учащегося – все используемое должно быть оценено с позиции влияния на психофизиологическое состояние участников образовательного процесса;</a:t>
            </a:r>
          </a:p>
          <a:p>
            <a:pPr lvl="0"/>
            <a:r>
              <a:rPr lang="ru-RU" dirty="0"/>
              <a:t>Непрерывность и преемственность – работа ведется не от случая к случаю, а каждый день и на каждом уроке;</a:t>
            </a:r>
          </a:p>
          <a:p>
            <a:pPr lvl="0"/>
            <a:r>
              <a:rPr lang="ru-RU" dirty="0"/>
              <a:t>Субъект - субъективные взаимоотношения – учащийся является непосредственным участником </a:t>
            </a:r>
            <a:r>
              <a:rPr lang="ru-RU" dirty="0" err="1"/>
              <a:t>здоровьесберегающих</a:t>
            </a:r>
            <a:r>
              <a:rPr lang="ru-RU" dirty="0"/>
              <a:t> мероприятий и в содержательном, и в процессуальном;</a:t>
            </a:r>
          </a:p>
          <a:p>
            <a:pPr lvl="0"/>
            <a:r>
              <a:rPr lang="ru-RU" dirty="0"/>
              <a:t>Соответствие содержания и организации возрастным особенностям учащихся – объем учебной нагрузки, сложность материала должны соответствовать возрасту учащихся;</a:t>
            </a:r>
          </a:p>
          <a:p>
            <a:pPr lvl="0"/>
            <a:r>
              <a:rPr lang="ru-RU" dirty="0"/>
              <a:t>Комплексный, междисциплинарный подход – единство в действиях педагогов, психологов и врачей;</a:t>
            </a:r>
          </a:p>
          <a:p>
            <a:pPr lvl="0"/>
            <a:r>
              <a:rPr lang="ru-RU" dirty="0"/>
              <a:t>Успех порождает успех – акцент делается только на хорошее, в любом поступке, действии сначала выделяют положительное, а только потом отмечают недостатки;</a:t>
            </a:r>
          </a:p>
          <a:p>
            <a:pPr lvl="0"/>
            <a:r>
              <a:rPr lang="ru-RU" dirty="0"/>
              <a:t>Активность – активное включение в любой процесс снижает риск переутомления;</a:t>
            </a:r>
          </a:p>
          <a:p>
            <a:pPr lvl="0"/>
            <a:r>
              <a:rPr lang="ru-RU" dirty="0"/>
              <a:t>Ответственность за свое здоровье – у каждого ребёнка надо стараться сформировать ответственность за свое здоровье, только тогда он реализует свои знания, умения и навыки по сохранности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8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Здоровьесберегающий</a:t>
            </a:r>
            <a:r>
              <a:rPr lang="ru-RU" dirty="0"/>
              <a:t> урок должен: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lvl="0"/>
            <a:r>
              <a:rPr lang="ru-RU" dirty="0" smtClean="0"/>
              <a:t>воспитывать</a:t>
            </a:r>
            <a:endParaRPr lang="ru-RU" dirty="0"/>
          </a:p>
          <a:p>
            <a:pPr lvl="0"/>
            <a:r>
              <a:rPr lang="ru-RU" dirty="0"/>
              <a:t>стимулировать у детей желание жить, быть здоровыми</a:t>
            </a:r>
          </a:p>
          <a:p>
            <a:pPr lvl="0"/>
            <a:r>
              <a:rPr lang="ru-RU" dirty="0"/>
              <a:t>учить их ощущать радость от каждого прожитого дня</a:t>
            </a:r>
          </a:p>
          <a:p>
            <a:pPr lvl="0"/>
            <a:r>
              <a:rPr lang="ru-RU" dirty="0"/>
              <a:t>показывать им, что жизнь - это прекрасно</a:t>
            </a:r>
          </a:p>
          <a:p>
            <a:pPr lvl="0"/>
            <a:r>
              <a:rPr lang="ru-RU" dirty="0"/>
              <a:t>вызывать у них </a:t>
            </a:r>
            <a:r>
              <a:rPr lang="ru-RU"/>
              <a:t>позитивную </a:t>
            </a:r>
            <a:r>
              <a:rPr lang="ru-RU" smtClean="0"/>
              <a:t>самооценку.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87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Это достигается использованием: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игровых </a:t>
            </a:r>
            <a:r>
              <a:rPr lang="ru-RU" dirty="0"/>
              <a:t>ситуаций на уроке; </a:t>
            </a:r>
            <a:endParaRPr lang="ru-RU" dirty="0" smtClean="0"/>
          </a:p>
          <a:p>
            <a:r>
              <a:rPr lang="ru-RU" dirty="0" smtClean="0"/>
              <a:t>разных </a:t>
            </a:r>
            <a:r>
              <a:rPr lang="ru-RU" dirty="0"/>
              <a:t>форм уроков (КВН, викторина, сказка, игра); </a:t>
            </a:r>
            <a:endParaRPr lang="ru-RU" dirty="0" smtClean="0"/>
          </a:p>
          <a:p>
            <a:r>
              <a:rPr lang="ru-RU" dirty="0" smtClean="0"/>
              <a:t>наглядности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занимательных упражнений;</a:t>
            </a:r>
          </a:p>
          <a:p>
            <a:r>
              <a:rPr lang="ru-RU" dirty="0" smtClean="0"/>
              <a:t>фантазирования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загадок </a:t>
            </a:r>
            <a:r>
              <a:rPr lang="ru-RU" dirty="0"/>
              <a:t>по различным темам. </a:t>
            </a:r>
            <a:br>
              <a:rPr lang="ru-RU" dirty="0"/>
            </a:br>
            <a:endParaRPr lang="ru-RU" dirty="0" smtClean="0"/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Удивить </a:t>
            </a:r>
            <a:r>
              <a:rPr lang="ru-RU" dirty="0">
                <a:solidFill>
                  <a:srgbClr val="002060"/>
                </a:solidFill>
              </a:rPr>
              <a:t>готов он нас -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Он и уголь, и алмаз,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Он в карандашах сидит,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Потому что он — графит.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Грамотный народ поймет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То, что это …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(Углерод) 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Наглядность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Химический эксперимент с привлечением добровольных помощников.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53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Занимательные упражнения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091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Задача </a:t>
            </a:r>
            <a:r>
              <a:rPr lang="ru-RU" dirty="0"/>
              <a:t>1. Завхоз школы обратился за помощью в химический кружок школы. Выдав кружковцам 500 г 25%-</a:t>
            </a:r>
            <a:r>
              <a:rPr lang="ru-RU" dirty="0" err="1"/>
              <a:t>го</a:t>
            </a:r>
            <a:r>
              <a:rPr lang="ru-RU" dirty="0"/>
              <a:t> раствора технического аммиака (нашатырный спирт), он поставил передними задачу: обеспечить каждый из 30 кабинетов школы флакончиком для аптечки, где содержалось бы 20 г раствора аммиака с его массовой долей 10% . </a:t>
            </a:r>
            <a:br>
              <a:rPr lang="ru-RU" dirty="0"/>
            </a:br>
            <a:r>
              <a:rPr lang="ru-RU" dirty="0"/>
              <a:t>Справится ли с поставленной задачей кружковцы? </a:t>
            </a:r>
            <a:endParaRPr lang="ru-RU" dirty="0" smtClean="0"/>
          </a:p>
          <a:p>
            <a:r>
              <a:rPr lang="ru-RU" dirty="0" smtClean="0"/>
              <a:t>Задача </a:t>
            </a:r>
            <a:r>
              <a:rPr lang="ru-RU" dirty="0"/>
              <a:t>2. В лаборатории был разбит градусник, и ртуть раскатилась по полу. Её собрали в сосуд, который закупорили. Учитель химии дал строгое распоряжение лаборанту провести </a:t>
            </a:r>
            <a:r>
              <a:rPr lang="ru-RU" dirty="0" err="1"/>
              <a:t>демеркуризацию</a:t>
            </a:r>
            <a:r>
              <a:rPr lang="ru-RU" dirty="0"/>
              <a:t> помещения подкисленным соляной кислотой раствором марганцовки с массовой долей перманганата калия 10%. </a:t>
            </a:r>
            <a:br>
              <a:rPr lang="ru-RU" dirty="0"/>
            </a:br>
            <a:r>
              <a:rPr lang="ru-RU" dirty="0"/>
              <a:t>Предложите быстрый грубый способ приготовления раствора в 12-литровом ведре. А как приготовить раствор точно? </a:t>
            </a:r>
            <a:endParaRPr lang="ru-RU" dirty="0" smtClean="0"/>
          </a:p>
          <a:p>
            <a:r>
              <a:rPr lang="ru-RU" dirty="0" smtClean="0"/>
              <a:t>Задача </a:t>
            </a:r>
            <a:r>
              <a:rPr lang="ru-RU" dirty="0"/>
              <a:t>3. Чтобы шампуни оставались прозрачными при любой температуре, в них добавляют </a:t>
            </a:r>
            <a:r>
              <a:rPr lang="ru-RU" dirty="0" err="1"/>
              <a:t>пропиленгликоль</a:t>
            </a:r>
            <a:r>
              <a:rPr lang="ru-RU" dirty="0"/>
              <a:t> (</a:t>
            </a:r>
            <a:r>
              <a:rPr lang="ru-RU" dirty="0" err="1"/>
              <a:t>пропантриол</a:t>
            </a:r>
            <a:r>
              <a:rPr lang="ru-RU" dirty="0"/>
              <a:t> – 1,2). Напишите уравнение реакции его получения из пропилена.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9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Игровые ситуации и разные формы уроков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«Техника безопасности в кабинете химии»- стихи.</a:t>
            </a:r>
          </a:p>
          <a:p>
            <a:r>
              <a:rPr lang="ru-RU" dirty="0" smtClean="0"/>
              <a:t>«Водородная связь», </a:t>
            </a:r>
            <a:r>
              <a:rPr lang="ru-RU" dirty="0"/>
              <a:t>9 </a:t>
            </a:r>
            <a:r>
              <a:rPr lang="ru-RU" dirty="0" smtClean="0"/>
              <a:t>класс – построение  снежинки из молекул воды.</a:t>
            </a:r>
          </a:p>
          <a:p>
            <a:r>
              <a:rPr lang="ru-RU" dirty="0" smtClean="0"/>
              <a:t>«Первоначальные химические понятия», </a:t>
            </a:r>
            <a:r>
              <a:rPr lang="ru-RU" dirty="0"/>
              <a:t>8 </a:t>
            </a:r>
            <a:r>
              <a:rPr lang="ru-RU" dirty="0" smtClean="0"/>
              <a:t>класс - </a:t>
            </a:r>
            <a:r>
              <a:rPr lang="ru-RU" dirty="0" err="1" smtClean="0"/>
              <a:t>брейн</a:t>
            </a:r>
            <a:r>
              <a:rPr lang="ru-RU" dirty="0" smtClean="0"/>
              <a:t>-ринг </a:t>
            </a:r>
          </a:p>
          <a:p>
            <a:r>
              <a:rPr lang="ru-RU" dirty="0" smtClean="0"/>
              <a:t>«Нефть не топливо, топить можно и ассигнациями!»,11 класс</a:t>
            </a:r>
          </a:p>
          <a:p>
            <a:r>
              <a:rPr lang="ru-RU" dirty="0" smtClean="0"/>
              <a:t>«Типы кристаллических решеток», 10 класс – оригинальный конспект.</a:t>
            </a:r>
          </a:p>
          <a:p>
            <a:r>
              <a:rPr lang="ru-RU" dirty="0" smtClean="0"/>
              <a:t>«Периодический закон», 8 класс – </a:t>
            </a:r>
            <a:r>
              <a:rPr lang="ru-RU" dirty="0" err="1" smtClean="0"/>
              <a:t>переоткрытие</a:t>
            </a:r>
            <a:r>
              <a:rPr lang="ru-RU" dirty="0" smtClean="0"/>
              <a:t> закона учеником.</a:t>
            </a:r>
          </a:p>
        </p:txBody>
      </p:sp>
    </p:spTree>
    <p:extLst>
      <p:ext uri="{BB962C8B-B14F-4D97-AF65-F5344CB8AC3E}">
        <p14:creationId xmlns:p14="http://schemas.microsoft.com/office/powerpoint/2010/main" val="83760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615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Семинар «Здоровьесберегающие технологии на уроках химии»</vt:lpstr>
      <vt:lpstr>«Учебный стресс»</vt:lpstr>
      <vt:lpstr>Здоровьесберегающая технология</vt:lpstr>
      <vt:lpstr>Принципы здоровьесбережения </vt:lpstr>
      <vt:lpstr>Здоровьесберегающий урок должен: </vt:lpstr>
      <vt:lpstr>Это достигается использованием: </vt:lpstr>
      <vt:lpstr>Наглядность</vt:lpstr>
      <vt:lpstr>Занимательные упражнения</vt:lpstr>
      <vt:lpstr>Игровые ситуации и разные формы уроков</vt:lpstr>
      <vt:lpstr>Важно!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«Здоровьесберегающие технологии на уроках химии»</dc:title>
  <dc:creator>user</dc:creator>
  <cp:lastModifiedBy>user</cp:lastModifiedBy>
  <cp:revision>5</cp:revision>
  <dcterms:created xsi:type="dcterms:W3CDTF">2013-11-21T11:21:43Z</dcterms:created>
  <dcterms:modified xsi:type="dcterms:W3CDTF">2013-11-21T12:03:02Z</dcterms:modified>
</cp:coreProperties>
</file>