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57" r:id="rId3"/>
    <p:sldId id="278" r:id="rId4"/>
    <p:sldId id="259" r:id="rId5"/>
    <p:sldId id="260" r:id="rId6"/>
    <p:sldId id="279" r:id="rId7"/>
    <p:sldId id="280" r:id="rId8"/>
    <p:sldId id="262" r:id="rId9"/>
    <p:sldId id="263" r:id="rId10"/>
    <p:sldId id="264" r:id="rId11"/>
    <p:sldId id="265" r:id="rId12"/>
    <p:sldId id="266" r:id="rId13"/>
    <p:sldId id="267" r:id="rId14"/>
    <p:sldId id="268" r:id="rId15"/>
    <p:sldId id="270" r:id="rId16"/>
    <p:sldId id="271" r:id="rId17"/>
    <p:sldId id="272" r:id="rId18"/>
    <p:sldId id="281" r:id="rId19"/>
    <p:sldId id="276" r:id="rId20"/>
    <p:sldId id="283" r:id="rId21"/>
    <p:sldId id="277" r:id="rId22"/>
    <p:sldId id="284" r:id="rId23"/>
    <p:sldId id="282"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09.02.2014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09.02.2014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09.02.2014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09.02.2014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09.02.2014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09.02.2014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09.02.2014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09.02.2014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4.xml"/><Relationship Id="rId4" Type="http://schemas.openxmlformats.org/officeDocument/2006/relationships/image" Target="../media/image17.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 Id="rId5" Type="http://schemas.openxmlformats.org/officeDocument/2006/relationships/image" Target="../media/image6.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2984"/>
            <a:ext cx="8229600" cy="4143404"/>
          </a:xfrm>
        </p:spPr>
        <p:txBody>
          <a:bodyPr>
            <a:normAutofit/>
          </a:bodyPr>
          <a:lstStyle/>
          <a:p>
            <a:r>
              <a:rPr lang="ru-RU" b="1" dirty="0" smtClean="0">
                <a:solidFill>
                  <a:srgbClr val="00B0F0"/>
                </a:solidFill>
              </a:rPr>
              <a:t>СОЧИ 2014: КАЗАХСТАН, ВПЕРЁД!</a:t>
            </a:r>
            <a:br>
              <a:rPr lang="ru-RU" b="1" dirty="0" smtClean="0">
                <a:solidFill>
                  <a:srgbClr val="00B0F0"/>
                </a:solidFill>
              </a:rPr>
            </a:br>
            <a:endParaRPr lang="ru-RU" dirty="0">
              <a:solidFill>
                <a:srgbClr val="00B0F0"/>
              </a:solidFill>
            </a:endParaRPr>
          </a:p>
        </p:txBody>
      </p:sp>
      <p:sp>
        <p:nvSpPr>
          <p:cNvPr id="3" name="Содержимое 2"/>
          <p:cNvSpPr>
            <a:spLocks noGrp="1"/>
          </p:cNvSpPr>
          <p:nvPr>
            <p:ph idx="1"/>
          </p:nvPr>
        </p:nvSpPr>
        <p:spPr>
          <a:xfrm>
            <a:off x="1071538" y="357166"/>
            <a:ext cx="7000924" cy="1071569"/>
          </a:xfrm>
        </p:spPr>
        <p:txBody>
          <a:bodyPr>
            <a:noAutofit/>
          </a:bodyPr>
          <a:lstStyle/>
          <a:p>
            <a:pPr algn="ctr">
              <a:buNone/>
            </a:pPr>
            <a:r>
              <a:rPr lang="ru-RU" dirty="0" smtClean="0">
                <a:solidFill>
                  <a:srgbClr val="7030A0"/>
                </a:solidFill>
              </a:rPr>
              <a:t>классный час</a:t>
            </a:r>
            <a:endParaRPr lang="ru-RU" dirty="0">
              <a:solidFill>
                <a:srgbClr val="7030A0"/>
              </a:solidFill>
            </a:endParaRPr>
          </a:p>
        </p:txBody>
      </p:sp>
      <p:sp>
        <p:nvSpPr>
          <p:cNvPr id="6" name="Содержимое 2"/>
          <p:cNvSpPr txBox="1">
            <a:spLocks/>
          </p:cNvSpPr>
          <p:nvPr/>
        </p:nvSpPr>
        <p:spPr>
          <a:xfrm>
            <a:off x="4929190" y="5643578"/>
            <a:ext cx="3971924" cy="768337"/>
          </a:xfrm>
          <a:prstGeom prst="rect">
            <a:avLst/>
          </a:prstGeom>
        </p:spPr>
        <p:txBody>
          <a:bodyPr vert="horz" lIns="91440" tIns="45720" rIns="91440" bIns="45720" rtlCol="0">
            <a:normAutofit/>
          </a:bodyPr>
          <a:lstStyle/>
          <a:p>
            <a:pPr marL="342900" marR="0" lvl="0" indent="-342900" algn="r"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1600" b="0" i="0" u="none" strike="noStrike" kern="1200" cap="none" spc="0" normalizeH="0" baseline="0" noProof="0" dirty="0" smtClean="0">
                <a:ln>
                  <a:noFill/>
                </a:ln>
                <a:solidFill>
                  <a:schemeClr val="tx1"/>
                </a:solidFill>
                <a:effectLst/>
                <a:uLnTx/>
                <a:uFillTx/>
                <a:latin typeface="+mn-lt"/>
                <a:ea typeface="+mn-ea"/>
                <a:cs typeface="+mn-cs"/>
              </a:rPr>
              <a:t>При подготовке</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ru-RU" sz="1600" b="0" i="0" u="none" strike="noStrike" kern="1200" cap="none" spc="0" normalizeH="0" baseline="0" noProof="0" dirty="0" smtClean="0">
                <a:ln>
                  <a:noFill/>
                </a:ln>
                <a:solidFill>
                  <a:schemeClr val="tx1"/>
                </a:solidFill>
                <a:effectLst/>
                <a:uLnTx/>
                <a:uFillTx/>
                <a:latin typeface="+mn-lt"/>
                <a:ea typeface="+mn-ea"/>
                <a:cs typeface="+mn-cs"/>
              </a:rPr>
              <a:t>использованы материалы </a:t>
            </a:r>
          </a:p>
          <a:p>
            <a:pPr marL="342900" marR="0" lvl="0" indent="-342900" algn="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   </a:t>
            </a:r>
            <a:r>
              <a:rPr kumimoji="0" lang="ru-RU" sz="1600" b="0" i="0" u="none" strike="noStrike" kern="1200" cap="none" spc="0" normalizeH="0" baseline="0" noProof="0" dirty="0" err="1" smtClean="0">
                <a:ln>
                  <a:noFill/>
                </a:ln>
                <a:solidFill>
                  <a:schemeClr val="tx1"/>
                </a:solidFill>
                <a:effectLst/>
                <a:uLnTx/>
                <a:uFillTx/>
                <a:latin typeface="+mn-lt"/>
                <a:ea typeface="+mn-ea"/>
                <a:cs typeface="+mn-cs"/>
              </a:rPr>
              <a:t>Веб</a:t>
            </a:r>
            <a:r>
              <a:rPr kumimoji="0" lang="ru-RU" sz="1600" b="0" i="0" u="none" strike="noStrike" kern="1200" cap="none" spc="0" normalizeH="0" baseline="0" noProof="0" dirty="0" smtClean="0">
                <a:ln>
                  <a:noFill/>
                </a:ln>
                <a:solidFill>
                  <a:schemeClr val="tx1"/>
                </a:solidFill>
                <a:effectLst/>
                <a:uLnTx/>
                <a:uFillTx/>
                <a:latin typeface="+mn-lt"/>
                <a:ea typeface="+mn-ea"/>
                <a:cs typeface="+mn-cs"/>
              </a:rPr>
              <a:t>- сайта </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BNews.kz</a:t>
            </a:r>
            <a:endParaRPr kumimoji="0" lang="ru-RU" sz="16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Подзаголовок 2"/>
          <p:cNvSpPr txBox="1">
            <a:spLocks/>
          </p:cNvSpPr>
          <p:nvPr/>
        </p:nvSpPr>
        <p:spPr>
          <a:xfrm>
            <a:off x="285720" y="5715016"/>
            <a:ext cx="3714776" cy="71438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ru-RU" b="0" i="0" u="none" strike="noStrike" kern="1200" cap="none" spc="0" normalizeH="0" baseline="0" noProof="0" dirty="0" smtClean="0">
                <a:ln>
                  <a:noFill/>
                </a:ln>
                <a:solidFill>
                  <a:srgbClr val="0070C0"/>
                </a:solidFill>
                <a:effectLst/>
                <a:uLnTx/>
                <a:uFillTx/>
                <a:latin typeface="Bookman Old Style" pitchFamily="18" charset="0"/>
                <a:ea typeface="+mn-ea"/>
                <a:cs typeface="+mn-cs"/>
              </a:rPr>
              <a:t>Подготовила: </a:t>
            </a:r>
            <a:r>
              <a:rPr kumimoji="0" lang="ru-RU" b="0" i="0" u="none" strike="noStrike" kern="1200" cap="none" spc="0" normalizeH="0" baseline="0" noProof="0" dirty="0" err="1" smtClean="0">
                <a:ln>
                  <a:noFill/>
                </a:ln>
                <a:solidFill>
                  <a:srgbClr val="0070C0"/>
                </a:solidFill>
                <a:effectLst/>
                <a:uLnTx/>
                <a:uFillTx/>
                <a:latin typeface="Bookman Old Style" pitchFamily="18" charset="0"/>
                <a:ea typeface="+mn-ea"/>
                <a:cs typeface="+mn-cs"/>
              </a:rPr>
              <a:t>Коштаева</a:t>
            </a:r>
            <a:r>
              <a:rPr kumimoji="0" lang="ru-RU" b="0" i="0" u="none" strike="noStrike" kern="1200" cap="none" spc="0" normalizeH="0" baseline="0" noProof="0" dirty="0" smtClean="0">
                <a:ln>
                  <a:noFill/>
                </a:ln>
                <a:solidFill>
                  <a:srgbClr val="0070C0"/>
                </a:solidFill>
                <a:effectLst/>
                <a:uLnTx/>
                <a:uFillTx/>
                <a:latin typeface="Bookman Old Style" pitchFamily="18" charset="0"/>
                <a:ea typeface="+mn-ea"/>
                <a:cs typeface="+mn-cs"/>
              </a:rPr>
              <a:t> Г.Д.</a:t>
            </a:r>
            <a:endParaRPr kumimoji="0" lang="ru-RU" b="0" i="0" u="none" strike="noStrike" kern="1200" cap="none" spc="0" normalizeH="0" baseline="0" noProof="0" dirty="0">
              <a:ln>
                <a:noFill/>
              </a:ln>
              <a:solidFill>
                <a:srgbClr val="0070C0"/>
              </a:solidFill>
              <a:effectLst/>
              <a:uLnTx/>
              <a:uFillTx/>
              <a:latin typeface="Bookman Old Style" pitchFamily="18" charset="0"/>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14356"/>
            <a:ext cx="8229600" cy="703282"/>
          </a:xfrm>
        </p:spPr>
        <p:txBody>
          <a:bodyPr>
            <a:normAutofit fontScale="90000"/>
          </a:bodyPr>
          <a:lstStyle/>
          <a:p>
            <a:r>
              <a:rPr lang="ru-RU" dirty="0" smtClean="0">
                <a:solidFill>
                  <a:srgbClr val="0070C0"/>
                </a:solidFill>
              </a:rPr>
              <a:t>Памятная  купюра</a:t>
            </a:r>
            <a:br>
              <a:rPr lang="ru-RU" dirty="0" smtClean="0">
                <a:solidFill>
                  <a:srgbClr val="0070C0"/>
                </a:solidFill>
              </a:rPr>
            </a:br>
            <a:r>
              <a:rPr lang="ru-RU" dirty="0" smtClean="0">
                <a:solidFill>
                  <a:srgbClr val="0070C0"/>
                </a:solidFill>
              </a:rPr>
              <a:t>посвящённая Олимпиаде 2014.</a:t>
            </a:r>
            <a:br>
              <a:rPr lang="ru-RU" dirty="0" smtClean="0">
                <a:solidFill>
                  <a:srgbClr val="0070C0"/>
                </a:solidFill>
              </a:rPr>
            </a:br>
            <a:endParaRPr lang="ru-RU" dirty="0">
              <a:solidFill>
                <a:srgbClr val="0070C0"/>
              </a:solidFill>
            </a:endParaRPr>
          </a:p>
        </p:txBody>
      </p:sp>
      <p:sp>
        <p:nvSpPr>
          <p:cNvPr id="3" name="Содержимое 2"/>
          <p:cNvSpPr>
            <a:spLocks noGrp="1"/>
          </p:cNvSpPr>
          <p:nvPr>
            <p:ph sz="half" idx="1"/>
          </p:nvPr>
        </p:nvSpPr>
        <p:spPr/>
        <p:txBody>
          <a:bodyPr>
            <a:normAutofit fontScale="85000" lnSpcReduction="10000"/>
          </a:bodyPr>
          <a:lstStyle/>
          <a:p>
            <a:r>
              <a:rPr lang="ru-RU" dirty="0" smtClean="0"/>
              <a:t>Программа рассчитана на период 2011—2014 годов и подразумевает выпуск памятных монет из драгоценных металлов (серебро и золото), а также памятных монет из недрагоценных металлов (медно-никелевый сплав).</a:t>
            </a:r>
          </a:p>
          <a:p>
            <a:r>
              <a:rPr lang="ru-RU" dirty="0" smtClean="0"/>
              <a:t>Впервые в российской истории были выпущены памятные банкноты номиналом 100 рублей.</a:t>
            </a:r>
          </a:p>
          <a:p>
            <a:endParaRPr lang="ru-RU" dirty="0"/>
          </a:p>
        </p:txBody>
      </p:sp>
      <p:pic>
        <p:nvPicPr>
          <p:cNvPr id="5" name="Содержимое 4" descr="100 рублей.jpg"/>
          <p:cNvPicPr>
            <a:picLocks noGrp="1" noChangeAspect="1"/>
          </p:cNvPicPr>
          <p:nvPr>
            <p:ph sz="half" idx="2"/>
          </p:nvPr>
        </p:nvPicPr>
        <p:blipFill>
          <a:blip r:embed="rId2"/>
          <a:stretch>
            <a:fillRect/>
          </a:stretch>
        </p:blipFill>
        <p:spPr>
          <a:xfrm>
            <a:off x="5686128" y="1600200"/>
            <a:ext cx="1962744" cy="4525963"/>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rgbClr val="0070C0"/>
                </a:solidFill>
                <a:effectLst>
                  <a:outerShdw blurRad="38100" dist="38100" dir="2700000" algn="tl">
                    <a:srgbClr val="000000">
                      <a:alpha val="43137"/>
                    </a:srgbClr>
                  </a:outerShdw>
                </a:effectLst>
              </a:rPr>
              <a:t>Медали</a:t>
            </a:r>
            <a:br>
              <a:rPr lang="ru-RU" b="1" dirty="0" smtClean="0">
                <a:solidFill>
                  <a:srgbClr val="0070C0"/>
                </a:solidFill>
                <a:effectLst>
                  <a:outerShdw blurRad="38100" dist="38100" dir="2700000" algn="tl">
                    <a:srgbClr val="000000">
                      <a:alpha val="43137"/>
                    </a:srgbClr>
                  </a:outerShdw>
                </a:effectLst>
              </a:rPr>
            </a:br>
            <a:endParaRPr lang="ru-RU" dirty="0">
              <a:solidFill>
                <a:srgbClr val="0070C0"/>
              </a:solidFill>
              <a:effectLst>
                <a:outerShdw blurRad="38100" dist="38100" dir="2700000" algn="tl">
                  <a:srgbClr val="000000">
                    <a:alpha val="43137"/>
                  </a:srgbClr>
                </a:outerShdw>
              </a:effectLst>
            </a:endParaRPr>
          </a:p>
        </p:txBody>
      </p:sp>
      <p:sp>
        <p:nvSpPr>
          <p:cNvPr id="3" name="Содержимое 2"/>
          <p:cNvSpPr>
            <a:spLocks noGrp="1"/>
          </p:cNvSpPr>
          <p:nvPr>
            <p:ph sz="half" idx="1"/>
          </p:nvPr>
        </p:nvSpPr>
        <p:spPr>
          <a:xfrm>
            <a:off x="0" y="1600200"/>
            <a:ext cx="4214810" cy="4525963"/>
          </a:xfrm>
        </p:spPr>
        <p:txBody>
          <a:bodyPr>
            <a:normAutofit fontScale="70000" lnSpcReduction="20000"/>
          </a:bodyPr>
          <a:lstStyle/>
          <a:p>
            <a:r>
              <a:rPr lang="ru-RU" dirty="0" smtClean="0"/>
              <a:t>Всего будет изготовлено около 1300 наград, что является рекордным показателем для зимних олимпиад. Каждая медаль на лицевой стороне будет иметь изображения олимпийских колец, на оборотной стороне на английском языке будет отлит вид соревновательной олимпийской программы, а также изображен официальный логотип «Сочи-2014».</a:t>
            </a:r>
          </a:p>
          <a:p>
            <a:r>
              <a:rPr lang="ru-RU" dirty="0" smtClean="0"/>
              <a:t>Всего разыгрывается 98 комплектов медалей, что на 12 больше, чем было в Ванкувере 2010: </a:t>
            </a:r>
          </a:p>
          <a:p>
            <a:endParaRPr lang="ru-RU" dirty="0" smtClean="0"/>
          </a:p>
          <a:p>
            <a:endParaRPr lang="ru-RU" dirty="0"/>
          </a:p>
        </p:txBody>
      </p:sp>
      <p:pic>
        <p:nvPicPr>
          <p:cNvPr id="5" name="Содержимое 4" descr="медали Сочи.jpg"/>
          <p:cNvPicPr>
            <a:picLocks noGrp="1" noChangeAspect="1"/>
          </p:cNvPicPr>
          <p:nvPr>
            <p:ph sz="half" idx="2"/>
          </p:nvPr>
        </p:nvPicPr>
        <p:blipFill>
          <a:blip r:embed="rId2"/>
          <a:stretch>
            <a:fillRect/>
          </a:stretch>
        </p:blipFill>
        <p:spPr>
          <a:xfrm>
            <a:off x="4357686" y="1571613"/>
            <a:ext cx="4329114" cy="3696300"/>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00042"/>
            <a:ext cx="8229600" cy="428628"/>
          </a:xfrm>
        </p:spPr>
        <p:txBody>
          <a:bodyPr>
            <a:normAutofit fontScale="90000"/>
          </a:bodyPr>
          <a:lstStyle/>
          <a:p>
            <a:r>
              <a:rPr lang="ru-RU" dirty="0" smtClean="0">
                <a:solidFill>
                  <a:srgbClr val="0070C0"/>
                </a:solidFill>
                <a:effectLst>
                  <a:outerShdw blurRad="38100" dist="38100" dir="2700000" algn="tl">
                    <a:srgbClr val="000000">
                      <a:alpha val="43137"/>
                    </a:srgbClr>
                  </a:outerShdw>
                </a:effectLst>
              </a:rPr>
              <a:t>Соревнования</a:t>
            </a:r>
            <a:br>
              <a:rPr lang="ru-RU" dirty="0" smtClean="0">
                <a:solidFill>
                  <a:srgbClr val="0070C0"/>
                </a:solidFill>
                <a:effectLst>
                  <a:outerShdw blurRad="38100" dist="38100" dir="2700000" algn="tl">
                    <a:srgbClr val="000000">
                      <a:alpha val="43137"/>
                    </a:srgbClr>
                  </a:outerShdw>
                </a:effectLst>
              </a:rPr>
            </a:br>
            <a:endParaRPr lang="ru-RU" dirty="0">
              <a:solidFill>
                <a:srgbClr val="0070C0"/>
              </a:solidFill>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457200" y="1000108"/>
            <a:ext cx="8229600" cy="5126055"/>
          </a:xfrm>
        </p:spPr>
        <p:txBody>
          <a:bodyPr>
            <a:normAutofit fontScale="62500" lnSpcReduction="20000"/>
          </a:bodyPr>
          <a:lstStyle/>
          <a:p>
            <a:pPr>
              <a:buNone/>
            </a:pPr>
            <a:r>
              <a:rPr lang="ru-RU" dirty="0" smtClean="0"/>
              <a:t>15 зимних спортивных дисциплин, объединённых в семь олимпийских видов спорта, включены в программу зимних Олимпийских игр 2014. </a:t>
            </a:r>
          </a:p>
          <a:p>
            <a:r>
              <a:rPr lang="ru-RU" dirty="0" smtClean="0"/>
              <a:t>Сюда входят три коньковых вида, шесть лыжных видов, два вида бобслея, а также четыре отдельных вида спорта. </a:t>
            </a:r>
          </a:p>
          <a:p>
            <a:pPr>
              <a:buNone/>
            </a:pPr>
            <a:r>
              <a:rPr lang="ru-RU" dirty="0" smtClean="0"/>
              <a:t> 6 новых соревнований:</a:t>
            </a:r>
          </a:p>
          <a:p>
            <a:r>
              <a:rPr lang="ru-RU" dirty="0" smtClean="0"/>
              <a:t>прыжки с трамплина (женщины),</a:t>
            </a:r>
          </a:p>
          <a:p>
            <a:r>
              <a:rPr lang="ru-RU" dirty="0" smtClean="0"/>
              <a:t>командные соревнования в фигурном катании,</a:t>
            </a:r>
          </a:p>
          <a:p>
            <a:r>
              <a:rPr lang="ru-RU" dirty="0" smtClean="0"/>
              <a:t>эстафета в санном спорте,</a:t>
            </a:r>
          </a:p>
          <a:p>
            <a:r>
              <a:rPr lang="ru-RU" dirty="0" err="1" smtClean="0"/>
              <a:t>хафпайп</a:t>
            </a:r>
            <a:r>
              <a:rPr lang="ru-RU" dirty="0" smtClean="0"/>
              <a:t> во фристайле (мужчины и женщины),</a:t>
            </a:r>
          </a:p>
          <a:p>
            <a:r>
              <a:rPr lang="ru-RU" dirty="0" smtClean="0"/>
              <a:t>смешанная эстафета в биатлоне.</a:t>
            </a:r>
          </a:p>
          <a:p>
            <a:pPr>
              <a:buNone/>
            </a:pPr>
            <a:r>
              <a:rPr lang="ru-RU" dirty="0" smtClean="0"/>
              <a:t>включены в программу Сочи 2014 </a:t>
            </a:r>
          </a:p>
          <a:p>
            <a:pPr>
              <a:buNone/>
            </a:pPr>
            <a:r>
              <a:rPr lang="ru-RU" dirty="0" smtClean="0"/>
              <a:t>3 новые дисциплины:</a:t>
            </a:r>
          </a:p>
          <a:p>
            <a:r>
              <a:rPr lang="ru-RU" dirty="0" err="1" smtClean="0"/>
              <a:t>слоупстайл</a:t>
            </a:r>
            <a:r>
              <a:rPr lang="ru-RU" dirty="0" smtClean="0"/>
              <a:t> во фристайле (мужчины и женщины),</a:t>
            </a:r>
          </a:p>
          <a:p>
            <a:r>
              <a:rPr lang="ru-RU" dirty="0" err="1" smtClean="0"/>
              <a:t>слоупстайл</a:t>
            </a:r>
            <a:r>
              <a:rPr lang="ru-RU" dirty="0" smtClean="0"/>
              <a:t> в сноуборде (мужчины и женщины),</a:t>
            </a:r>
          </a:p>
          <a:p>
            <a:r>
              <a:rPr lang="ru-RU" dirty="0" smtClean="0"/>
              <a:t>командный параллельный слалом в сноуборде (мужчины и женщины).</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00042"/>
            <a:ext cx="8229600" cy="214314"/>
          </a:xfrm>
        </p:spPr>
        <p:txBody>
          <a:bodyPr>
            <a:normAutofit fontScale="90000"/>
          </a:bodyPr>
          <a:lstStyle/>
          <a:p>
            <a:r>
              <a:rPr lang="ru-RU" b="1" dirty="0" smtClean="0">
                <a:solidFill>
                  <a:srgbClr val="0070C0"/>
                </a:solidFill>
                <a:effectLst>
                  <a:outerShdw blurRad="38100" dist="38100" dir="2700000" algn="tl">
                    <a:srgbClr val="000000">
                      <a:alpha val="43137"/>
                    </a:srgbClr>
                  </a:outerShdw>
                </a:effectLst>
              </a:rPr>
              <a:t/>
            </a:r>
            <a:br>
              <a:rPr lang="ru-RU" b="1" dirty="0" smtClean="0">
                <a:solidFill>
                  <a:srgbClr val="0070C0"/>
                </a:solidFill>
                <a:effectLst>
                  <a:outerShdw blurRad="38100" dist="38100" dir="2700000" algn="tl">
                    <a:srgbClr val="000000">
                      <a:alpha val="43137"/>
                    </a:srgbClr>
                  </a:outerShdw>
                </a:effectLst>
              </a:rPr>
            </a:br>
            <a:r>
              <a:rPr lang="ru-RU" b="1" dirty="0" smtClean="0">
                <a:solidFill>
                  <a:srgbClr val="0070C0"/>
                </a:solidFill>
                <a:effectLst>
                  <a:outerShdw blurRad="38100" dist="38100" dir="2700000" algn="tl">
                    <a:srgbClr val="000000">
                      <a:alpha val="43137"/>
                    </a:srgbClr>
                  </a:outerShdw>
                </a:effectLst>
              </a:rPr>
              <a:t>Гостиницы</a:t>
            </a:r>
            <a:br>
              <a:rPr lang="ru-RU" b="1" dirty="0" smtClean="0">
                <a:solidFill>
                  <a:srgbClr val="0070C0"/>
                </a:solidFill>
                <a:effectLst>
                  <a:outerShdw blurRad="38100" dist="38100" dir="2700000" algn="tl">
                    <a:srgbClr val="000000">
                      <a:alpha val="43137"/>
                    </a:srgbClr>
                  </a:outerShdw>
                </a:effectLst>
              </a:rPr>
            </a:br>
            <a:endParaRPr lang="ru-RU" dirty="0">
              <a:solidFill>
                <a:srgbClr val="0070C0"/>
              </a:solidFill>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457200" y="1214422"/>
            <a:ext cx="8229600" cy="4911741"/>
          </a:xfrm>
        </p:spPr>
        <p:txBody>
          <a:bodyPr>
            <a:normAutofit/>
          </a:bodyPr>
          <a:lstStyle/>
          <a:p>
            <a:pPr>
              <a:buNone/>
            </a:pPr>
            <a:r>
              <a:rPr lang="ru-RU" dirty="0" smtClean="0"/>
              <a:t>На Олимпиаде ожидается не менее 1,2 </a:t>
            </a:r>
            <a:r>
              <a:rPr lang="ru-RU" dirty="0" err="1" smtClean="0"/>
              <a:t>млн</a:t>
            </a:r>
            <a:r>
              <a:rPr lang="ru-RU" dirty="0" smtClean="0"/>
              <a:t> туристов. </a:t>
            </a:r>
          </a:p>
          <a:p>
            <a:pPr>
              <a:buNone/>
            </a:pPr>
            <a:r>
              <a:rPr lang="ru-RU" dirty="0" smtClean="0"/>
              <a:t>Наибольшее количество гостиниц должно быть доступными по цене. По требованию МОК примерно 3 тыс. из общего числа номеров должны соответствовать «пяти звездам», 9605 — должны быть категории «четыре звезды», а 21 716 — работать по стандартам «трех звезд».</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28604"/>
            <a:ext cx="8229600" cy="357190"/>
          </a:xfrm>
        </p:spPr>
        <p:txBody>
          <a:bodyPr>
            <a:normAutofit fontScale="90000"/>
          </a:bodyPr>
          <a:lstStyle/>
          <a:p>
            <a:r>
              <a:rPr lang="ru-RU" sz="3200" b="1" dirty="0" smtClean="0">
                <a:solidFill>
                  <a:srgbClr val="0070C0"/>
                </a:solidFill>
              </a:rPr>
              <a:t/>
            </a:r>
            <a:br>
              <a:rPr lang="ru-RU" sz="3200" b="1" dirty="0" smtClean="0">
                <a:solidFill>
                  <a:srgbClr val="0070C0"/>
                </a:solidFill>
              </a:rPr>
            </a:br>
            <a:r>
              <a:rPr lang="ru-RU" sz="2200" b="1" dirty="0" smtClean="0">
                <a:solidFill>
                  <a:srgbClr val="0070C0"/>
                </a:solidFill>
              </a:rPr>
              <a:t>Список первых лиц государств и международных организаций, планирующих посетить Олимпийские игры</a:t>
            </a:r>
            <a:br>
              <a:rPr lang="ru-RU" sz="2200" b="1" dirty="0" smtClean="0">
                <a:solidFill>
                  <a:srgbClr val="0070C0"/>
                </a:solidFill>
              </a:rPr>
            </a:br>
            <a:endParaRPr lang="ru-RU" sz="2200" dirty="0">
              <a:solidFill>
                <a:srgbClr val="0070C0"/>
              </a:solidFill>
            </a:endParaRPr>
          </a:p>
        </p:txBody>
      </p:sp>
      <p:sp>
        <p:nvSpPr>
          <p:cNvPr id="3" name="Содержимое 2"/>
          <p:cNvSpPr>
            <a:spLocks noGrp="1"/>
          </p:cNvSpPr>
          <p:nvPr>
            <p:ph idx="1"/>
          </p:nvPr>
        </p:nvSpPr>
        <p:spPr>
          <a:xfrm>
            <a:off x="457200" y="1071546"/>
            <a:ext cx="8229600" cy="5429288"/>
          </a:xfrm>
        </p:spPr>
        <p:txBody>
          <a:bodyPr>
            <a:normAutofit fontScale="55000" lnSpcReduction="20000"/>
          </a:bodyPr>
          <a:lstStyle/>
          <a:p>
            <a:r>
              <a:rPr lang="ru-RU" dirty="0" smtClean="0"/>
              <a:t> </a:t>
            </a:r>
            <a:r>
              <a:rPr lang="ru-RU" dirty="0" err="1" smtClean="0"/>
              <a:t>Ули</a:t>
            </a:r>
            <a:r>
              <a:rPr lang="ru-RU" dirty="0" smtClean="0"/>
              <a:t> </a:t>
            </a:r>
            <a:r>
              <a:rPr lang="ru-RU" dirty="0" err="1" smtClean="0"/>
              <a:t>Маурер</a:t>
            </a:r>
            <a:r>
              <a:rPr lang="ru-RU" dirty="0" smtClean="0"/>
              <a:t>, президент Швейцарии.</a:t>
            </a:r>
          </a:p>
          <a:p>
            <a:r>
              <a:rPr lang="ru-RU" dirty="0" smtClean="0"/>
              <a:t> Шведский король Карл XVI Густав подтвердил планы приехать на Олимпиаду в Сочи. </a:t>
            </a:r>
          </a:p>
          <a:p>
            <a:r>
              <a:rPr lang="ru-RU" dirty="0" smtClean="0"/>
              <a:t> Премьер-министр Италии </a:t>
            </a:r>
            <a:r>
              <a:rPr lang="ru-RU" dirty="0" err="1" smtClean="0"/>
              <a:t>Энрико</a:t>
            </a:r>
            <a:r>
              <a:rPr lang="ru-RU" dirty="0" smtClean="0"/>
              <a:t> </a:t>
            </a:r>
            <a:r>
              <a:rPr lang="ru-RU" dirty="0" err="1" smtClean="0"/>
              <a:t>Летта</a:t>
            </a:r>
            <a:r>
              <a:rPr lang="ru-RU" dirty="0" smtClean="0"/>
              <a:t> возглавит делегацию официальных лиц республики на Олимпиаде в Сочи. </a:t>
            </a:r>
          </a:p>
          <a:p>
            <a:r>
              <a:rPr lang="ru-RU" dirty="0" smtClean="0"/>
              <a:t> Президент Латвии </a:t>
            </a:r>
            <a:r>
              <a:rPr lang="ru-RU" dirty="0" err="1" smtClean="0"/>
              <a:t>Андрис</a:t>
            </a:r>
            <a:r>
              <a:rPr lang="ru-RU" dirty="0" smtClean="0"/>
              <a:t> Берзиньш.</a:t>
            </a:r>
          </a:p>
          <a:p>
            <a:r>
              <a:rPr lang="ru-RU" dirty="0" smtClean="0"/>
              <a:t> Король Нидерландов </a:t>
            </a:r>
            <a:r>
              <a:rPr lang="ru-RU" dirty="0" err="1" smtClean="0"/>
              <a:t>Виллем-Александр</a:t>
            </a:r>
            <a:r>
              <a:rPr lang="ru-RU" dirty="0" smtClean="0"/>
              <a:t> и премьер-министр Марк </a:t>
            </a:r>
            <a:r>
              <a:rPr lang="ru-RU" dirty="0" err="1" smtClean="0"/>
              <a:t>Рютте</a:t>
            </a:r>
            <a:r>
              <a:rPr lang="ru-RU" dirty="0" smtClean="0"/>
              <a:t>.</a:t>
            </a:r>
          </a:p>
          <a:p>
            <a:r>
              <a:rPr lang="ru-RU" dirty="0" smtClean="0"/>
              <a:t> Федеральный канцлер Австрии Вернер </a:t>
            </a:r>
            <a:r>
              <a:rPr lang="ru-RU" dirty="0" err="1" smtClean="0"/>
              <a:t>Файман</a:t>
            </a:r>
            <a:r>
              <a:rPr lang="ru-RU" dirty="0" smtClean="0"/>
              <a:t>.</a:t>
            </a:r>
          </a:p>
          <a:p>
            <a:r>
              <a:rPr lang="ru-RU" dirty="0" smtClean="0"/>
              <a:t> Президент Казахстана Назарбаев планирует принять участие в церемонии открытия Зимней Олимпиады в Сочи.</a:t>
            </a:r>
          </a:p>
          <a:p>
            <a:r>
              <a:rPr lang="ru-RU" dirty="0" smtClean="0"/>
              <a:t> Премьер-министр Финляндии Юрки </a:t>
            </a:r>
            <a:r>
              <a:rPr lang="ru-RU" dirty="0" err="1" smtClean="0"/>
              <a:t>Катайнен</a:t>
            </a:r>
            <a:r>
              <a:rPr lang="ru-RU" dirty="0" smtClean="0"/>
              <a:t>.</a:t>
            </a:r>
          </a:p>
          <a:p>
            <a:r>
              <a:rPr lang="ru-RU" dirty="0" smtClean="0"/>
              <a:t> Президент Чехии </a:t>
            </a:r>
            <a:r>
              <a:rPr lang="ru-RU" dirty="0" err="1" smtClean="0"/>
              <a:t>Милош</a:t>
            </a:r>
            <a:r>
              <a:rPr lang="ru-RU" dirty="0" smtClean="0"/>
              <a:t> </a:t>
            </a:r>
            <a:r>
              <a:rPr lang="ru-RU" dirty="0" err="1" smtClean="0"/>
              <a:t>Земан</a:t>
            </a:r>
            <a:r>
              <a:rPr lang="ru-RU" dirty="0" smtClean="0"/>
              <a:t> намерен посетить Олимпиаду. </a:t>
            </a:r>
          </a:p>
          <a:p>
            <a:r>
              <a:rPr lang="ru-RU" dirty="0" smtClean="0"/>
              <a:t> Премьер-министр Эстонии </a:t>
            </a:r>
            <a:r>
              <a:rPr lang="ru-RU" dirty="0" err="1" smtClean="0"/>
              <a:t>Андрус</a:t>
            </a:r>
            <a:r>
              <a:rPr lang="ru-RU" dirty="0" smtClean="0"/>
              <a:t> </a:t>
            </a:r>
            <a:r>
              <a:rPr lang="ru-RU" dirty="0" err="1" smtClean="0"/>
              <a:t>Ансип</a:t>
            </a:r>
            <a:r>
              <a:rPr lang="ru-RU" dirty="0" smtClean="0"/>
              <a:t> приедет на Олимпиаду в Сочи во время отпуска. </a:t>
            </a:r>
          </a:p>
          <a:p>
            <a:r>
              <a:rPr lang="ru-RU" dirty="0" smtClean="0"/>
              <a:t> Премьер-министр Японии </a:t>
            </a:r>
            <a:r>
              <a:rPr lang="ru-RU" dirty="0" err="1" smtClean="0"/>
              <a:t>Синдзо</a:t>
            </a:r>
            <a:r>
              <a:rPr lang="ru-RU" dirty="0" smtClean="0"/>
              <a:t> </a:t>
            </a:r>
            <a:r>
              <a:rPr lang="ru-RU" dirty="0" err="1" smtClean="0"/>
              <a:t>Абэ</a:t>
            </a:r>
            <a:r>
              <a:rPr lang="ru-RU" dirty="0" smtClean="0"/>
              <a:t> собирается посетить церемонию закрытия Олимпиады </a:t>
            </a:r>
          </a:p>
          <a:p>
            <a:r>
              <a:rPr lang="ru-RU" dirty="0" smtClean="0"/>
              <a:t> Церемонию открытия Олимпиады в Сочи намерен посетить председатель КНР Си </a:t>
            </a:r>
            <a:r>
              <a:rPr lang="ru-RU" dirty="0" err="1" smtClean="0"/>
              <a:t>Цзиньпин</a:t>
            </a:r>
            <a:r>
              <a:rPr lang="ru-RU" dirty="0" smtClean="0"/>
              <a:t>.</a:t>
            </a:r>
          </a:p>
          <a:p>
            <a:r>
              <a:rPr lang="ru-RU" dirty="0" smtClean="0"/>
              <a:t> Король и глава правительства Норвегии будут присутствовать на открытии зимних Олимпийских игр — 2014 в Соч.</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58204" cy="725470"/>
          </a:xfrm>
        </p:spPr>
        <p:txBody>
          <a:bodyPr>
            <a:normAutofit fontScale="90000"/>
          </a:bodyPr>
          <a:lstStyle/>
          <a:p>
            <a:r>
              <a:rPr lang="ru-RU" dirty="0" smtClean="0"/>
              <a:t>Россия побила все мировые рекорды. </a:t>
            </a:r>
            <a:endParaRPr lang="ru-RU" dirty="0">
              <a:solidFill>
                <a:srgbClr val="0070C0"/>
              </a:solidFill>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457200" y="1285860"/>
            <a:ext cx="3900486" cy="5357850"/>
          </a:xfrm>
        </p:spPr>
        <p:txBody>
          <a:bodyPr>
            <a:noAutofit/>
          </a:bodyPr>
          <a:lstStyle/>
          <a:p>
            <a:pPr>
              <a:buNone/>
            </a:pPr>
            <a:r>
              <a:rPr lang="ru-RU" sz="1400" dirty="0" smtClean="0"/>
              <a:t>По оценкам британского издания </a:t>
            </a:r>
            <a:r>
              <a:rPr lang="ru-RU" sz="1400" dirty="0" err="1" smtClean="0"/>
              <a:t>The</a:t>
            </a:r>
            <a:r>
              <a:rPr lang="ru-RU" sz="1400" dirty="0" smtClean="0"/>
              <a:t> </a:t>
            </a:r>
            <a:r>
              <a:rPr lang="ru-RU" sz="1400" dirty="0" err="1" smtClean="0"/>
              <a:t>Economist</a:t>
            </a:r>
            <a:r>
              <a:rPr lang="ru-RU" sz="1400" dirty="0" smtClean="0"/>
              <a:t>, фактические расходы нашего северного соседа на организацию Игр составили порядка $50 млрд. Интересно, что данная сумма превышает суммарные затраты устроителей всех прошлых Белых олимпиад.</a:t>
            </a:r>
          </a:p>
          <a:p>
            <a:pPr>
              <a:buNone/>
            </a:pPr>
            <a:r>
              <a:rPr lang="ru-RU" sz="1400" dirty="0" smtClean="0"/>
              <a:t>В </a:t>
            </a:r>
            <a:r>
              <a:rPr lang="ru-RU" sz="1400" dirty="0" smtClean="0"/>
              <a:t>начале осени 2013 года Владимиром Путиным был озвучен общий, потраченный на строительство всех олимпийских объектов и проведение Олимпийских и </a:t>
            </a:r>
            <a:r>
              <a:rPr lang="ru-RU" sz="1400" dirty="0" err="1" smtClean="0"/>
              <a:t>Паралимпийских</a:t>
            </a:r>
            <a:r>
              <a:rPr lang="ru-RU" sz="1400" dirty="0" smtClean="0"/>
              <a:t> игр 2014 в Сочи. </a:t>
            </a:r>
          </a:p>
          <a:p>
            <a:pPr>
              <a:buNone/>
            </a:pPr>
            <a:r>
              <a:rPr lang="ru-RU" sz="1400" dirty="0" smtClean="0"/>
              <a:t>Он составит 214 </a:t>
            </a:r>
            <a:r>
              <a:rPr lang="ru-RU" sz="1400" dirty="0" err="1" smtClean="0"/>
              <a:t>млрд</a:t>
            </a:r>
            <a:r>
              <a:rPr lang="ru-RU" sz="1400" dirty="0" smtClean="0"/>
              <a:t> рублей (без стоимости инфраструктуры). Эта сумма складывается из бюджетов на строительство олимпийских объектов и непосредственное проведение Игр. По словам Путина «100 миллиардов рублей из этих денег составляет чисто государственное финансирование, а 114 миллиардов будут выделены за счет инвесторов». Общие же расходы на олимпиаду в Сочи составят 1526 </a:t>
            </a:r>
            <a:r>
              <a:rPr lang="ru-RU" sz="1400" dirty="0" err="1" smtClean="0"/>
              <a:t>млрд</a:t>
            </a:r>
            <a:r>
              <a:rPr lang="ru-RU" sz="1400" dirty="0" smtClean="0"/>
              <a:t> рублей или 37,5 </a:t>
            </a:r>
            <a:r>
              <a:rPr lang="ru-RU" sz="1400" dirty="0" err="1" smtClean="0"/>
              <a:t>млрд</a:t>
            </a:r>
            <a:r>
              <a:rPr lang="ru-RU" sz="1400" dirty="0" smtClean="0"/>
              <a:t> евро.</a:t>
            </a:r>
            <a:endParaRPr lang="ru-RU" sz="1400" dirty="0"/>
          </a:p>
        </p:txBody>
      </p:sp>
      <p:pic>
        <p:nvPicPr>
          <p:cNvPr id="5" name="Содержимое 3" descr="диаграмма затрат.jpg"/>
          <p:cNvPicPr>
            <a:picLocks noChangeAspect="1"/>
          </p:cNvPicPr>
          <p:nvPr/>
        </p:nvPicPr>
        <p:blipFill>
          <a:blip r:embed="rId2"/>
          <a:stretch>
            <a:fillRect/>
          </a:stretch>
        </p:blipFill>
        <p:spPr>
          <a:xfrm>
            <a:off x="4214810" y="1214422"/>
            <a:ext cx="4572032" cy="3071834"/>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4032"/>
          </a:xfrm>
        </p:spPr>
        <p:txBody>
          <a:bodyPr>
            <a:normAutofit fontScale="90000"/>
          </a:bodyPr>
          <a:lstStyle/>
          <a:p>
            <a:r>
              <a:rPr lang="ru-RU" dirty="0" smtClean="0">
                <a:solidFill>
                  <a:srgbClr val="0070C0"/>
                </a:solidFill>
                <a:effectLst>
                  <a:outerShdw blurRad="38100" dist="38100" dir="2700000" algn="tl">
                    <a:srgbClr val="000000">
                      <a:alpha val="43137"/>
                    </a:srgbClr>
                  </a:outerShdw>
                </a:effectLst>
              </a:rPr>
              <a:t>Казахстан в Сочи будут представлять </a:t>
            </a:r>
            <a:endParaRPr lang="ru-RU" dirty="0">
              <a:solidFill>
                <a:srgbClr val="0070C0"/>
              </a:solidFill>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142844" y="1000108"/>
            <a:ext cx="9001156" cy="5715040"/>
          </a:xfrm>
        </p:spPr>
        <p:txBody>
          <a:bodyPr>
            <a:normAutofit fontScale="40000" lnSpcReduction="20000"/>
          </a:bodyPr>
          <a:lstStyle/>
          <a:p>
            <a:pPr fontAlgn="base"/>
            <a:r>
              <a:rPr lang="ru-RU" sz="4000" dirty="0" smtClean="0"/>
              <a:t>58 спортсменов в 11 видах спорта.</a:t>
            </a:r>
          </a:p>
          <a:p>
            <a:pPr fontAlgn="base"/>
            <a:r>
              <a:rPr lang="ru-RU" sz="4000" dirty="0" smtClean="0"/>
              <a:t>В соревнованиях по лыжным гонкам примут участие 14 спортсменов. В мужских соревнованиях выступят </a:t>
            </a:r>
            <a:r>
              <a:rPr lang="ru-RU" sz="4000" dirty="0" err="1" smtClean="0"/>
              <a:t>Ердос</a:t>
            </a:r>
            <a:r>
              <a:rPr lang="ru-RU" sz="4000" dirty="0" smtClean="0"/>
              <a:t> </a:t>
            </a:r>
            <a:r>
              <a:rPr lang="ru-RU" sz="4000" dirty="0" err="1" smtClean="0"/>
              <a:t>Ахмадиев</a:t>
            </a:r>
            <a:r>
              <a:rPr lang="ru-RU" sz="4000" dirty="0" smtClean="0"/>
              <a:t>, Алексей Полторанин, Николай </a:t>
            </a:r>
            <a:r>
              <a:rPr lang="ru-RU" sz="4000" dirty="0" err="1" smtClean="0"/>
              <a:t>Чеботько</a:t>
            </a:r>
            <a:r>
              <a:rPr lang="ru-RU" sz="4000" dirty="0" smtClean="0"/>
              <a:t>, Марк Старостин, Евгений Величко, Сергей Черепанов, Александр Малышев и Денис </a:t>
            </a:r>
            <a:r>
              <a:rPr lang="ru-RU" sz="4000" dirty="0" err="1" smtClean="0"/>
              <a:t>Волотка</a:t>
            </a:r>
            <a:r>
              <a:rPr lang="ru-RU" sz="4000" dirty="0" smtClean="0"/>
              <a:t>. В женских — Марина Матросова, Елена Коломина, Анна Шевченко, Татьяна Осипова, Виктория </a:t>
            </a:r>
            <a:r>
              <a:rPr lang="ru-RU" sz="4000" dirty="0" err="1" smtClean="0"/>
              <a:t>Ланчакова</a:t>
            </a:r>
            <a:r>
              <a:rPr lang="ru-RU" sz="4000" dirty="0" smtClean="0"/>
              <a:t> и Анна </a:t>
            </a:r>
            <a:r>
              <a:rPr lang="ru-RU" sz="4000" dirty="0" err="1" smtClean="0"/>
              <a:t>Стоян</a:t>
            </a:r>
            <a:r>
              <a:rPr lang="ru-RU" sz="4000" dirty="0" smtClean="0"/>
              <a:t>.</a:t>
            </a:r>
          </a:p>
          <a:p>
            <a:pPr fontAlgn="base"/>
            <a:r>
              <a:rPr lang="ru-RU" sz="4000" dirty="0" smtClean="0"/>
              <a:t>В конькобежном спорте за медали будут бороться Денис Кузин, Дмитрий Бабенко, Роман </a:t>
            </a:r>
            <a:r>
              <a:rPr lang="ru-RU" sz="4000" dirty="0" err="1" smtClean="0"/>
              <a:t>Креч</a:t>
            </a:r>
            <a:r>
              <a:rPr lang="ru-RU" sz="4000" dirty="0" smtClean="0"/>
              <a:t>, Александр </a:t>
            </a:r>
            <a:r>
              <a:rPr lang="ru-RU" sz="4000" dirty="0" err="1" smtClean="0"/>
              <a:t>Жигин</a:t>
            </a:r>
            <a:r>
              <a:rPr lang="ru-RU" sz="4000" dirty="0" smtClean="0"/>
              <a:t>, Федор Мезенцев и Екатерина </a:t>
            </a:r>
            <a:r>
              <a:rPr lang="ru-RU" sz="4000" dirty="0" err="1" smtClean="0"/>
              <a:t>Айдова</a:t>
            </a:r>
            <a:r>
              <a:rPr lang="ru-RU" sz="4000" dirty="0" smtClean="0"/>
              <a:t>.</a:t>
            </a:r>
          </a:p>
          <a:p>
            <a:pPr fontAlgn="base"/>
            <a:r>
              <a:rPr lang="ru-RU" sz="4000" dirty="0" smtClean="0"/>
              <a:t>В фигурном катании от Казахстана выступят </a:t>
            </a:r>
            <a:r>
              <a:rPr lang="ru-RU" sz="4000" dirty="0" err="1" smtClean="0"/>
              <a:t>Абзал</a:t>
            </a:r>
            <a:r>
              <a:rPr lang="ru-RU" sz="4000" dirty="0" smtClean="0"/>
              <a:t> </a:t>
            </a:r>
            <a:r>
              <a:rPr lang="ru-RU" sz="4000" dirty="0" err="1" smtClean="0"/>
              <a:t>Ракымгалиев</a:t>
            </a:r>
            <a:r>
              <a:rPr lang="ru-RU" sz="4000" dirty="0" smtClean="0"/>
              <a:t> и Денис </a:t>
            </a:r>
            <a:r>
              <a:rPr lang="ru-RU" sz="4000" dirty="0" err="1" smtClean="0"/>
              <a:t>Тен</a:t>
            </a:r>
            <a:r>
              <a:rPr lang="ru-RU" sz="4000" dirty="0" smtClean="0"/>
              <a:t>.</a:t>
            </a:r>
          </a:p>
          <a:p>
            <a:pPr fontAlgn="base"/>
            <a:r>
              <a:rPr lang="ru-RU" sz="4000" dirty="0" smtClean="0"/>
              <a:t>В шорт-треке — Айдар </a:t>
            </a:r>
            <a:r>
              <a:rPr lang="ru-RU" sz="4000" dirty="0" err="1" smtClean="0"/>
              <a:t>Бекжанов</a:t>
            </a:r>
            <a:r>
              <a:rPr lang="ru-RU" sz="4000" dirty="0" smtClean="0"/>
              <a:t>, </a:t>
            </a:r>
            <a:r>
              <a:rPr lang="ru-RU" sz="4000" dirty="0" err="1" smtClean="0"/>
              <a:t>Нурберген</a:t>
            </a:r>
            <a:r>
              <a:rPr lang="ru-RU" sz="4000" dirty="0" smtClean="0"/>
              <a:t> </a:t>
            </a:r>
            <a:r>
              <a:rPr lang="ru-RU" sz="4000" dirty="0" err="1" smtClean="0"/>
              <a:t>Жумагазиев</a:t>
            </a:r>
            <a:r>
              <a:rPr lang="ru-RU" sz="4000" dirty="0" smtClean="0"/>
              <a:t>, </a:t>
            </a:r>
            <a:r>
              <a:rPr lang="ru-RU" sz="4000" dirty="0" err="1" smtClean="0"/>
              <a:t>Абзал</a:t>
            </a:r>
            <a:r>
              <a:rPr lang="ru-RU" sz="4000" dirty="0" smtClean="0"/>
              <a:t> </a:t>
            </a:r>
            <a:r>
              <a:rPr lang="ru-RU" sz="4000" dirty="0" err="1" smtClean="0"/>
              <a:t>Ажгалиев</a:t>
            </a:r>
            <a:r>
              <a:rPr lang="ru-RU" sz="4000" dirty="0" smtClean="0"/>
              <a:t>, Артур </a:t>
            </a:r>
            <a:r>
              <a:rPr lang="ru-RU" sz="4000" dirty="0" err="1" smtClean="0"/>
              <a:t>Султангалиев</a:t>
            </a:r>
            <a:r>
              <a:rPr lang="ru-RU" sz="4000" dirty="0" smtClean="0"/>
              <a:t>, Денис Никишин и Инна Симонова.</a:t>
            </a:r>
          </a:p>
          <a:p>
            <a:pPr fontAlgn="base"/>
            <a:r>
              <a:rPr lang="ru-RU" sz="4000" dirty="0" smtClean="0"/>
              <a:t>В соревнованиях по фристайлу будут участвовать Дмитрий </a:t>
            </a:r>
            <a:r>
              <a:rPr lang="ru-RU" sz="4000" dirty="0" err="1" smtClean="0"/>
              <a:t>Рейхерд</a:t>
            </a:r>
            <a:r>
              <a:rPr lang="ru-RU" sz="4000" dirty="0" smtClean="0"/>
              <a:t> , Сергей </a:t>
            </a:r>
            <a:r>
              <a:rPr lang="ru-RU" sz="4000" dirty="0" err="1" smtClean="0"/>
              <a:t>Берестовский</a:t>
            </a:r>
            <a:r>
              <a:rPr lang="ru-RU" sz="4000" dirty="0" smtClean="0"/>
              <a:t>; а также среди женщин Юлия </a:t>
            </a:r>
            <a:r>
              <a:rPr lang="ru-RU" sz="4000" dirty="0" err="1" smtClean="0"/>
              <a:t>Галышева</a:t>
            </a:r>
            <a:r>
              <a:rPr lang="ru-RU" sz="4000" dirty="0" smtClean="0"/>
              <a:t> и Дарья Рыбалова, </a:t>
            </a:r>
            <a:r>
              <a:rPr lang="ru-RU" sz="4000" dirty="0" err="1" smtClean="0"/>
              <a:t>Жибек</a:t>
            </a:r>
            <a:r>
              <a:rPr lang="ru-RU" sz="4000" dirty="0" smtClean="0"/>
              <a:t> </a:t>
            </a:r>
            <a:r>
              <a:rPr lang="ru-RU" sz="4000" dirty="0" err="1" smtClean="0"/>
              <a:t>Арапбаева</a:t>
            </a:r>
            <a:r>
              <a:rPr lang="ru-RU" sz="4000" dirty="0" smtClean="0"/>
              <a:t> и </a:t>
            </a:r>
            <a:r>
              <a:rPr lang="ru-RU" sz="4000" dirty="0" err="1" smtClean="0"/>
              <a:t>Жанбота</a:t>
            </a:r>
            <a:r>
              <a:rPr lang="ru-RU" sz="4000" dirty="0" smtClean="0"/>
              <a:t> </a:t>
            </a:r>
            <a:r>
              <a:rPr lang="ru-RU" sz="4000" dirty="0" err="1" smtClean="0"/>
              <a:t>Алдабергенова</a:t>
            </a:r>
            <a:r>
              <a:rPr lang="ru-RU" sz="4000" dirty="0" smtClean="0"/>
              <a:t>.</a:t>
            </a:r>
          </a:p>
          <a:p>
            <a:pPr fontAlgn="base"/>
            <a:r>
              <a:rPr lang="ru-RU" sz="4000" dirty="0" smtClean="0"/>
              <a:t>В соревнованиях по биатлону примут участие 10 спортсменов: </a:t>
            </a:r>
            <a:r>
              <a:rPr lang="ru-RU" sz="4000" dirty="0" err="1" smtClean="0"/>
              <a:t>Диас</a:t>
            </a:r>
            <a:r>
              <a:rPr lang="ru-RU" sz="4000" dirty="0" smtClean="0"/>
              <a:t> </a:t>
            </a:r>
            <a:r>
              <a:rPr lang="ru-RU" sz="4000" dirty="0" err="1" smtClean="0"/>
              <a:t>Кенешев</a:t>
            </a:r>
            <a:r>
              <a:rPr lang="ru-RU" sz="4000" dirty="0" smtClean="0"/>
              <a:t>, Ян Савицкий, Сергей </a:t>
            </a:r>
            <a:r>
              <a:rPr lang="ru-RU" sz="4000" dirty="0" err="1" smtClean="0"/>
              <a:t>Наумик</a:t>
            </a:r>
            <a:r>
              <a:rPr lang="ru-RU" sz="4000" dirty="0" smtClean="0"/>
              <a:t>, Антон Пантов, Александр Трифонов, Елена Хрусталева, Марина Лебедева, Дарья Усанова, Алина Райкова и Галина Вишневская.</a:t>
            </a:r>
          </a:p>
          <a:p>
            <a:pPr fontAlgn="base"/>
            <a:r>
              <a:rPr lang="ru-RU" sz="4000" dirty="0" smtClean="0"/>
              <a:t>В санном спорте Казахстан будут представлять Артур </a:t>
            </a:r>
            <a:r>
              <a:rPr lang="ru-RU" sz="4000" dirty="0" err="1" smtClean="0"/>
              <a:t>Байбачинов</a:t>
            </a:r>
            <a:r>
              <a:rPr lang="ru-RU" sz="4000" dirty="0" smtClean="0"/>
              <a:t>, Сергей </a:t>
            </a:r>
            <a:r>
              <a:rPr lang="ru-RU" sz="4000" dirty="0" err="1" smtClean="0"/>
              <a:t>Коржнев</a:t>
            </a:r>
            <a:r>
              <a:rPr lang="ru-RU" sz="4000" dirty="0" smtClean="0"/>
              <a:t>, Юрий Веселов, Иван </a:t>
            </a:r>
            <a:r>
              <a:rPr lang="ru-RU" sz="4000" dirty="0" err="1" smtClean="0"/>
              <a:t>Макивчук</a:t>
            </a:r>
            <a:r>
              <a:rPr lang="ru-RU" sz="4000" dirty="0" smtClean="0"/>
              <a:t>, Елизавета Аксенова и Татьяна </a:t>
            </a:r>
            <a:r>
              <a:rPr lang="ru-RU" sz="4000" dirty="0" err="1" smtClean="0"/>
              <a:t>Невзорова</a:t>
            </a:r>
            <a:r>
              <a:rPr lang="ru-RU" sz="4000" dirty="0" smtClean="0"/>
              <a:t>.</a:t>
            </a:r>
          </a:p>
          <a:p>
            <a:pPr fontAlgn="base"/>
            <a:r>
              <a:rPr lang="ru-RU" sz="4000" dirty="0" smtClean="0"/>
              <a:t>В горнолыжном спорте </a:t>
            </a:r>
            <a:r>
              <a:rPr lang="ru-RU" sz="4000" dirty="0" err="1" smtClean="0"/>
              <a:t>казахстанцы</a:t>
            </a:r>
            <a:r>
              <a:rPr lang="ru-RU" sz="4000" dirty="0" smtClean="0"/>
              <a:t> будут болеть за Игоря </a:t>
            </a:r>
            <a:r>
              <a:rPr lang="ru-RU" sz="4000" dirty="0" err="1" smtClean="0"/>
              <a:t>Закурдаева</a:t>
            </a:r>
            <a:r>
              <a:rPr lang="ru-RU" sz="4000" dirty="0" smtClean="0"/>
              <a:t>, Дмитрия Кошкина, Мартина </a:t>
            </a:r>
            <a:r>
              <a:rPr lang="ru-RU" sz="4000" dirty="0" err="1" smtClean="0"/>
              <a:t>Хубера</a:t>
            </a:r>
            <a:r>
              <a:rPr lang="ru-RU" sz="4000" dirty="0" smtClean="0"/>
              <a:t> и Екатерину Черепанову.</a:t>
            </a:r>
          </a:p>
          <a:p>
            <a:pPr fontAlgn="base"/>
            <a:r>
              <a:rPr lang="ru-RU" sz="4000" dirty="0" smtClean="0"/>
              <a:t>В лыжном двоеборье — Сергей </a:t>
            </a:r>
            <a:r>
              <a:rPr lang="ru-RU" sz="4000" dirty="0" err="1" smtClean="0"/>
              <a:t>Шарабаев</a:t>
            </a:r>
            <a:r>
              <a:rPr lang="ru-RU" sz="4000" dirty="0" smtClean="0"/>
              <a:t>, в сноуборде — Валерия </a:t>
            </a:r>
            <a:r>
              <a:rPr lang="ru-RU" sz="4000" dirty="0" err="1" smtClean="0"/>
              <a:t>Цой</a:t>
            </a:r>
            <a:r>
              <a:rPr lang="ru-RU" sz="4000" dirty="0" smtClean="0"/>
              <a:t>.</a:t>
            </a:r>
          </a:p>
          <a:p>
            <a:pPr fontAlgn="base"/>
            <a:r>
              <a:rPr lang="ru-RU" sz="4000" dirty="0" smtClean="0"/>
              <a:t>В прыжках на лыжах с трамплина — Марат </a:t>
            </a:r>
            <a:r>
              <a:rPr lang="ru-RU" sz="4000" dirty="0" err="1" smtClean="0"/>
              <a:t>Жапаров</a:t>
            </a:r>
            <a:r>
              <a:rPr lang="ru-RU" sz="4000" dirty="0" smtClean="0"/>
              <a:t> и Алексей </a:t>
            </a:r>
            <a:r>
              <a:rPr lang="ru-RU" sz="4000" dirty="0" err="1" smtClean="0"/>
              <a:t>Пчелинцев</a:t>
            </a:r>
            <a:r>
              <a:rPr lang="ru-RU" sz="4000" dirty="0" smtClean="0"/>
              <a:t>. </a:t>
            </a:r>
          </a:p>
          <a:p>
            <a:pPr fontAlgn="base"/>
            <a:r>
              <a:rPr lang="ru-RU" sz="3000" dirty="0" smtClean="0">
                <a:solidFill>
                  <a:srgbClr val="00B050"/>
                </a:solidFill>
              </a:rPr>
              <a:t>В общекомандном зачете на зимней Олимпиаде в Ванкувере 2010 года Казахстан занял 25 место в общем зачете, завоевав одну серебряную медаль.</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solidFill>
                  <a:srgbClr val="0070C0"/>
                </a:solidFill>
                <a:effectLst>
                  <a:outerShdw blurRad="38100" dist="38100" dir="2700000" algn="tl">
                    <a:srgbClr val="000000">
                      <a:alpha val="43137"/>
                    </a:srgbClr>
                  </a:outerShdw>
                </a:effectLst>
              </a:rPr>
              <a:t>Знаменосец</a:t>
            </a:r>
            <a:br>
              <a:rPr lang="ru-RU" dirty="0" smtClean="0">
                <a:solidFill>
                  <a:srgbClr val="0070C0"/>
                </a:solidFill>
                <a:effectLst>
                  <a:outerShdw blurRad="38100" dist="38100" dir="2700000" algn="tl">
                    <a:srgbClr val="000000">
                      <a:alpha val="43137"/>
                    </a:srgbClr>
                  </a:outerShdw>
                </a:effectLst>
              </a:rPr>
            </a:br>
            <a:endParaRPr lang="ru-RU" dirty="0">
              <a:solidFill>
                <a:srgbClr val="0070C0"/>
              </a:solidFill>
              <a:effectLst>
                <a:outerShdw blurRad="38100" dist="38100" dir="2700000" algn="tl">
                  <a:srgbClr val="000000">
                    <a:alpha val="43137"/>
                  </a:srgbClr>
                </a:outerShdw>
              </a:effectLst>
            </a:endParaRPr>
          </a:p>
        </p:txBody>
      </p:sp>
      <p:sp>
        <p:nvSpPr>
          <p:cNvPr id="3" name="Содержимое 2"/>
          <p:cNvSpPr>
            <a:spLocks noGrp="1"/>
          </p:cNvSpPr>
          <p:nvPr>
            <p:ph sz="half" idx="1"/>
          </p:nvPr>
        </p:nvSpPr>
        <p:spPr/>
        <p:txBody>
          <a:bodyPr>
            <a:normAutofit/>
          </a:bodyPr>
          <a:lstStyle/>
          <a:p>
            <a:pPr>
              <a:buNone/>
            </a:pPr>
            <a:r>
              <a:rPr lang="ru-RU" dirty="0" smtClean="0"/>
              <a:t>  сборной Казахстана на открытии Олимпиады в Сочи - лыжник </a:t>
            </a:r>
            <a:r>
              <a:rPr lang="ru-RU" dirty="0" err="1" smtClean="0"/>
              <a:t>Ердос</a:t>
            </a:r>
            <a:r>
              <a:rPr lang="ru-RU" dirty="0" smtClean="0"/>
              <a:t> </a:t>
            </a:r>
            <a:r>
              <a:rPr lang="ru-RU" dirty="0" err="1" smtClean="0"/>
              <a:t>Ахмадиев</a:t>
            </a:r>
            <a:r>
              <a:rPr lang="ru-RU" dirty="0" smtClean="0"/>
              <a:t/>
            </a:r>
            <a:br>
              <a:rPr lang="ru-RU" dirty="0" smtClean="0"/>
            </a:br>
            <a:r>
              <a:rPr lang="ru-RU" dirty="0" smtClean="0"/>
              <a:t/>
            </a:r>
            <a:br>
              <a:rPr lang="ru-RU" dirty="0" smtClean="0"/>
            </a:br>
            <a:r>
              <a:rPr lang="ru-RU" dirty="0" smtClean="0"/>
              <a:t/>
            </a:r>
            <a:br>
              <a:rPr lang="ru-RU" dirty="0" smtClean="0"/>
            </a:br>
            <a:endParaRPr lang="ru-RU" dirty="0"/>
          </a:p>
        </p:txBody>
      </p:sp>
      <p:pic>
        <p:nvPicPr>
          <p:cNvPr id="5" name="Содержимое 4" descr="Ахмадиев.jpg"/>
          <p:cNvPicPr>
            <a:picLocks noGrp="1" noChangeAspect="1"/>
          </p:cNvPicPr>
          <p:nvPr>
            <p:ph sz="half" idx="2"/>
          </p:nvPr>
        </p:nvPicPr>
        <p:blipFill>
          <a:blip r:embed="rId2"/>
          <a:stretch>
            <a:fillRect/>
          </a:stretch>
        </p:blipFill>
        <p:spPr>
          <a:xfrm>
            <a:off x="4849532" y="1214422"/>
            <a:ext cx="2703793" cy="3939397"/>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smtClean="0">
                <a:solidFill>
                  <a:srgbClr val="0070C0"/>
                </a:solidFill>
              </a:rPr>
              <a:t>С кем связаны надежды Казахстана на Олимпиаде в Сочи</a:t>
            </a:r>
            <a:br>
              <a:rPr lang="ru-RU" sz="3200" dirty="0" smtClean="0">
                <a:solidFill>
                  <a:srgbClr val="0070C0"/>
                </a:solidFill>
              </a:rPr>
            </a:br>
            <a:endParaRPr lang="ru-RU" sz="3200" dirty="0">
              <a:solidFill>
                <a:srgbClr val="0070C0"/>
              </a:solidFill>
            </a:endParaRPr>
          </a:p>
        </p:txBody>
      </p:sp>
      <p:sp>
        <p:nvSpPr>
          <p:cNvPr id="9" name="Текст 8"/>
          <p:cNvSpPr>
            <a:spLocks noGrp="1"/>
          </p:cNvSpPr>
          <p:nvPr>
            <p:ph type="body" idx="1"/>
          </p:nvPr>
        </p:nvSpPr>
        <p:spPr/>
        <p:txBody>
          <a:bodyPr>
            <a:normAutofit fontScale="62500" lnSpcReduction="20000"/>
          </a:bodyPr>
          <a:lstStyle/>
          <a:p>
            <a:r>
              <a:rPr lang="ru-RU" sz="2100" dirty="0" smtClean="0"/>
              <a:t> </a:t>
            </a:r>
            <a:r>
              <a:rPr lang="ru-RU" sz="3600" dirty="0" smtClean="0">
                <a:solidFill>
                  <a:srgbClr val="0070C0"/>
                </a:solidFill>
              </a:rPr>
              <a:t>Алексей Полторанин</a:t>
            </a:r>
          </a:p>
          <a:p>
            <a:r>
              <a:rPr lang="ru-RU" dirty="0" smtClean="0"/>
              <a:t>Лыжные </a:t>
            </a:r>
            <a:r>
              <a:rPr lang="ru-RU" dirty="0" smtClean="0"/>
              <a:t>гонки. 15 км, классический стиль </a:t>
            </a:r>
            <a:endParaRPr lang="ru-RU" dirty="0">
              <a:solidFill>
                <a:srgbClr val="0070C0"/>
              </a:solidFill>
            </a:endParaRPr>
          </a:p>
        </p:txBody>
      </p:sp>
      <p:pic>
        <p:nvPicPr>
          <p:cNvPr id="8" name="Содержимое 7" descr="Полторанин.jpg"/>
          <p:cNvPicPr>
            <a:picLocks noGrp="1" noChangeAspect="1"/>
          </p:cNvPicPr>
          <p:nvPr>
            <p:ph sz="half" idx="2"/>
          </p:nvPr>
        </p:nvPicPr>
        <p:blipFill>
          <a:blip r:embed="rId2"/>
          <a:stretch>
            <a:fillRect/>
          </a:stretch>
        </p:blipFill>
        <p:spPr>
          <a:xfrm>
            <a:off x="857224" y="2214554"/>
            <a:ext cx="3186106" cy="2248452"/>
          </a:xfrm>
        </p:spPr>
      </p:pic>
      <p:sp>
        <p:nvSpPr>
          <p:cNvPr id="10" name="Текст 9"/>
          <p:cNvSpPr>
            <a:spLocks noGrp="1"/>
          </p:cNvSpPr>
          <p:nvPr>
            <p:ph type="body" sz="quarter" idx="3"/>
          </p:nvPr>
        </p:nvSpPr>
        <p:spPr>
          <a:xfrm>
            <a:off x="5643570" y="1535113"/>
            <a:ext cx="2500330" cy="639762"/>
          </a:xfrm>
        </p:spPr>
        <p:txBody>
          <a:bodyPr>
            <a:normAutofit fontScale="85000" lnSpcReduction="20000"/>
          </a:bodyPr>
          <a:lstStyle/>
          <a:p>
            <a:r>
              <a:rPr lang="ru-RU" dirty="0" smtClean="0">
                <a:solidFill>
                  <a:srgbClr val="0070C0"/>
                </a:solidFill>
              </a:rPr>
              <a:t>Денис </a:t>
            </a:r>
            <a:r>
              <a:rPr lang="ru-RU" dirty="0" err="1" smtClean="0">
                <a:solidFill>
                  <a:srgbClr val="0070C0"/>
                </a:solidFill>
              </a:rPr>
              <a:t>Тен</a:t>
            </a:r>
            <a:endParaRPr lang="ru-RU" dirty="0" smtClean="0">
              <a:solidFill>
                <a:srgbClr val="0070C0"/>
              </a:solidFill>
            </a:endParaRPr>
          </a:p>
          <a:p>
            <a:r>
              <a:rPr lang="ru-RU" sz="2100" dirty="0" smtClean="0"/>
              <a:t>фигурист</a:t>
            </a:r>
            <a:endParaRPr lang="ru-RU" sz="2100" dirty="0"/>
          </a:p>
        </p:txBody>
      </p:sp>
      <p:pic>
        <p:nvPicPr>
          <p:cNvPr id="12" name="Содержимое 11" descr="Д. Тен.jpg"/>
          <p:cNvPicPr>
            <a:picLocks noGrp="1" noChangeAspect="1"/>
          </p:cNvPicPr>
          <p:nvPr>
            <p:ph sz="quarter" idx="4"/>
          </p:nvPr>
        </p:nvPicPr>
        <p:blipFill>
          <a:blip r:embed="rId3"/>
          <a:stretch>
            <a:fillRect/>
          </a:stretch>
        </p:blipFill>
        <p:spPr>
          <a:xfrm>
            <a:off x="5500694" y="2571744"/>
            <a:ext cx="2382863" cy="3323467"/>
          </a:xfrm>
        </p:spPr>
      </p:pic>
      <p:sp>
        <p:nvSpPr>
          <p:cNvPr id="14" name="Прямоугольник 13"/>
          <p:cNvSpPr/>
          <p:nvPr/>
        </p:nvSpPr>
        <p:spPr>
          <a:xfrm>
            <a:off x="571472" y="4786322"/>
            <a:ext cx="4643470" cy="1754326"/>
          </a:xfrm>
          <a:prstGeom prst="rect">
            <a:avLst/>
          </a:prstGeom>
        </p:spPr>
        <p:txBody>
          <a:bodyPr wrap="square">
            <a:spAutoFit/>
          </a:bodyPr>
          <a:lstStyle/>
          <a:p>
            <a:r>
              <a:rPr lang="ru-RU" dirty="0" smtClean="0"/>
              <a:t>В лыжных гонках - Николай </a:t>
            </a:r>
            <a:r>
              <a:rPr lang="ru-RU" dirty="0" err="1" smtClean="0"/>
              <a:t>Чеботько</a:t>
            </a:r>
            <a:endParaRPr lang="ru-RU" dirty="0" smtClean="0"/>
          </a:p>
          <a:p>
            <a:r>
              <a:rPr lang="ru-RU" dirty="0" smtClean="0"/>
              <a:t>В конькобежном спорте Денис Кузин, Дмитрий Бабенко, Екатерина </a:t>
            </a:r>
            <a:r>
              <a:rPr lang="ru-RU" dirty="0" err="1" smtClean="0"/>
              <a:t>Айдова</a:t>
            </a:r>
            <a:endParaRPr lang="ru-RU" dirty="0" smtClean="0"/>
          </a:p>
          <a:p>
            <a:r>
              <a:rPr lang="ru-RU" dirty="0" smtClean="0"/>
              <a:t>Фристайл</a:t>
            </a:r>
            <a:r>
              <a:rPr lang="ru-RU" dirty="0" smtClean="0"/>
              <a:t>. Могул, </a:t>
            </a:r>
            <a:r>
              <a:rPr lang="ru-RU" dirty="0" smtClean="0"/>
              <a:t>женщины Юлия </a:t>
            </a:r>
            <a:r>
              <a:rPr lang="ru-RU" dirty="0" err="1" smtClean="0"/>
              <a:t>Галышева</a:t>
            </a:r>
            <a:r>
              <a:rPr lang="ru-RU" dirty="0" smtClean="0"/>
              <a:t> </a:t>
            </a:r>
          </a:p>
          <a:p>
            <a:endParaRPr lang="ru-RU" dirty="0" smtClean="0"/>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96908"/>
          </a:xfrm>
        </p:spPr>
        <p:txBody>
          <a:bodyPr>
            <a:normAutofit fontScale="90000"/>
          </a:bodyPr>
          <a:lstStyle/>
          <a:p>
            <a:r>
              <a:rPr lang="ru-RU" b="1" dirty="0" smtClean="0">
                <a:solidFill>
                  <a:srgbClr val="0070C0"/>
                </a:solidFill>
                <a:effectLst>
                  <a:outerShdw blurRad="38100" dist="38100" dir="2700000" algn="tl">
                    <a:srgbClr val="000000">
                      <a:alpha val="43137"/>
                    </a:srgbClr>
                  </a:outerShdw>
                </a:effectLst>
              </a:rPr>
              <a:t>Акция в поддержку спортсменов </a:t>
            </a:r>
            <a:r>
              <a:rPr lang="ru-RU" b="1" dirty="0" err="1" smtClean="0">
                <a:solidFill>
                  <a:srgbClr val="0070C0"/>
                </a:solidFill>
                <a:effectLst>
                  <a:outerShdw blurRad="38100" dist="38100" dir="2700000" algn="tl">
                    <a:srgbClr val="000000">
                      <a:alpha val="43137"/>
                    </a:srgbClr>
                  </a:outerShdw>
                </a:effectLst>
              </a:rPr>
              <a:t>Алматинской</a:t>
            </a:r>
            <a:r>
              <a:rPr lang="ru-RU" b="1" dirty="0" smtClean="0">
                <a:solidFill>
                  <a:srgbClr val="0070C0"/>
                </a:solidFill>
                <a:effectLst>
                  <a:outerShdw blurRad="38100" dist="38100" dir="2700000" algn="tl">
                    <a:srgbClr val="000000">
                      <a:alpha val="43137"/>
                    </a:srgbClr>
                  </a:outerShdw>
                </a:effectLst>
              </a:rPr>
              <a:t> области</a:t>
            </a:r>
            <a:endParaRPr lang="ru-RU" dirty="0">
              <a:solidFill>
                <a:srgbClr val="0070C0"/>
              </a:solidFill>
              <a:effectLst>
                <a:outerShdw blurRad="38100" dist="38100" dir="2700000" algn="tl">
                  <a:srgbClr val="000000">
                    <a:alpha val="43137"/>
                  </a:srgbClr>
                </a:outerShdw>
              </a:effectLst>
            </a:endParaRPr>
          </a:p>
        </p:txBody>
      </p:sp>
      <p:sp>
        <p:nvSpPr>
          <p:cNvPr id="3" name="Содержимое 2"/>
          <p:cNvSpPr>
            <a:spLocks noGrp="1"/>
          </p:cNvSpPr>
          <p:nvPr>
            <p:ph sz="half" idx="1"/>
          </p:nvPr>
        </p:nvSpPr>
        <p:spPr>
          <a:xfrm>
            <a:off x="714348" y="1600200"/>
            <a:ext cx="2857520" cy="4900634"/>
          </a:xfrm>
        </p:spPr>
        <p:txBody>
          <a:bodyPr>
            <a:normAutofit fontScale="62500" lnSpcReduction="20000"/>
          </a:bodyPr>
          <a:lstStyle/>
          <a:p>
            <a:r>
              <a:rPr lang="ru-RU" b="1" dirty="0" smtClean="0">
                <a:solidFill>
                  <a:srgbClr val="7030A0"/>
                </a:solidFill>
              </a:rPr>
              <a:t>«Вперед, Казахстан!» </a:t>
            </a:r>
          </a:p>
          <a:p>
            <a:pPr>
              <a:buNone/>
            </a:pPr>
            <a:r>
              <a:rPr lang="ru-RU" b="1" dirty="0" smtClean="0">
                <a:solidFill>
                  <a:srgbClr val="7030A0"/>
                </a:solidFill>
              </a:rPr>
              <a:t>   </a:t>
            </a:r>
            <a:r>
              <a:rPr lang="ru-RU" b="1" dirty="0" smtClean="0"/>
              <a:t>- под таким девизом прошла 25 января 2014 года в </a:t>
            </a:r>
            <a:r>
              <a:rPr lang="ru-RU" b="1" dirty="0" err="1" smtClean="0"/>
              <a:t>Талдыкоргане</a:t>
            </a:r>
            <a:r>
              <a:rPr lang="ru-RU" b="1" dirty="0" smtClean="0"/>
              <a:t> акция, в поддержку спортсменов  которые примут участие в зимних олимпийских играх в Сочи. </a:t>
            </a:r>
          </a:p>
          <a:p>
            <a:r>
              <a:rPr lang="ru-RU" dirty="0" smtClean="0"/>
              <a:t>Спортсмены </a:t>
            </a:r>
            <a:r>
              <a:rPr lang="ru-RU" dirty="0" err="1" smtClean="0"/>
              <a:t>Алматинской</a:t>
            </a:r>
            <a:r>
              <a:rPr lang="ru-RU" dirty="0" smtClean="0"/>
              <a:t> области - биатлонисты</a:t>
            </a:r>
            <a:r>
              <a:rPr lang="ru-RU" dirty="0" smtClean="0">
                <a:solidFill>
                  <a:srgbClr val="FFFF00"/>
                </a:solidFill>
              </a:rPr>
              <a:t> </a:t>
            </a:r>
            <a:r>
              <a:rPr lang="ru-RU" dirty="0" smtClean="0"/>
              <a:t>Елена Хрусталева, </a:t>
            </a:r>
            <a:r>
              <a:rPr lang="ru-RU" dirty="0" err="1" smtClean="0"/>
              <a:t>Диас</a:t>
            </a:r>
            <a:r>
              <a:rPr lang="ru-RU" dirty="0" smtClean="0"/>
              <a:t> </a:t>
            </a:r>
            <a:r>
              <a:rPr lang="ru-RU" dirty="0" err="1" smtClean="0"/>
              <a:t>Кенешев</a:t>
            </a:r>
            <a:r>
              <a:rPr lang="ru-RU" dirty="0" smtClean="0"/>
              <a:t>, фигурист </a:t>
            </a:r>
            <a:r>
              <a:rPr lang="ru-RU" dirty="0" err="1" smtClean="0"/>
              <a:t>Абзал</a:t>
            </a:r>
            <a:r>
              <a:rPr lang="ru-RU" dirty="0" smtClean="0"/>
              <a:t> </a:t>
            </a:r>
            <a:r>
              <a:rPr lang="ru-RU" dirty="0" err="1" smtClean="0"/>
              <a:t>Рахимгалиев</a:t>
            </a:r>
            <a:r>
              <a:rPr lang="ru-RU" dirty="0" smtClean="0"/>
              <a:t>.</a:t>
            </a:r>
            <a:br>
              <a:rPr lang="ru-RU" dirty="0" smtClean="0"/>
            </a:br>
            <a:r>
              <a:rPr lang="ru-RU" dirty="0" smtClean="0"/>
              <a:t/>
            </a:r>
            <a:br>
              <a:rPr lang="ru-RU" dirty="0" smtClean="0"/>
            </a:br>
            <a:endParaRPr lang="ru-RU" dirty="0" smtClean="0"/>
          </a:p>
        </p:txBody>
      </p:sp>
      <p:pic>
        <p:nvPicPr>
          <p:cNvPr id="5" name="Содержимое 4" descr="Рахимгалиев.jpg"/>
          <p:cNvPicPr>
            <a:picLocks noGrp="1" noChangeAspect="1"/>
          </p:cNvPicPr>
          <p:nvPr>
            <p:ph sz="half" idx="2"/>
          </p:nvPr>
        </p:nvPicPr>
        <p:blipFill>
          <a:blip r:embed="rId2"/>
          <a:stretch>
            <a:fillRect/>
          </a:stretch>
        </p:blipFill>
        <p:spPr>
          <a:xfrm>
            <a:off x="3643306" y="3643314"/>
            <a:ext cx="1619261" cy="2428892"/>
          </a:xfrm>
        </p:spPr>
      </p:pic>
      <p:pic>
        <p:nvPicPr>
          <p:cNvPr id="6" name="Содержимое 3" descr="Хрусталева.jpg"/>
          <p:cNvPicPr>
            <a:picLocks noChangeAspect="1"/>
          </p:cNvPicPr>
          <p:nvPr/>
        </p:nvPicPr>
        <p:blipFill>
          <a:blip r:embed="rId3"/>
          <a:stretch>
            <a:fillRect/>
          </a:stretch>
        </p:blipFill>
        <p:spPr>
          <a:xfrm>
            <a:off x="5572132" y="1214422"/>
            <a:ext cx="2286000" cy="2000264"/>
          </a:xfrm>
          <a:prstGeom prst="rect">
            <a:avLst/>
          </a:prstGeom>
        </p:spPr>
      </p:pic>
      <p:pic>
        <p:nvPicPr>
          <p:cNvPr id="7" name="Содержимое 6" descr="Кенешев.jpg"/>
          <p:cNvPicPr>
            <a:picLocks noChangeAspect="1"/>
          </p:cNvPicPr>
          <p:nvPr/>
        </p:nvPicPr>
        <p:blipFill>
          <a:blip r:embed="rId4"/>
          <a:stretch>
            <a:fillRect/>
          </a:stretch>
        </p:blipFill>
        <p:spPr>
          <a:xfrm>
            <a:off x="5857884" y="3786190"/>
            <a:ext cx="2619375" cy="1743075"/>
          </a:xfrm>
          <a:prstGeom prst="rect">
            <a:avLst/>
          </a:prstGeom>
        </p:spPr>
      </p:pic>
      <p:sp>
        <p:nvSpPr>
          <p:cNvPr id="8" name="Прямоугольник 7"/>
          <p:cNvSpPr/>
          <p:nvPr/>
        </p:nvSpPr>
        <p:spPr>
          <a:xfrm>
            <a:off x="4643438" y="3071810"/>
            <a:ext cx="3970326" cy="523220"/>
          </a:xfrm>
          <a:prstGeom prst="rect">
            <a:avLst/>
          </a:prstGeom>
        </p:spPr>
        <p:txBody>
          <a:bodyPr wrap="square">
            <a:spAutoFit/>
          </a:bodyPr>
          <a:lstStyle/>
          <a:p>
            <a:r>
              <a:rPr lang="ru-RU" sz="2800" dirty="0" smtClean="0">
                <a:solidFill>
                  <a:srgbClr val="FF0000"/>
                </a:solidFill>
              </a:rPr>
              <a:t>Елена Хрусталева, </a:t>
            </a:r>
            <a:endParaRPr lang="ru-RU" dirty="0"/>
          </a:p>
        </p:txBody>
      </p:sp>
      <p:sp>
        <p:nvSpPr>
          <p:cNvPr id="9" name="Прямоугольник 8"/>
          <p:cNvSpPr/>
          <p:nvPr/>
        </p:nvSpPr>
        <p:spPr>
          <a:xfrm>
            <a:off x="5786446" y="5500702"/>
            <a:ext cx="3000396" cy="523220"/>
          </a:xfrm>
          <a:prstGeom prst="rect">
            <a:avLst/>
          </a:prstGeom>
        </p:spPr>
        <p:txBody>
          <a:bodyPr wrap="square">
            <a:spAutoFit/>
          </a:bodyPr>
          <a:lstStyle/>
          <a:p>
            <a:r>
              <a:rPr lang="ru-RU" sz="2800" dirty="0" err="1" smtClean="0">
                <a:solidFill>
                  <a:srgbClr val="FF0000"/>
                </a:solidFill>
              </a:rPr>
              <a:t>Диас</a:t>
            </a:r>
            <a:r>
              <a:rPr lang="ru-RU" sz="2800" dirty="0" smtClean="0">
                <a:solidFill>
                  <a:srgbClr val="FF0000"/>
                </a:solidFill>
              </a:rPr>
              <a:t> </a:t>
            </a:r>
            <a:r>
              <a:rPr lang="ru-RU" sz="2800" dirty="0" err="1" smtClean="0">
                <a:solidFill>
                  <a:srgbClr val="FF0000"/>
                </a:solidFill>
              </a:rPr>
              <a:t>Кенешев</a:t>
            </a:r>
            <a:endParaRPr lang="ru-RU" dirty="0"/>
          </a:p>
        </p:txBody>
      </p:sp>
      <p:sp>
        <p:nvSpPr>
          <p:cNvPr id="10" name="Прямоугольник 9"/>
          <p:cNvSpPr/>
          <p:nvPr/>
        </p:nvSpPr>
        <p:spPr>
          <a:xfrm>
            <a:off x="2571736" y="6072206"/>
            <a:ext cx="3286148" cy="523220"/>
          </a:xfrm>
          <a:prstGeom prst="rect">
            <a:avLst/>
          </a:prstGeom>
        </p:spPr>
        <p:txBody>
          <a:bodyPr wrap="square">
            <a:spAutoFit/>
          </a:bodyPr>
          <a:lstStyle/>
          <a:p>
            <a:r>
              <a:rPr lang="ru-RU" sz="2800" dirty="0" err="1" smtClean="0">
                <a:solidFill>
                  <a:srgbClr val="FF0000"/>
                </a:solidFill>
              </a:rPr>
              <a:t>Абзал</a:t>
            </a:r>
            <a:r>
              <a:rPr lang="ru-RU" sz="2800" dirty="0" smtClean="0">
                <a:solidFill>
                  <a:srgbClr val="FF0000"/>
                </a:solidFill>
              </a:rPr>
              <a:t> </a:t>
            </a:r>
            <a:r>
              <a:rPr lang="ru-RU" sz="2800" dirty="0" err="1" smtClean="0">
                <a:solidFill>
                  <a:srgbClr val="FF0000"/>
                </a:solidFill>
              </a:rPr>
              <a:t>Рахимгалиев</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solidFill>
                  <a:srgbClr val="0070C0"/>
                </a:solidFill>
              </a:rPr>
              <a:t>Зимние Олимпийские игры 2014</a:t>
            </a:r>
            <a:br>
              <a:rPr lang="ru-RU" dirty="0" smtClean="0">
                <a:solidFill>
                  <a:srgbClr val="0070C0"/>
                </a:solidFill>
              </a:rPr>
            </a:br>
            <a:endParaRPr lang="ru-RU" dirty="0">
              <a:solidFill>
                <a:srgbClr val="0070C0"/>
              </a:solidFill>
            </a:endParaRPr>
          </a:p>
        </p:txBody>
      </p:sp>
      <p:sp>
        <p:nvSpPr>
          <p:cNvPr id="3" name="Содержимое 2"/>
          <p:cNvSpPr>
            <a:spLocks noGrp="1"/>
          </p:cNvSpPr>
          <p:nvPr>
            <p:ph idx="1"/>
          </p:nvPr>
        </p:nvSpPr>
        <p:spPr/>
        <p:txBody>
          <a:bodyPr>
            <a:normAutofit fontScale="77500" lnSpcReduction="20000"/>
          </a:bodyPr>
          <a:lstStyle/>
          <a:p>
            <a:r>
              <a:rPr lang="ru-RU" dirty="0" smtClean="0"/>
              <a:t>официальное название </a:t>
            </a:r>
            <a:r>
              <a:rPr lang="ru-RU" b="1" dirty="0" smtClean="0"/>
              <a:t>XXII зимние Олимпийские игры</a:t>
            </a:r>
            <a:r>
              <a:rPr lang="ru-RU" dirty="0" smtClean="0"/>
              <a:t> — международное спортивное мероприятие, которое пройдёт в российском городе Сочи с 7 по 23 февраля 2014 года. </a:t>
            </a:r>
          </a:p>
          <a:p>
            <a:r>
              <a:rPr lang="ru-RU" dirty="0" smtClean="0"/>
              <a:t>Столица Олимпийских игр Сочи 2014 была выбрана во время 119-й сессии МОК в городе Гватемала, столице Гватемалы 4 июля 2007 года.</a:t>
            </a:r>
            <a:endParaRPr lang="ru-RU" baseline="30000" dirty="0" smtClean="0"/>
          </a:p>
          <a:p>
            <a:r>
              <a:rPr lang="ru-RU" dirty="0" smtClean="0"/>
              <a:t> На территории России Олимпийские игры пройдут во второй раз (до этого в Москве в 1980 году прошли XXII летние Олимпийские игры), и впервые — зимние Игры.</a:t>
            </a:r>
          </a:p>
          <a:p>
            <a:r>
              <a:rPr lang="ru-RU" dirty="0" smtClean="0"/>
              <a:t> По окончании Олимпийских игр на тех же объектах будут проведены зимние </a:t>
            </a:r>
            <a:r>
              <a:rPr lang="ru-RU" dirty="0" err="1" smtClean="0"/>
              <a:t>Паралимпийские</a:t>
            </a:r>
            <a:r>
              <a:rPr lang="ru-RU" dirty="0" smtClean="0"/>
              <a:t> игры 2014.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rmAutofit fontScale="90000"/>
          </a:bodyPr>
          <a:lstStyle/>
          <a:p>
            <a:r>
              <a:rPr lang="ru-RU" dirty="0" smtClean="0"/>
              <a:t> </a:t>
            </a:r>
            <a:r>
              <a:rPr lang="ru-RU" sz="3600" dirty="0" smtClean="0">
                <a:solidFill>
                  <a:srgbClr val="0070C0"/>
                </a:solidFill>
              </a:rPr>
              <a:t>Достижения спортсменов Казахстана на прошлых Олимпиадах</a:t>
            </a:r>
            <a:endParaRPr lang="ru-RU" sz="3600" dirty="0">
              <a:solidFill>
                <a:srgbClr val="0070C0"/>
              </a:solidFill>
            </a:endParaRPr>
          </a:p>
        </p:txBody>
      </p:sp>
      <p:sp>
        <p:nvSpPr>
          <p:cNvPr id="6" name="Содержимое 5"/>
          <p:cNvSpPr>
            <a:spLocks noGrp="1"/>
          </p:cNvSpPr>
          <p:nvPr>
            <p:ph idx="1"/>
          </p:nvPr>
        </p:nvSpPr>
        <p:spPr/>
        <p:txBody>
          <a:bodyPr>
            <a:normAutofit fontScale="47500" lnSpcReduction="20000"/>
          </a:bodyPr>
          <a:lstStyle/>
          <a:p>
            <a:pPr fontAlgn="base"/>
            <a:r>
              <a:rPr lang="ru-RU" dirty="0" smtClean="0"/>
              <a:t>Отдельной командой на Белой олимпиаде Казахстан впервые выступил в 1994 году в норвежском </a:t>
            </a:r>
            <a:r>
              <a:rPr lang="ru-RU" dirty="0" err="1" smtClean="0"/>
              <a:t>Лиллехаммере</a:t>
            </a:r>
            <a:r>
              <a:rPr lang="ru-RU" dirty="0" smtClean="0"/>
              <a:t>. За прошедшие 20 лет на зимних Играх наши спортсмены завое­вали в общей сложности шесть медалей  (одну золотую, три серебряные и две бронзовые). В общем зачете среди всех государств мы по этому показателю располагаемся в конце третьего десятка, однако если учитывать только результаты представителей бывших союзных республик, то наша страна – на 4 месте.</a:t>
            </a:r>
          </a:p>
          <a:p>
            <a:pPr fontAlgn="base"/>
            <a:r>
              <a:rPr lang="ru-RU" dirty="0" smtClean="0"/>
              <a:t>Самым титулованным казахстанским олимпийцем является замечательный лыжник Владимир Смирнов, начинавший свою карьеру еще в составе сборной СССР. На норвежских Играх он выиграл единственную нашу золотую медаль (гонка на 50 км) и дважды становился серебряным призером (10-километровый спринт и гонка преследования на 15 км). Через четыре года в японском Нагано казахстанский мастер снежных трасс добавил к этим достижениям бронзу на еще одной 15-километровой дистанции, после чего объявил о завершении карьеры. </a:t>
            </a:r>
          </a:p>
          <a:p>
            <a:pPr fontAlgn="base"/>
            <a:r>
              <a:rPr lang="ru-RU" dirty="0" smtClean="0"/>
              <a:t>Еще две медали зимних Игр Казахстану принесли представительницы прекрасного пола. В 1998 году конькобежка Людмила </a:t>
            </a:r>
            <a:r>
              <a:rPr lang="ru-RU" dirty="0" err="1" smtClean="0"/>
              <a:t>Прокашева</a:t>
            </a:r>
            <a:r>
              <a:rPr lang="ru-RU" dirty="0" smtClean="0"/>
              <a:t> заняла 3 место в беге на 5000 метров, а в 2010-м </a:t>
            </a:r>
            <a:r>
              <a:rPr lang="ru-RU" dirty="0" err="1" smtClean="0"/>
              <a:t>биатлонистка</a:t>
            </a:r>
            <a:r>
              <a:rPr lang="ru-RU" dirty="0" smtClean="0"/>
              <a:t> Елена Хрусталева взошла на вторую ступень подиума по итогам индивидуальной гонки на 15 км. Все эти успехи в свое время вызвали заметный резонанс в стране, добавив ей престижа в мировом спортивном сообществе и сделав добившихся их атлетов весьма популярными личностями. Да и в материальном плане достижения </a:t>
            </a:r>
            <a:r>
              <a:rPr lang="ru-RU" dirty="0" err="1" smtClean="0"/>
              <a:t>казахстанцев</a:t>
            </a:r>
            <a:r>
              <a:rPr lang="ru-RU" dirty="0" smtClean="0"/>
              <a:t> не остались незамеченными. Правда, если на заре независимости вознаграждение за олимпийские медали было у нас достаточно скромным, то в 2010 году серебро Хрусталевой было оценено уже суммой в $150 тыс. </a:t>
            </a: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5857916"/>
          </a:xfrm>
        </p:spPr>
        <p:txBody>
          <a:bodyPr>
            <a:normAutofit fontScale="92500" lnSpcReduction="10000"/>
          </a:bodyPr>
          <a:lstStyle/>
          <a:p>
            <a:pPr>
              <a:buNone/>
            </a:pPr>
            <a:r>
              <a:rPr lang="ru-RU" b="1" dirty="0" smtClean="0">
                <a:solidFill>
                  <a:srgbClr val="0070C0"/>
                </a:solidFill>
              </a:rPr>
              <a:t>На пресс-конференции заместитель председателя Агентства РК по делам спорта и физической культуры </a:t>
            </a:r>
            <a:r>
              <a:rPr lang="ru-RU" b="1" dirty="0" err="1" smtClean="0">
                <a:solidFill>
                  <a:srgbClr val="0070C0"/>
                </a:solidFill>
              </a:rPr>
              <a:t>Ельсияр</a:t>
            </a:r>
            <a:r>
              <a:rPr lang="ru-RU" b="1" dirty="0" smtClean="0">
                <a:solidFill>
                  <a:srgbClr val="0070C0"/>
                </a:solidFill>
              </a:rPr>
              <a:t> </a:t>
            </a:r>
            <a:r>
              <a:rPr lang="ru-RU" b="1" dirty="0" err="1" smtClean="0">
                <a:solidFill>
                  <a:srgbClr val="0070C0"/>
                </a:solidFill>
              </a:rPr>
              <a:t>Канагатов</a:t>
            </a:r>
            <a:r>
              <a:rPr lang="ru-RU" b="1" dirty="0" smtClean="0">
                <a:solidFill>
                  <a:srgbClr val="0070C0"/>
                </a:solidFill>
              </a:rPr>
              <a:t> сообщил, что </a:t>
            </a:r>
          </a:p>
          <a:p>
            <a:pPr>
              <a:buNone/>
            </a:pPr>
            <a:r>
              <a:rPr lang="ru-RU" dirty="0" smtClean="0"/>
              <a:t>«Премиальные, которые были предусмотрены в лондонской Олимпиаде, остаются - 250 тысяч долларов - за первое место, 150 тысяч - за второе, 75 тысяч - за третье. И так до шестого места. А также аналогичными суммами будут премироваться личные тренеры спортсменов. Вообще, в Олимпиаде шестое место считается призовым», - сказал </a:t>
            </a:r>
            <a:r>
              <a:rPr lang="ru-RU" dirty="0" err="1" smtClean="0"/>
              <a:t>Ельсияр</a:t>
            </a:r>
            <a:r>
              <a:rPr lang="ru-RU" dirty="0" smtClean="0"/>
              <a:t> </a:t>
            </a:r>
            <a:r>
              <a:rPr lang="ru-RU" dirty="0" err="1" smtClean="0"/>
              <a:t>Канагатов</a:t>
            </a:r>
            <a:r>
              <a:rPr lang="ru-RU" dirty="0" smtClean="0"/>
              <a:t>.</a:t>
            </a:r>
            <a:br>
              <a:rPr lang="ru-RU" dirty="0" smtClean="0"/>
            </a:b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0070C0"/>
                </a:solidFill>
              </a:rPr>
              <a:t>Планы на будущее</a:t>
            </a:r>
            <a:endParaRPr lang="ru-RU" dirty="0">
              <a:solidFill>
                <a:srgbClr val="0070C0"/>
              </a:solidFill>
            </a:endParaRPr>
          </a:p>
        </p:txBody>
      </p:sp>
      <p:sp>
        <p:nvSpPr>
          <p:cNvPr id="3" name="Содержимое 2"/>
          <p:cNvSpPr>
            <a:spLocks noGrp="1"/>
          </p:cNvSpPr>
          <p:nvPr>
            <p:ph idx="1"/>
          </p:nvPr>
        </p:nvSpPr>
        <p:spPr/>
        <p:txBody>
          <a:bodyPr>
            <a:normAutofit/>
          </a:bodyPr>
          <a:lstStyle/>
          <a:p>
            <a:pPr>
              <a:buNone/>
            </a:pPr>
            <a:r>
              <a:rPr lang="ru-RU" dirty="0" smtClean="0"/>
              <a:t>Южная столица Казахстана выдвинула свою кандидатуру в качестве организатора зимних Игр 2022 года. Правда, далеко не факт, что </a:t>
            </a:r>
            <a:r>
              <a:rPr lang="ru-RU" dirty="0" err="1" smtClean="0"/>
              <a:t>Алматы</a:t>
            </a:r>
            <a:r>
              <a:rPr lang="ru-RU" dirty="0" smtClean="0"/>
              <a:t> станет фаворитом в глазах МОК при выборе места проведения Игр, ведь нашими конкурентами будут, в частности, такие крупные города, как Пекин, Краков и Осло. </a:t>
            </a: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457200" y="274638"/>
            <a:ext cx="8229600" cy="2511420"/>
          </a:xfrm>
        </p:spPr>
        <p:txBody>
          <a:bodyPr>
            <a:noAutofit/>
          </a:bodyPr>
          <a:lstStyle/>
          <a:p>
            <a:r>
              <a:rPr lang="ru-RU" sz="5400" dirty="0" smtClean="0">
                <a:solidFill>
                  <a:srgbClr val="FFFF00"/>
                </a:solidFill>
                <a:effectLst>
                  <a:outerShdw blurRad="38100" dist="38100" dir="2700000" algn="tl">
                    <a:srgbClr val="000000">
                      <a:alpha val="43137"/>
                    </a:srgbClr>
                  </a:outerShdw>
                </a:effectLst>
              </a:rPr>
              <a:t>Удачи!</a:t>
            </a:r>
            <a:br>
              <a:rPr lang="ru-RU" sz="5400" dirty="0" smtClean="0">
                <a:solidFill>
                  <a:srgbClr val="FFFF00"/>
                </a:solidFill>
                <a:effectLst>
                  <a:outerShdw blurRad="38100" dist="38100" dir="2700000" algn="tl">
                    <a:srgbClr val="000000">
                      <a:alpha val="43137"/>
                    </a:srgbClr>
                  </a:outerShdw>
                </a:effectLst>
              </a:rPr>
            </a:br>
            <a:r>
              <a:rPr lang="ru-RU" sz="5400" dirty="0" smtClean="0">
                <a:solidFill>
                  <a:srgbClr val="FFFF00"/>
                </a:solidFill>
                <a:effectLst>
                  <a:outerShdw blurRad="38100" dist="38100" dir="2700000" algn="tl">
                    <a:srgbClr val="000000">
                      <a:alpha val="43137"/>
                    </a:srgbClr>
                  </a:outerShdw>
                </a:effectLst>
              </a:rPr>
              <a:t>Всем казахстанским спортсменам!</a:t>
            </a:r>
            <a:endParaRPr lang="ru-RU" sz="5400" dirty="0">
              <a:solidFill>
                <a:srgbClr val="FFFF00"/>
              </a:solidFill>
              <a:effectLst>
                <a:outerShdw blurRad="38100" dist="38100" dir="2700000" algn="tl">
                  <a:srgbClr val="000000">
                    <a:alpha val="43137"/>
                  </a:srgbClr>
                </a:outerShdw>
              </a:effectLst>
            </a:endParaRPr>
          </a:p>
        </p:txBody>
      </p:sp>
      <p:pic>
        <p:nvPicPr>
          <p:cNvPr id="9" name="Содержимое 8" descr="логотип Сочи.jpg"/>
          <p:cNvPicPr>
            <a:picLocks noGrp="1" noChangeAspect="1"/>
          </p:cNvPicPr>
          <p:nvPr>
            <p:ph idx="1"/>
          </p:nvPr>
        </p:nvPicPr>
        <p:blipFill>
          <a:blip r:embed="rId2"/>
          <a:stretch>
            <a:fillRect/>
          </a:stretch>
        </p:blipFill>
        <p:spPr>
          <a:xfrm>
            <a:off x="1857356" y="3158330"/>
            <a:ext cx="5993789" cy="2128057"/>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карта.png"/>
          <p:cNvPicPr>
            <a:picLocks noGrp="1" noChangeAspect="1"/>
          </p:cNvPicPr>
          <p:nvPr>
            <p:ph idx="1"/>
          </p:nvPr>
        </p:nvPicPr>
        <p:blipFill>
          <a:blip r:embed="rId2"/>
          <a:stretch>
            <a:fillRect/>
          </a:stretch>
        </p:blipFill>
        <p:spPr>
          <a:xfrm>
            <a:off x="0" y="142852"/>
            <a:ext cx="6095508" cy="2820955"/>
          </a:xfrm>
        </p:spPr>
      </p:pic>
      <p:sp>
        <p:nvSpPr>
          <p:cNvPr id="5" name="Содержимое 2"/>
          <p:cNvSpPr txBox="1">
            <a:spLocks/>
          </p:cNvSpPr>
          <p:nvPr/>
        </p:nvSpPr>
        <p:spPr>
          <a:xfrm>
            <a:off x="1071538" y="3357562"/>
            <a:ext cx="7615262" cy="3214710"/>
          </a:xfrm>
          <a:prstGeom prst="rect">
            <a:avLst/>
          </a:prstGeom>
        </p:spPr>
        <p:txBody>
          <a:bodyPr vert="horz" lIns="91440" tIns="45720" rIns="91440" bIns="45720" rtlCol="0">
            <a:normAutofit fontScale="925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3200" b="0" i="0" u="none" strike="noStrike" kern="1200" cap="none" spc="0" normalizeH="0" baseline="0" noProof="0" dirty="0" smtClean="0">
                <a:ln>
                  <a:noFill/>
                </a:ln>
                <a:solidFill>
                  <a:schemeClr val="tx1"/>
                </a:solidFill>
                <a:effectLst/>
                <a:uLnTx/>
                <a:uFillTx/>
                <a:latin typeface="+mn-lt"/>
                <a:ea typeface="+mn-ea"/>
                <a:cs typeface="+mn-cs"/>
              </a:rPr>
              <a:t>Страны-участницы: 90</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3200" b="0" i="0" u="none" strike="noStrike" kern="1200" cap="none" spc="0" normalizeH="0" baseline="0" noProof="0" dirty="0" smtClean="0">
                <a:ln>
                  <a:noFill/>
                </a:ln>
                <a:solidFill>
                  <a:schemeClr val="tx1"/>
                </a:solidFill>
                <a:effectLst/>
                <a:uLnTx/>
                <a:uFillTx/>
                <a:latin typeface="+mn-lt"/>
                <a:ea typeface="+mn-ea"/>
                <a:cs typeface="+mn-cs"/>
              </a:rPr>
              <a:t>Количество спортсменов: 2800</a:t>
            </a:r>
            <a:endParaRPr kumimoji="0" lang="ru-RU" sz="3200" b="0" i="0" u="none" strike="noStrike" kern="1200" cap="none" spc="0" normalizeH="0" baseline="3000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3200" b="0" i="0" u="none" strike="noStrike" kern="1200" cap="none" spc="0" normalizeH="0" baseline="0" noProof="0" dirty="0" smtClean="0">
                <a:ln>
                  <a:noFill/>
                </a:ln>
                <a:solidFill>
                  <a:schemeClr val="tx1"/>
                </a:solidFill>
                <a:effectLst/>
                <a:uLnTx/>
                <a:uFillTx/>
                <a:latin typeface="+mn-lt"/>
                <a:ea typeface="+mn-ea"/>
                <a:cs typeface="+mn-cs"/>
              </a:rPr>
              <a:t>Разыгрывается медалей:  98 комплектов</a:t>
            </a:r>
            <a:br>
              <a:rPr kumimoji="0" lang="ru-RU" sz="3200" b="0" i="0" u="none" strike="noStrike" kern="1200" cap="none" spc="0" normalizeH="0" baseline="0" noProof="0" dirty="0" smtClean="0">
                <a:ln>
                  <a:noFill/>
                </a:ln>
                <a:solidFill>
                  <a:schemeClr val="tx1"/>
                </a:solidFill>
                <a:effectLst/>
                <a:uLnTx/>
                <a:uFillTx/>
                <a:latin typeface="+mn-lt"/>
                <a:ea typeface="+mn-ea"/>
                <a:cs typeface="+mn-cs"/>
              </a:rPr>
            </a:br>
            <a:r>
              <a:rPr kumimoji="0" lang="ru-RU" sz="3200" b="0" i="0" u="none" strike="noStrike" kern="1200" cap="none" spc="0" normalizeH="0" baseline="0" noProof="0" dirty="0" smtClean="0">
                <a:ln>
                  <a:noFill/>
                </a:ln>
                <a:solidFill>
                  <a:schemeClr val="tx1"/>
                </a:solidFill>
                <a:effectLst/>
                <a:uLnTx/>
                <a:uFillTx/>
                <a:latin typeface="+mn-lt"/>
                <a:ea typeface="+mn-ea"/>
                <a:cs typeface="+mn-cs"/>
              </a:rPr>
              <a:t>в 7 видах спорта  (15 дисциплин)</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3200" b="0" i="0" u="none" strike="noStrike" kern="1200" cap="none" spc="0" normalizeH="0" baseline="0" noProof="0" dirty="0" smtClean="0">
                <a:ln>
                  <a:noFill/>
                </a:ln>
                <a:solidFill>
                  <a:schemeClr val="tx1"/>
                </a:solidFill>
                <a:effectLst/>
                <a:uLnTx/>
                <a:uFillTx/>
                <a:latin typeface="+mn-lt"/>
                <a:ea typeface="+mn-ea"/>
                <a:cs typeface="+mn-cs"/>
              </a:rPr>
              <a:t>Церемония открытия: 7 февраля 2014 года</a:t>
            </a:r>
            <a:br>
              <a:rPr kumimoji="0" lang="ru-RU" sz="3200" b="0" i="0" u="none" strike="noStrike" kern="1200" cap="none" spc="0" normalizeH="0" baseline="0" noProof="0" dirty="0" smtClean="0">
                <a:ln>
                  <a:noFill/>
                </a:ln>
                <a:solidFill>
                  <a:schemeClr val="tx1"/>
                </a:solidFill>
                <a:effectLst/>
                <a:uLnTx/>
                <a:uFillTx/>
                <a:latin typeface="+mn-lt"/>
                <a:ea typeface="+mn-ea"/>
                <a:cs typeface="+mn-cs"/>
              </a:rPr>
            </a:br>
            <a:endParaRPr kumimoji="0" lang="ru-RU"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357166"/>
            <a:ext cx="8229600" cy="785834"/>
          </a:xfrm>
        </p:spPr>
        <p:txBody>
          <a:bodyPr>
            <a:normAutofit/>
          </a:bodyPr>
          <a:lstStyle/>
          <a:p>
            <a:r>
              <a:rPr lang="ru-RU" dirty="0" smtClean="0">
                <a:solidFill>
                  <a:srgbClr val="0070C0"/>
                </a:solidFill>
              </a:rPr>
              <a:t>Города-кандидаты</a:t>
            </a:r>
            <a:endParaRPr lang="ru-RU" dirty="0">
              <a:solidFill>
                <a:srgbClr val="0070C0"/>
              </a:solidFill>
            </a:endParaRPr>
          </a:p>
        </p:txBody>
      </p:sp>
      <p:sp>
        <p:nvSpPr>
          <p:cNvPr id="3" name="Содержимое 2"/>
          <p:cNvSpPr>
            <a:spLocks noGrp="1"/>
          </p:cNvSpPr>
          <p:nvPr>
            <p:ph idx="1"/>
          </p:nvPr>
        </p:nvSpPr>
        <p:spPr>
          <a:xfrm>
            <a:off x="285720" y="1357298"/>
            <a:ext cx="8401080" cy="4768865"/>
          </a:xfrm>
        </p:spPr>
        <p:txBody>
          <a:bodyPr>
            <a:normAutofit/>
          </a:bodyPr>
          <a:lstStyle/>
          <a:p>
            <a:pPr>
              <a:buNone/>
            </a:pPr>
            <a:r>
              <a:rPr lang="ru-RU" sz="2800" dirty="0" smtClean="0"/>
              <a:t>на проведение Зимних Олимпийских игр 2014 года</a:t>
            </a:r>
          </a:p>
          <a:p>
            <a:pPr>
              <a:buNone/>
            </a:pPr>
            <a:r>
              <a:rPr lang="ru-RU" sz="2800" dirty="0" smtClean="0">
                <a:solidFill>
                  <a:srgbClr val="7030A0"/>
                </a:solidFill>
              </a:rPr>
              <a:t>Сочи  (Россия)</a:t>
            </a:r>
          </a:p>
          <a:p>
            <a:pPr>
              <a:buNone/>
            </a:pPr>
            <a:r>
              <a:rPr lang="ru-RU" sz="2800" dirty="0" smtClean="0">
                <a:solidFill>
                  <a:srgbClr val="7030A0"/>
                </a:solidFill>
              </a:rPr>
              <a:t>Зальцбург  (Австрия)</a:t>
            </a:r>
          </a:p>
          <a:p>
            <a:pPr>
              <a:buNone/>
            </a:pPr>
            <a:r>
              <a:rPr lang="ru-RU" sz="2800" dirty="0" err="1" smtClean="0">
                <a:solidFill>
                  <a:srgbClr val="7030A0"/>
                </a:solidFill>
              </a:rPr>
              <a:t>Пхёнчхан</a:t>
            </a:r>
            <a:r>
              <a:rPr lang="ru-RU" sz="2800" dirty="0" smtClean="0">
                <a:solidFill>
                  <a:srgbClr val="7030A0"/>
                </a:solidFill>
              </a:rPr>
              <a:t>   (Корея)</a:t>
            </a:r>
          </a:p>
          <a:p>
            <a:pPr>
              <a:buNone/>
            </a:pPr>
            <a:r>
              <a:rPr lang="ru-RU" sz="2800" dirty="0" smtClean="0"/>
              <a:t>                             </a:t>
            </a:r>
            <a:r>
              <a:rPr lang="ru-RU" sz="2800" dirty="0" smtClean="0">
                <a:solidFill>
                  <a:srgbClr val="0070C0"/>
                </a:solidFill>
              </a:rPr>
              <a:t>Другие претенденты</a:t>
            </a:r>
          </a:p>
          <a:p>
            <a:pPr>
              <a:buNone/>
            </a:pPr>
            <a:r>
              <a:rPr lang="ru-RU" sz="2800" dirty="0" err="1" smtClean="0">
                <a:solidFill>
                  <a:srgbClr val="00B050"/>
                </a:solidFill>
              </a:rPr>
              <a:t>Хака</a:t>
            </a:r>
            <a:r>
              <a:rPr lang="ru-RU" sz="2800" dirty="0" smtClean="0">
                <a:solidFill>
                  <a:srgbClr val="00B050"/>
                </a:solidFill>
              </a:rPr>
              <a:t> (Испания)</a:t>
            </a:r>
          </a:p>
          <a:p>
            <a:pPr>
              <a:buNone/>
            </a:pPr>
            <a:r>
              <a:rPr lang="ru-RU" sz="2800" dirty="0" smtClean="0">
                <a:solidFill>
                  <a:srgbClr val="00B050"/>
                </a:solidFill>
              </a:rPr>
              <a:t>Алма-Ата (Казахстан)</a:t>
            </a:r>
          </a:p>
          <a:p>
            <a:pPr>
              <a:buNone/>
            </a:pPr>
            <a:r>
              <a:rPr lang="ru-RU" sz="2800" dirty="0" smtClean="0">
                <a:solidFill>
                  <a:srgbClr val="00B050"/>
                </a:solidFill>
              </a:rPr>
              <a:t>София (Болгария)</a:t>
            </a:r>
          </a:p>
          <a:p>
            <a:pPr>
              <a:buNone/>
            </a:pPr>
            <a:r>
              <a:rPr lang="ru-RU" sz="2800" dirty="0" smtClean="0">
                <a:solidFill>
                  <a:srgbClr val="00B050"/>
                </a:solidFill>
              </a:rPr>
              <a:t>Боржоми (Грузия)</a:t>
            </a:r>
            <a:endParaRPr lang="ru-RU" sz="2800" dirty="0">
              <a:solidFill>
                <a:srgbClr val="00B05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4257676" cy="1143000"/>
          </a:xfrm>
        </p:spPr>
        <p:txBody>
          <a:bodyPr>
            <a:normAutofit fontScale="90000"/>
          </a:bodyPr>
          <a:lstStyle/>
          <a:p>
            <a:r>
              <a:rPr lang="ru-RU" b="1" dirty="0" smtClean="0">
                <a:solidFill>
                  <a:srgbClr val="0070C0"/>
                </a:solidFill>
              </a:rPr>
              <a:t>Эмблема-логотип</a:t>
            </a:r>
            <a:br>
              <a:rPr lang="ru-RU" b="1" dirty="0" smtClean="0">
                <a:solidFill>
                  <a:srgbClr val="0070C0"/>
                </a:solidFill>
              </a:rPr>
            </a:br>
            <a:endParaRPr lang="ru-RU" dirty="0">
              <a:solidFill>
                <a:srgbClr val="0070C0"/>
              </a:solidFill>
            </a:endParaRPr>
          </a:p>
        </p:txBody>
      </p:sp>
      <p:pic>
        <p:nvPicPr>
          <p:cNvPr id="8" name="Содержимое 7" descr="эмбл.jpg"/>
          <p:cNvPicPr>
            <a:picLocks noGrp="1" noChangeAspect="1"/>
          </p:cNvPicPr>
          <p:nvPr>
            <p:ph sz="half" idx="1"/>
          </p:nvPr>
        </p:nvPicPr>
        <p:blipFill>
          <a:blip r:embed="rId2"/>
          <a:stretch>
            <a:fillRect/>
          </a:stretch>
        </p:blipFill>
        <p:spPr>
          <a:xfrm>
            <a:off x="142844" y="1357298"/>
            <a:ext cx="4173173" cy="4071966"/>
          </a:xfrm>
        </p:spPr>
      </p:pic>
      <p:sp>
        <p:nvSpPr>
          <p:cNvPr id="7" name="Содержимое 6"/>
          <p:cNvSpPr>
            <a:spLocks noGrp="1"/>
          </p:cNvSpPr>
          <p:nvPr>
            <p:ph sz="half" idx="2"/>
          </p:nvPr>
        </p:nvSpPr>
        <p:spPr>
          <a:xfrm>
            <a:off x="4648200" y="428604"/>
            <a:ext cx="4210080" cy="6215106"/>
          </a:xfrm>
        </p:spPr>
        <p:txBody>
          <a:bodyPr>
            <a:normAutofit fontScale="70000" lnSpcReduction="20000"/>
          </a:bodyPr>
          <a:lstStyle/>
          <a:p>
            <a:pPr>
              <a:buNone/>
            </a:pPr>
            <a:r>
              <a:rPr lang="ru-RU" dirty="0" smtClean="0"/>
              <a:t>  представляет собой надпись </a:t>
            </a:r>
            <a:r>
              <a:rPr lang="ru-RU" dirty="0" err="1" smtClean="0"/>
              <a:t>Sochi.ru</a:t>
            </a:r>
            <a:r>
              <a:rPr lang="ru-RU" dirty="0" smtClean="0"/>
              <a:t>, в которой слева зеркально отражается дата 2014, а справа расположены олимпийские кольца. Зеркальность символизирует двойственность Сочи, где теплое морское побережье соседствует с высокими снежными вершинами. </a:t>
            </a:r>
            <a:r>
              <a:rPr lang="ru-RU" dirty="0" err="1" smtClean="0"/>
              <a:t>Дуальность</a:t>
            </a:r>
            <a:r>
              <a:rPr lang="ru-RU" dirty="0" smtClean="0"/>
              <a:t> отражена и в основных цветах логотипа — морском синем и зимнем белоснежном. Они подчеркивают единство субтропического побережья и заснеженных гор Сочи. Бренд передает загадку России — страны чарующих контрастов: Европа и Азия; огромные города и безлюдная сибирская тундра; ясный русский гений в сочетании с эмоциональным темпераментом; холодный климат и горячие сердца.</a:t>
            </a:r>
          </a:p>
          <a:p>
            <a:pPr>
              <a:buNone/>
            </a:pP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011222"/>
          </a:xfrm>
        </p:spPr>
        <p:txBody>
          <a:bodyPr/>
          <a:lstStyle/>
          <a:p>
            <a:r>
              <a:rPr lang="ru-RU" dirty="0" smtClean="0">
                <a:solidFill>
                  <a:srgbClr val="0070C0"/>
                </a:solidFill>
              </a:rPr>
              <a:t>Талисманы </a:t>
            </a:r>
            <a:endParaRPr lang="ru-RU" dirty="0">
              <a:solidFill>
                <a:srgbClr val="0070C0"/>
              </a:solidFill>
            </a:endParaRPr>
          </a:p>
        </p:txBody>
      </p:sp>
      <p:pic>
        <p:nvPicPr>
          <p:cNvPr id="4" name="Содержимое 3" descr="зайка.jpg"/>
          <p:cNvPicPr>
            <a:picLocks noGrp="1" noChangeAspect="1"/>
          </p:cNvPicPr>
          <p:nvPr>
            <p:ph sz="half" idx="1"/>
          </p:nvPr>
        </p:nvPicPr>
        <p:blipFill>
          <a:blip r:embed="rId2"/>
          <a:stretch>
            <a:fillRect/>
          </a:stretch>
        </p:blipFill>
        <p:spPr>
          <a:xfrm>
            <a:off x="3428992" y="1357298"/>
            <a:ext cx="1809752" cy="2262190"/>
          </a:xfrm>
        </p:spPr>
      </p:pic>
      <p:pic>
        <p:nvPicPr>
          <p:cNvPr id="8" name="Содержимое 7" descr="мишка.jpg"/>
          <p:cNvPicPr>
            <a:picLocks noGrp="1" noChangeAspect="1"/>
          </p:cNvPicPr>
          <p:nvPr>
            <p:ph sz="half" idx="2"/>
          </p:nvPr>
        </p:nvPicPr>
        <p:blipFill>
          <a:blip r:embed="rId3"/>
          <a:stretch>
            <a:fillRect/>
          </a:stretch>
        </p:blipFill>
        <p:spPr>
          <a:xfrm>
            <a:off x="6357950" y="1071546"/>
            <a:ext cx="2324100" cy="2047875"/>
          </a:xfrm>
        </p:spPr>
      </p:pic>
      <p:pic>
        <p:nvPicPr>
          <p:cNvPr id="9" name="Содержимое 6" descr="барс.jpg"/>
          <p:cNvPicPr>
            <a:picLocks noChangeAspect="1"/>
          </p:cNvPicPr>
          <p:nvPr/>
        </p:nvPicPr>
        <p:blipFill>
          <a:blip r:embed="rId4"/>
          <a:stretch>
            <a:fillRect/>
          </a:stretch>
        </p:blipFill>
        <p:spPr>
          <a:xfrm>
            <a:off x="571472" y="1142984"/>
            <a:ext cx="1809752" cy="2262190"/>
          </a:xfrm>
          <a:prstGeom prst="rect">
            <a:avLst/>
          </a:prstGeom>
        </p:spPr>
      </p:pic>
      <p:pic>
        <p:nvPicPr>
          <p:cNvPr id="10" name="Содержимое 7" descr="талисманы.jpg"/>
          <p:cNvPicPr>
            <a:picLocks noChangeAspect="1"/>
          </p:cNvPicPr>
          <p:nvPr/>
        </p:nvPicPr>
        <p:blipFill>
          <a:blip r:embed="rId5"/>
          <a:stretch>
            <a:fillRect/>
          </a:stretch>
        </p:blipFill>
        <p:spPr>
          <a:xfrm>
            <a:off x="428596" y="3786190"/>
            <a:ext cx="4286280" cy="2755466"/>
          </a:xfrm>
          <a:prstGeom prst="rect">
            <a:avLst/>
          </a:prstGeom>
        </p:spPr>
      </p:pic>
      <p:sp>
        <p:nvSpPr>
          <p:cNvPr id="11" name="Прямоугольник 10"/>
          <p:cNvSpPr/>
          <p:nvPr/>
        </p:nvSpPr>
        <p:spPr>
          <a:xfrm>
            <a:off x="5000628" y="4071942"/>
            <a:ext cx="3643338" cy="400110"/>
          </a:xfrm>
          <a:prstGeom prst="rect">
            <a:avLst/>
          </a:prstGeom>
        </p:spPr>
        <p:txBody>
          <a:bodyPr wrap="square">
            <a:spAutoFit/>
          </a:bodyPr>
          <a:lstStyle/>
          <a:p>
            <a:r>
              <a:rPr lang="ru-RU" sz="2000" dirty="0" smtClean="0">
                <a:solidFill>
                  <a:srgbClr val="0070C0"/>
                </a:solidFill>
                <a:effectLst>
                  <a:outerShdw blurRad="38100" dist="38100" dir="2700000" algn="tl">
                    <a:srgbClr val="000000">
                      <a:alpha val="43137"/>
                    </a:srgbClr>
                  </a:outerShdw>
                </a:effectLst>
              </a:rPr>
              <a:t>Белый мишка, Зайка и Леопард</a:t>
            </a:r>
            <a:endParaRPr lang="ru-RU" sz="2000" dirty="0">
              <a:solidFill>
                <a:srgbClr val="0070C0"/>
              </a:solidFill>
              <a:effectLst>
                <a:outerShdw blurRad="38100" dist="38100" dir="2700000" algn="tl">
                  <a:srgbClr val="000000">
                    <a:alpha val="43137"/>
                  </a:srgbClr>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solidFill>
                  <a:srgbClr val="0070C0"/>
                </a:solidFill>
              </a:rPr>
              <a:t>талисманы </a:t>
            </a:r>
            <a:r>
              <a:rPr lang="ru-RU" dirty="0" err="1" smtClean="0">
                <a:solidFill>
                  <a:srgbClr val="0070C0"/>
                </a:solidFill>
              </a:rPr>
              <a:t>Паралимпийских</a:t>
            </a:r>
            <a:r>
              <a:rPr lang="ru-RU" dirty="0" smtClean="0">
                <a:solidFill>
                  <a:srgbClr val="0070C0"/>
                </a:solidFill>
              </a:rPr>
              <a:t> игр </a:t>
            </a:r>
            <a:r>
              <a:rPr lang="ru-RU" dirty="0" smtClean="0"/>
              <a:t> </a:t>
            </a:r>
            <a:r>
              <a:rPr lang="ru-RU" dirty="0" smtClean="0">
                <a:solidFill>
                  <a:srgbClr val="FFFF00"/>
                </a:solidFill>
              </a:rPr>
              <a:t>Лучик</a:t>
            </a:r>
            <a:r>
              <a:rPr lang="ru-RU" dirty="0" smtClean="0"/>
              <a:t>  и  </a:t>
            </a:r>
            <a:r>
              <a:rPr lang="ru-RU" dirty="0" smtClean="0">
                <a:solidFill>
                  <a:schemeClr val="bg1"/>
                </a:solidFill>
              </a:rPr>
              <a:t>Снежинка</a:t>
            </a:r>
            <a:endParaRPr lang="ru-RU" dirty="0"/>
          </a:p>
        </p:txBody>
      </p:sp>
      <p:pic>
        <p:nvPicPr>
          <p:cNvPr id="11" name="Содержимое 10" descr="талис 2.jpg"/>
          <p:cNvPicPr>
            <a:picLocks noGrp="1" noChangeAspect="1"/>
          </p:cNvPicPr>
          <p:nvPr>
            <p:ph idx="1"/>
          </p:nvPr>
        </p:nvPicPr>
        <p:blipFill>
          <a:blip r:embed="rId2"/>
          <a:stretch>
            <a:fillRect/>
          </a:stretch>
        </p:blipFill>
        <p:spPr>
          <a:xfrm>
            <a:off x="767352" y="2143116"/>
            <a:ext cx="7584728" cy="3857652"/>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00042"/>
            <a:ext cx="8229600" cy="642942"/>
          </a:xfrm>
        </p:spPr>
        <p:txBody>
          <a:bodyPr>
            <a:normAutofit fontScale="90000"/>
          </a:bodyPr>
          <a:lstStyle/>
          <a:p>
            <a:r>
              <a:rPr lang="ru-RU" b="1" dirty="0" smtClean="0">
                <a:solidFill>
                  <a:srgbClr val="0070C0"/>
                </a:solidFill>
                <a:effectLst>
                  <a:outerShdw blurRad="38100" dist="38100" dir="2700000" algn="tl">
                    <a:srgbClr val="000000">
                      <a:alpha val="43137"/>
                    </a:srgbClr>
                  </a:outerShdw>
                </a:effectLst>
              </a:rPr>
              <a:t/>
            </a:r>
            <a:br>
              <a:rPr lang="ru-RU" b="1" dirty="0" smtClean="0">
                <a:solidFill>
                  <a:srgbClr val="0070C0"/>
                </a:solidFill>
                <a:effectLst>
                  <a:outerShdw blurRad="38100" dist="38100" dir="2700000" algn="tl">
                    <a:srgbClr val="000000">
                      <a:alpha val="43137"/>
                    </a:srgbClr>
                  </a:outerShdw>
                </a:effectLst>
              </a:rPr>
            </a:br>
            <a:r>
              <a:rPr lang="ru-RU" b="1" dirty="0" err="1" smtClean="0">
                <a:solidFill>
                  <a:srgbClr val="0070C0"/>
                </a:solidFill>
                <a:effectLst>
                  <a:outerShdw blurRad="38100" dist="38100" dir="2700000" algn="tl">
                    <a:srgbClr val="000000">
                      <a:alpha val="43137"/>
                    </a:srgbClr>
                  </a:outerShdw>
                </a:effectLst>
              </a:rPr>
              <a:t>Слоган</a:t>
            </a:r>
            <a:r>
              <a:rPr lang="ru-RU" b="1" dirty="0" smtClean="0">
                <a:solidFill>
                  <a:srgbClr val="0070C0"/>
                </a:solidFill>
                <a:effectLst>
                  <a:outerShdw blurRad="38100" dist="38100" dir="2700000" algn="tl">
                    <a:srgbClr val="000000">
                      <a:alpha val="43137"/>
                    </a:srgbClr>
                  </a:outerShdw>
                </a:effectLst>
              </a:rPr>
              <a:t/>
            </a:r>
            <a:br>
              <a:rPr lang="ru-RU" b="1" dirty="0" smtClean="0">
                <a:solidFill>
                  <a:srgbClr val="0070C0"/>
                </a:solidFill>
                <a:effectLst>
                  <a:outerShdw blurRad="38100" dist="38100" dir="2700000" algn="tl">
                    <a:srgbClr val="000000">
                      <a:alpha val="43137"/>
                    </a:srgbClr>
                  </a:outerShdw>
                </a:effectLst>
              </a:rPr>
            </a:br>
            <a:r>
              <a:rPr lang="ru-RU" i="1" dirty="0" smtClean="0">
                <a:solidFill>
                  <a:srgbClr val="FF0000"/>
                </a:solidFill>
                <a:effectLst>
                  <a:outerShdw blurRad="38100" dist="38100" dir="2700000" algn="tl">
                    <a:srgbClr val="000000">
                      <a:alpha val="43137"/>
                    </a:srgbClr>
                  </a:outerShdw>
                </a:effectLst>
              </a:rPr>
              <a:t>«Жаркие. Зимние. Твои»</a:t>
            </a:r>
            <a:r>
              <a:rPr lang="ru-RU" dirty="0" smtClean="0">
                <a:solidFill>
                  <a:srgbClr val="FF0000"/>
                </a:solidFill>
                <a:effectLst>
                  <a:outerShdw blurRad="38100" dist="38100" dir="2700000" algn="tl">
                    <a:srgbClr val="000000">
                      <a:alpha val="43137"/>
                    </a:srgbClr>
                  </a:outerShdw>
                </a:effectLst>
              </a:rPr>
              <a:t>. </a:t>
            </a:r>
            <a:r>
              <a:rPr lang="ru-RU" b="1" dirty="0" smtClean="0">
                <a:solidFill>
                  <a:srgbClr val="FF0000"/>
                </a:solidFill>
                <a:effectLst>
                  <a:outerShdw blurRad="38100" dist="38100" dir="2700000" algn="tl">
                    <a:srgbClr val="000000">
                      <a:alpha val="43137"/>
                    </a:srgbClr>
                  </a:outerShdw>
                </a:effectLst>
              </a:rPr>
              <a:t/>
            </a:r>
            <a:br>
              <a:rPr lang="ru-RU" b="1" dirty="0" smtClean="0">
                <a:solidFill>
                  <a:srgbClr val="FF0000"/>
                </a:solidFill>
                <a:effectLst>
                  <a:outerShdw blurRad="38100" dist="38100" dir="2700000" algn="tl">
                    <a:srgbClr val="000000">
                      <a:alpha val="43137"/>
                    </a:srgbClr>
                  </a:outerShdw>
                </a:effectLst>
              </a:rPr>
            </a:br>
            <a:endParaRPr lang="ru-RU" dirty="0">
              <a:solidFill>
                <a:srgbClr val="FF0000"/>
              </a:solidFill>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142844" y="1500174"/>
            <a:ext cx="8858312" cy="5214974"/>
          </a:xfrm>
        </p:spPr>
        <p:txBody>
          <a:bodyPr>
            <a:normAutofit fontScale="70000" lnSpcReduction="20000"/>
          </a:bodyPr>
          <a:lstStyle/>
          <a:p>
            <a:pPr>
              <a:buNone/>
            </a:pPr>
            <a:r>
              <a:rPr lang="ru-RU" dirty="0" smtClean="0"/>
              <a:t> </a:t>
            </a:r>
            <a:r>
              <a:rPr lang="ru-RU" sz="3400" dirty="0" smtClean="0"/>
              <a:t>Слово «жаркие» одновременно отсылает и к месту проведения игр — Сочи — и к «накалу спортивных страстей». </a:t>
            </a:r>
          </a:p>
          <a:p>
            <a:pPr>
              <a:buNone/>
            </a:pPr>
            <a:r>
              <a:rPr lang="ru-RU" sz="3400" dirty="0" smtClean="0"/>
              <a:t>Слово «зимние» означает время года, в которое проводятся игры, а также образ, возникающий в голове у иностранцев при упоминании России. </a:t>
            </a:r>
          </a:p>
          <a:p>
            <a:pPr>
              <a:buNone/>
            </a:pPr>
            <a:r>
              <a:rPr lang="ru-RU" sz="3400" dirty="0" smtClean="0"/>
              <a:t>Слово «Твои» символизирует, что предстоящие Игры будут «Олимпиадой каждого».</a:t>
            </a:r>
          </a:p>
          <a:p>
            <a:pPr>
              <a:buNone/>
            </a:pPr>
            <a:endParaRPr lang="ru-RU" dirty="0" smtClean="0"/>
          </a:p>
          <a:p>
            <a:pPr>
              <a:buNone/>
            </a:pPr>
            <a:r>
              <a:rPr lang="ru-RU" dirty="0" smtClean="0"/>
              <a:t>На английском языке </a:t>
            </a:r>
            <a:r>
              <a:rPr lang="ru-RU" dirty="0" err="1" smtClean="0"/>
              <a:t>слоган</a:t>
            </a:r>
            <a:r>
              <a:rPr lang="ru-RU" dirty="0" smtClean="0"/>
              <a:t> звучит следующим образом:</a:t>
            </a:r>
          </a:p>
          <a:p>
            <a:pPr algn="ctr">
              <a:buNone/>
            </a:pPr>
            <a:r>
              <a:rPr lang="ru-RU" dirty="0" smtClean="0"/>
              <a:t>    </a:t>
            </a:r>
            <a:r>
              <a:rPr lang="ru-RU" sz="4600" i="1" dirty="0" err="1" smtClean="0">
                <a:solidFill>
                  <a:srgbClr val="7030A0"/>
                </a:solidFill>
              </a:rPr>
              <a:t>Hot</a:t>
            </a:r>
            <a:r>
              <a:rPr lang="ru-RU" sz="4600" i="1" dirty="0" smtClean="0">
                <a:solidFill>
                  <a:srgbClr val="7030A0"/>
                </a:solidFill>
              </a:rPr>
              <a:t>. </a:t>
            </a:r>
            <a:r>
              <a:rPr lang="ru-RU" sz="4600" i="1" dirty="0" err="1" smtClean="0">
                <a:solidFill>
                  <a:srgbClr val="7030A0"/>
                </a:solidFill>
              </a:rPr>
              <a:t>Cool</a:t>
            </a:r>
            <a:r>
              <a:rPr lang="ru-RU" sz="4600" i="1" dirty="0" smtClean="0">
                <a:solidFill>
                  <a:srgbClr val="7030A0"/>
                </a:solidFill>
              </a:rPr>
              <a:t>. </a:t>
            </a:r>
            <a:r>
              <a:rPr lang="ru-RU" sz="4600" i="1" dirty="0" err="1" smtClean="0">
                <a:solidFill>
                  <a:srgbClr val="7030A0"/>
                </a:solidFill>
              </a:rPr>
              <a:t>Yours</a:t>
            </a:r>
            <a:r>
              <a:rPr lang="ru-RU" sz="4600" dirty="0" smtClean="0">
                <a:solidFill>
                  <a:srgbClr val="7030A0"/>
                </a:solidFill>
              </a:rPr>
              <a:t>.</a:t>
            </a:r>
          </a:p>
          <a:p>
            <a:pPr>
              <a:buNone/>
            </a:pPr>
            <a:r>
              <a:rPr lang="ru-RU" dirty="0" smtClean="0"/>
              <a:t>по-английски </a:t>
            </a:r>
            <a:r>
              <a:rPr lang="ru-RU" dirty="0" err="1" smtClean="0"/>
              <a:t>слоган</a:t>
            </a:r>
            <a:r>
              <a:rPr lang="ru-RU" dirty="0" smtClean="0"/>
              <a:t> несёт в себе дополнительный подтекст, поскольку слово </a:t>
            </a:r>
            <a:r>
              <a:rPr lang="ru-RU" i="1" dirty="0" err="1" smtClean="0"/>
              <a:t>cool</a:t>
            </a:r>
            <a:r>
              <a:rPr lang="ru-RU" dirty="0" smtClean="0"/>
              <a:t>, помимо основного значения «холодный» (то есть зимний), имеет разговорное значение «классный, крутой». </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факел.jpg"/>
          <p:cNvPicPr>
            <a:picLocks noChangeAspect="1"/>
          </p:cNvPicPr>
          <p:nvPr/>
        </p:nvPicPr>
        <p:blipFill>
          <a:blip r:embed="rId2"/>
          <a:stretch>
            <a:fillRect/>
          </a:stretch>
        </p:blipFill>
        <p:spPr>
          <a:xfrm>
            <a:off x="3428992" y="4857760"/>
            <a:ext cx="3929091" cy="2000240"/>
          </a:xfrm>
          <a:prstGeom prst="rect">
            <a:avLst/>
          </a:prstGeom>
        </p:spPr>
      </p:pic>
      <p:sp>
        <p:nvSpPr>
          <p:cNvPr id="2" name="Заголовок 1"/>
          <p:cNvSpPr>
            <a:spLocks noGrp="1"/>
          </p:cNvSpPr>
          <p:nvPr>
            <p:ph type="title"/>
          </p:nvPr>
        </p:nvSpPr>
        <p:spPr/>
        <p:txBody>
          <a:bodyPr>
            <a:normAutofit fontScale="90000"/>
          </a:bodyPr>
          <a:lstStyle/>
          <a:p>
            <a:r>
              <a:rPr lang="ru-RU" sz="3600" dirty="0" smtClean="0">
                <a:solidFill>
                  <a:srgbClr val="0070C0"/>
                </a:solidFill>
              </a:rPr>
              <a:t/>
            </a:r>
            <a:br>
              <a:rPr lang="ru-RU" sz="3600" dirty="0" smtClean="0">
                <a:solidFill>
                  <a:srgbClr val="0070C0"/>
                </a:solidFill>
              </a:rPr>
            </a:br>
            <a:r>
              <a:rPr lang="ru-RU" sz="3600" dirty="0" smtClean="0">
                <a:solidFill>
                  <a:srgbClr val="0070C0"/>
                </a:solidFill>
              </a:rPr>
              <a:t>Самая продолжительная в истории эстафета олимпийского огня </a:t>
            </a:r>
            <a:r>
              <a:rPr lang="ru-RU" b="1" dirty="0" smtClean="0">
                <a:solidFill>
                  <a:srgbClr val="0070C0"/>
                </a:solidFill>
                <a:effectLst>
                  <a:outerShdw blurRad="38100" dist="38100" dir="2700000" algn="tl">
                    <a:srgbClr val="000000">
                      <a:alpha val="43137"/>
                    </a:srgbClr>
                  </a:outerShdw>
                </a:effectLst>
              </a:rPr>
              <a:t/>
            </a:r>
            <a:br>
              <a:rPr lang="ru-RU" b="1" dirty="0" smtClean="0">
                <a:solidFill>
                  <a:srgbClr val="0070C0"/>
                </a:solidFill>
                <a:effectLst>
                  <a:outerShdw blurRad="38100" dist="38100" dir="2700000" algn="tl">
                    <a:srgbClr val="000000">
                      <a:alpha val="43137"/>
                    </a:srgbClr>
                  </a:outerShdw>
                </a:effectLst>
              </a:rPr>
            </a:br>
            <a:endParaRPr lang="ru-RU" dirty="0">
              <a:solidFill>
                <a:srgbClr val="0070C0"/>
              </a:solidFill>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457200" y="1285860"/>
            <a:ext cx="8229600" cy="3929089"/>
          </a:xfrm>
        </p:spPr>
        <p:txBody>
          <a:bodyPr>
            <a:normAutofit fontScale="70000" lnSpcReduction="20000"/>
          </a:bodyPr>
          <a:lstStyle/>
          <a:p>
            <a:r>
              <a:rPr lang="ru-RU" dirty="0" smtClean="0"/>
              <a:t>Эстафета Олимпийского огня началась в Москве 7 октября 2013 года и закончится в Сочи 7 февраля 2014 года. По словам представителей Оргкомитета Олимпийских игр, эстафета станет самой продолжительной за всю историю — 123 дня и самой протяжённой — более 40 тысяч километров. Олимпийский огонь будет пронесён через столицы всех 83-х субъектов Российской Федерации.</a:t>
            </a:r>
          </a:p>
          <a:p>
            <a:r>
              <a:rPr lang="ru-RU" dirty="0" smtClean="0"/>
              <a:t>Эстафета состояла  из четырёх этапов. Первый начался 7 октября 2013 года в Москве, куда огонь был доставлен из Афин. </a:t>
            </a:r>
          </a:p>
          <a:p>
            <a:r>
              <a:rPr lang="ru-RU" dirty="0" smtClean="0"/>
              <a:t>Олимпийский огонь побывал на Северном полюсе, в открытом космосе и на дне Байкала. </a:t>
            </a:r>
          </a:p>
          <a:p>
            <a:r>
              <a:rPr lang="ru-RU" dirty="0" smtClean="0"/>
              <a:t>В эстафете олимпийского огня приняли  участие 14 тыс. </a:t>
            </a:r>
            <a:r>
              <a:rPr lang="ru-RU" dirty="0" err="1" smtClean="0"/>
              <a:t>факелоносцев</a:t>
            </a:r>
            <a:r>
              <a:rPr lang="ru-RU" dirty="0" smtClean="0"/>
              <a:t>.</a:t>
            </a:r>
          </a:p>
          <a:p>
            <a:endParaRPr lang="ru-RU" dirty="0" smtClean="0"/>
          </a:p>
          <a:p>
            <a:pPr>
              <a:buNone/>
            </a:pPr>
            <a:endParaRPr lang="ru-RU" dirty="0"/>
          </a:p>
        </p:txBody>
      </p:sp>
      <p:sp>
        <p:nvSpPr>
          <p:cNvPr id="5" name="Прямоугольник 4"/>
          <p:cNvSpPr/>
          <p:nvPr/>
        </p:nvSpPr>
        <p:spPr>
          <a:xfrm>
            <a:off x="1857356" y="4572008"/>
            <a:ext cx="4572000" cy="369332"/>
          </a:xfrm>
          <a:prstGeom prst="rect">
            <a:avLst/>
          </a:prstGeom>
        </p:spPr>
        <p:txBody>
          <a:bodyPr>
            <a:spAutoFit/>
          </a:bodyPr>
          <a:lstStyle/>
          <a:p>
            <a:r>
              <a:rPr lang="ru-RU" dirty="0" smtClean="0"/>
              <a:t> </a:t>
            </a:r>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TotalTime>
  <Words>496</Words>
  <PresentationFormat>Экран (4:3)</PresentationFormat>
  <Paragraphs>123</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Тема Office</vt:lpstr>
      <vt:lpstr>СОЧИ 2014: КАЗАХСТАН, ВПЕРЁД! </vt:lpstr>
      <vt:lpstr>Зимние Олимпийские игры 2014 </vt:lpstr>
      <vt:lpstr>Слайд 3</vt:lpstr>
      <vt:lpstr>Города-кандидаты</vt:lpstr>
      <vt:lpstr>Эмблема-логотип </vt:lpstr>
      <vt:lpstr>Талисманы </vt:lpstr>
      <vt:lpstr>талисманы Паралимпийских игр  Лучик  и  Снежинка</vt:lpstr>
      <vt:lpstr> Слоган «Жаркие. Зимние. Твои».  </vt:lpstr>
      <vt:lpstr> Самая продолжительная в истории эстафета олимпийского огня  </vt:lpstr>
      <vt:lpstr>Памятная  купюра посвящённая Олимпиаде 2014. </vt:lpstr>
      <vt:lpstr>Медали </vt:lpstr>
      <vt:lpstr>Соревнования </vt:lpstr>
      <vt:lpstr> Гостиницы </vt:lpstr>
      <vt:lpstr> Список первых лиц государств и международных организаций, планирующих посетить Олимпийские игры </vt:lpstr>
      <vt:lpstr>Россия побила все мировые рекорды. </vt:lpstr>
      <vt:lpstr>Казахстан в Сочи будут представлять </vt:lpstr>
      <vt:lpstr>Знаменосец </vt:lpstr>
      <vt:lpstr>С кем связаны надежды Казахстана на Олимпиаде в Сочи </vt:lpstr>
      <vt:lpstr>Акция в поддержку спортсменов Алматинской области</vt:lpstr>
      <vt:lpstr> Достижения спортсменов Казахстана на прошлых Олимпиадах</vt:lpstr>
      <vt:lpstr>Слайд 21</vt:lpstr>
      <vt:lpstr>Планы на будущее</vt:lpstr>
      <vt:lpstr>Удачи! Всем казахстанским спортсменам!</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User</cp:lastModifiedBy>
  <cp:revision>44</cp:revision>
  <dcterms:modified xsi:type="dcterms:W3CDTF">2014-02-09T12:51:05Z</dcterms:modified>
</cp:coreProperties>
</file>