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67" r:id="rId13"/>
    <p:sldId id="268" r:id="rId14"/>
    <p:sldId id="269" r:id="rId15"/>
    <p:sldId id="271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7999">
              <a:schemeClr val="accent1">
                <a:lumMod val="75000"/>
              </a:schemeClr>
            </a:gs>
            <a:gs pos="36000">
              <a:schemeClr val="accent1">
                <a:lumMod val="60000"/>
                <a:lumOff val="40000"/>
              </a:schemeClr>
            </a:gs>
            <a:gs pos="61000">
              <a:schemeClr val="accent1">
                <a:lumMod val="60000"/>
                <a:lumOff val="40000"/>
              </a:schemeClr>
            </a:gs>
            <a:gs pos="82001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amruss.ru/august-folk-festival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amruss.ru/october-folk-festivals/" TargetMode="External"/><Relationship Id="rId2" Type="http://schemas.openxmlformats.org/officeDocument/2006/relationships/hyperlink" Target="http://iamruss.ru/september-folk-festival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van-off.com/uploads/posts/2013-01/1358518138_kolos1123809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3076" r="20673"/>
          <a:stretch>
            <a:fillRect/>
          </a:stretch>
        </p:blipFill>
        <p:spPr bwMode="auto">
          <a:xfrm>
            <a:off x="1142976" y="0"/>
            <a:ext cx="6715172" cy="68873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 и земля кормилица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Праздник урожая как завершение трудового и природного цикла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</a:t>
            </a:r>
            <a:r>
              <a:rPr lang="ru-RU" sz="2400" dirty="0" smtClean="0"/>
              <a:t>Праздники </a:t>
            </a:r>
            <a:r>
              <a:rPr lang="ru-RU" sz="2400" dirty="0" smtClean="0"/>
              <a:t>в русской деревне прошлого составляли важную </a:t>
            </a:r>
            <a:r>
              <a:rPr lang="ru-RU" sz="2400" dirty="0" smtClean="0"/>
              <a:t>сторону общественной </a:t>
            </a:r>
            <a:r>
              <a:rPr lang="ru-RU" sz="2400" dirty="0" smtClean="0"/>
              <a:t>и семейной жизни. Крестьяне даже говорили: «Мы целый год трудимся для праздника». Праздник религиозным сознанием людей воспринимался как нечто священное, противоположное будням — повседневной жизни. 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В </a:t>
            </a:r>
            <a:r>
              <a:rPr lang="ru-RU" sz="2400" dirty="0" smtClean="0"/>
              <a:t>русской деревне все праздники включались в единую многоступенчатую последовательность. Они справлялись из года </a:t>
            </a:r>
            <a:r>
              <a:rPr lang="ru-RU" sz="2400" dirty="0" smtClean="0"/>
              <a:t>в год</a:t>
            </a:r>
            <a:r>
              <a:rPr lang="ru-RU" sz="2400" dirty="0" smtClean="0"/>
              <a:t>, из века в век в определенном порядке, установленном традицией.</a:t>
            </a: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</a:t>
            </a:r>
            <a:r>
              <a:rPr lang="ru-RU" b="1" dirty="0" smtClean="0"/>
              <a:t>осенние русские </a:t>
            </a:r>
            <a:r>
              <a:rPr lang="ru-RU" b="1" dirty="0" smtClean="0"/>
              <a:t>народные праздники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Яблочный спас</a:t>
            </a:r>
            <a:r>
              <a:rPr lang="ru-RU" dirty="0" smtClean="0"/>
              <a:t> – народное название праздника Преображения Господня у восточных славян, празднуемый 19 августа, а еще до этого праздника запрещено есть яблоки и разные блюда из яблок, в праздник же надо наоборот – срывать как можно больше яблок и освящать их. Цель праздника - освящение яблок, проводы солнца на закате с песнями. У Яблочного спаса есть еще другое название – первые </a:t>
            </a:r>
            <a:r>
              <a:rPr lang="ru-RU" dirty="0" err="1" smtClean="0"/>
              <a:t>осенины</a:t>
            </a:r>
            <a:r>
              <a:rPr lang="ru-RU" dirty="0" smtClean="0"/>
              <a:t>, то есть встреча осени.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56"/>
            <a:ext cx="8229600" cy="6286544"/>
          </a:xfrm>
        </p:spPr>
        <p:txBody>
          <a:bodyPr>
            <a:normAutofit/>
          </a:bodyPr>
          <a:lstStyle/>
          <a:p>
            <a:r>
              <a:rPr lang="ru-RU" b="1" dirty="0" smtClean="0">
                <a:hlinkClick r:id="rId2" tooltip="Сентябрь"/>
              </a:rPr>
              <a:t>Семён </a:t>
            </a:r>
            <a:r>
              <a:rPr lang="ru-RU" b="1" dirty="0" err="1" smtClean="0">
                <a:hlinkClick r:id="rId2" tooltip="Сентябрь"/>
              </a:rPr>
              <a:t>Летопроводец</a:t>
            </a:r>
            <a:r>
              <a:rPr lang="ru-RU" dirty="0" smtClean="0"/>
              <a:t> — праздник восточных славян, который начинается 14 сентября. Суть праздника — торжества по поводу приближения осени: накануне заканчивалось лето и начинался новый год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hlinkClick r:id="rId3" tooltip="Октябрь"/>
              </a:rPr>
              <a:t>Покров день</a:t>
            </a:r>
            <a:r>
              <a:rPr lang="ru-RU" dirty="0" smtClean="0"/>
              <a:t> – один из праздников восточных славян, празднуется 14 октября. Значение праздника – окончательное наступление осени, в этот день раньше отмечали встречу Осени и Зимы.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Отражение народных праздников в лаковой миниатюре</a:t>
            </a:r>
            <a:endParaRPr lang="ru-RU" dirty="0"/>
          </a:p>
        </p:txBody>
      </p:sp>
      <p:pic>
        <p:nvPicPr>
          <p:cNvPr id="4" name="Содержимое 3" descr="kholuy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229600" cy="3240405"/>
          </a:xfrm>
        </p:spPr>
      </p:pic>
      <p:sp>
        <p:nvSpPr>
          <p:cNvPr id="5" name="TextBox 4"/>
          <p:cNvSpPr txBox="1"/>
          <p:nvPr/>
        </p:nvSpPr>
        <p:spPr>
          <a:xfrm>
            <a:off x="3071802" y="514351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Лаковая миниатюра Холуя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21" y="54261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Мстерская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миниатюра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МСТЕРСКАЯ МИНИАТЮ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290"/>
            <a:ext cx="4173263" cy="54647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Палехская лаковая миниатюра</a:t>
            </a:r>
            <a:endParaRPr lang="ru-RU" sz="3200" dirty="0"/>
          </a:p>
        </p:txBody>
      </p:sp>
      <p:pic>
        <p:nvPicPr>
          <p:cNvPr id="4" name="Содержимое 3" descr="пале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85728"/>
            <a:ext cx="6929486" cy="531621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 descr="http://mogut-vse.ru/ludy/media/kunena/attachments/6345/clip_image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2000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bc.vvsu.ru/Books/u_risunok/obj.files/image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3933825" cy="5876925"/>
          </a:xfrm>
          <a:prstGeom prst="rect">
            <a:avLst/>
          </a:prstGeom>
          <a:noFill/>
        </p:spPr>
      </p:pic>
      <p:pic>
        <p:nvPicPr>
          <p:cNvPr id="31746" name="Picture 2" descr="http://gogr.narod.ru/man/skelet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3752850" cy="414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Выполнить зарисовки человека в движении для многофигурной композиции.</a:t>
            </a:r>
          </a:p>
          <a:p>
            <a:r>
              <a:rPr lang="ru-RU" dirty="0" smtClean="0"/>
              <a:t>Материал: карандаш, альбом</a:t>
            </a:r>
          </a:p>
          <a:p>
            <a:r>
              <a:rPr lang="ru-RU" dirty="0" smtClean="0"/>
              <a:t>Домашнее задание: 2-3 эскиза (небольшие рисунки карандашом) «Ярмарка» или «Праздник урожая»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Алексей Венецианов 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Alexey_Venetsianov_2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071546"/>
            <a:ext cx="3397260" cy="4714908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585789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Жница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На жатве. Лето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осмотреть полный разм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4357718" cy="5485241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cap="all" dirty="0" smtClean="0">
                <a:solidFill>
                  <a:schemeClr val="bg2">
                    <a:lumMod val="25000"/>
                  </a:schemeClr>
                </a:solidFill>
              </a:rPr>
              <a:t>КУСТОДИЕВ БОРИС МИХАЙЛОВИЧ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pic>
        <p:nvPicPr>
          <p:cNvPr id="4" name="Содержимое 3" descr="1c383cd30b7c298ab50293adfecb7b18autor_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71546"/>
            <a:ext cx="6643734" cy="4899754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607220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Деревенский </a:t>
            </a:r>
            <a:r>
              <a:rPr lang="ru-RU" dirty="0" smtClean="0"/>
              <a:t>праздник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b="1" dirty="0" smtClean="0"/>
              <a:t>Осенний сельский праздник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Сенокос</a:t>
            </a:r>
            <a:endParaRPr lang="ru-RU" dirty="0"/>
          </a:p>
        </p:txBody>
      </p:sp>
      <p:pic>
        <p:nvPicPr>
          <p:cNvPr id="4" name="Содержимое 3" descr="haymak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736"/>
            <a:ext cx="6293617" cy="5085243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Ярмарка в деревне</a:t>
            </a:r>
            <a:endParaRPr lang="ru-RU" dirty="0"/>
          </a:p>
        </p:txBody>
      </p:sp>
      <p:pic>
        <p:nvPicPr>
          <p:cNvPr id="4" name="Содержимое 3" descr="kustodiev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715172" cy="4973456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Аркадий Александрович Пластов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d3f9a9cb4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3643338" cy="5264624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last_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3116"/>
            <a:ext cx="4095108" cy="2643206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Б.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ван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дер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Хелст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артоломеус ван дер Хел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786610" cy="5151971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Бытовой жанр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жанр изобразительного искусства, посвященный повседневной частной и общественной жизни (обычно современной художнику).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157</Words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Человек и земля кормилица</vt:lpstr>
      <vt:lpstr>Алексей Венецианов </vt:lpstr>
      <vt:lpstr>На жатве. Лето</vt:lpstr>
      <vt:lpstr>КУСТОДИЕВ БОРИС МИХАЙЛОВИЧ </vt:lpstr>
      <vt:lpstr>Сенокос</vt:lpstr>
      <vt:lpstr>Ярмарка в деревне</vt:lpstr>
      <vt:lpstr>Аркадий Александрович Пластов</vt:lpstr>
      <vt:lpstr>Б. ван дер Хелст</vt:lpstr>
      <vt:lpstr>Бытовой жанр</vt:lpstr>
      <vt:lpstr>Слайд 10</vt:lpstr>
      <vt:lpstr>Основные осенние русские народные праздники </vt:lpstr>
      <vt:lpstr>Слайд 12</vt:lpstr>
      <vt:lpstr>Отражение народных праздников в лаковой миниатюре</vt:lpstr>
      <vt:lpstr>Мстерская миниатюра</vt:lpstr>
      <vt:lpstr>Палехская лаковая миниатюра</vt:lpstr>
      <vt:lpstr>Слайд 16</vt:lpstr>
      <vt:lpstr>Слайд 17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земля кормилица</dc:title>
  <cp:lastModifiedBy>БИМО</cp:lastModifiedBy>
  <cp:revision>7</cp:revision>
  <dcterms:modified xsi:type="dcterms:W3CDTF">2014-11-09T10:07:16Z</dcterms:modified>
</cp:coreProperties>
</file>