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2976" y="2285992"/>
            <a:ext cx="5929354" cy="1857388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/>
              <a:t>     Замок Карлштейн, </a:t>
            </a:r>
          </a:p>
          <a:p>
            <a:r>
              <a:rPr lang="ru-RU" sz="2400" b="1" i="1" dirty="0" smtClean="0"/>
              <a:t>                Чехия</a:t>
            </a:r>
            <a:endParaRPr lang="ru-RU" sz="2400" b="1" i="1" dirty="0"/>
          </a:p>
        </p:txBody>
      </p:sp>
      <p:pic>
        <p:nvPicPr>
          <p:cNvPr id="1026" name="Picture 2" descr="C:\Users\админ\Desktop\замки\Замок Карлштейн, Чех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333345" cy="638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404664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1. Прочитать </a:t>
            </a:r>
            <a:r>
              <a:rPr lang="ru-RU" sz="3200" dirty="0" smtClean="0"/>
              <a:t>учебник стр. 97-106. </a:t>
            </a:r>
            <a:endParaRPr lang="ru-RU" sz="3200" dirty="0" smtClean="0"/>
          </a:p>
          <a:p>
            <a:pPr algn="ctr"/>
            <a:r>
              <a:rPr lang="ru-RU" sz="3200" dirty="0" smtClean="0"/>
              <a:t>2. </a:t>
            </a:r>
            <a:r>
              <a:rPr lang="ru-RU" sz="3200" b="1" u="sng" dirty="0" smtClean="0"/>
              <a:t>Подготовить сообщение на тему: «Крепости, замки, соборы Средневековья»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2800" i="1" dirty="0" smtClean="0"/>
              <a:t>(один архитектурный объект на выбор)</a:t>
            </a:r>
            <a:endParaRPr lang="ru-RU" sz="2800" b="1" i="1" u="sng" dirty="0" smtClean="0"/>
          </a:p>
          <a:p>
            <a:pPr algn="ctr"/>
            <a:r>
              <a:rPr lang="ru-RU" sz="3200" dirty="0" smtClean="0"/>
              <a:t>3. Принести </a:t>
            </a:r>
            <a:r>
              <a:rPr lang="ru-RU" sz="3200" dirty="0" smtClean="0"/>
              <a:t>цветную бумагу, картон, краски, кисти, карандаши, клей, ножницы.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00363" y="285728"/>
            <a:ext cx="5357851" cy="6357982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Старинный замок, каменные стены,</a:t>
            </a:r>
            <a:br>
              <a:rPr lang="ru-RU" b="1" i="1" dirty="0" smtClean="0"/>
            </a:br>
            <a:r>
              <a:rPr lang="ru-RU" b="1" i="1" dirty="0" smtClean="0"/>
              <a:t>От бега времени они, как смоль, черны,</a:t>
            </a:r>
            <a:br>
              <a:rPr lang="ru-RU" b="1" i="1" dirty="0" smtClean="0"/>
            </a:br>
            <a:r>
              <a:rPr lang="ru-RU" b="1" i="1" dirty="0" smtClean="0"/>
              <a:t>На стенах замка тлеют гобелены,</a:t>
            </a:r>
            <a:br>
              <a:rPr lang="ru-RU" b="1" i="1" dirty="0" smtClean="0"/>
            </a:br>
            <a:r>
              <a:rPr lang="ru-RU" b="1" i="1" dirty="0" smtClean="0"/>
              <a:t>В них всё ещё таится дух войны. </a:t>
            </a:r>
            <a:br>
              <a:rPr lang="ru-RU" b="1" i="1" dirty="0" smtClean="0"/>
            </a:br>
            <a:r>
              <a:rPr lang="ru-RU" b="1" i="1" dirty="0" smtClean="0"/>
              <a:t>Огромен зал, и разных комнат много,</a:t>
            </a:r>
            <a:br>
              <a:rPr lang="ru-RU" b="1" i="1" dirty="0" smtClean="0"/>
            </a:br>
            <a:r>
              <a:rPr lang="ru-RU" b="1" i="1" dirty="0" smtClean="0"/>
              <a:t>Игра теней в огнях игры свечей,</a:t>
            </a:r>
            <a:br>
              <a:rPr lang="ru-RU" b="1" i="1" dirty="0" smtClean="0"/>
            </a:br>
            <a:r>
              <a:rPr lang="ru-RU" b="1" i="1" dirty="0" smtClean="0"/>
              <a:t>И всё ещё сокрыта здесь тревога,</a:t>
            </a:r>
            <a:br>
              <a:rPr lang="ru-RU" b="1" i="1" dirty="0" smtClean="0"/>
            </a:br>
            <a:r>
              <a:rPr lang="ru-RU" b="1" i="1" dirty="0" smtClean="0"/>
              <a:t>И так же слышен лязг и звон мечей.</a:t>
            </a:r>
            <a:br>
              <a:rPr lang="ru-RU" b="1" i="1" dirty="0" smtClean="0"/>
            </a:br>
            <a:r>
              <a:rPr lang="ru-RU" b="1" i="1" dirty="0" smtClean="0"/>
              <a:t>Куда ни глянь – всё рыцарь иль картина,</a:t>
            </a:r>
            <a:br>
              <a:rPr lang="ru-RU" b="1" i="1" dirty="0" smtClean="0"/>
            </a:br>
            <a:r>
              <a:rPr lang="ru-RU" b="1" i="1" dirty="0" smtClean="0"/>
              <a:t>Что ни возьми – всё пыль, да сталь, да старь</a:t>
            </a:r>
            <a:br>
              <a:rPr lang="ru-RU" b="1" i="1" dirty="0" smtClean="0"/>
            </a:br>
            <a:r>
              <a:rPr lang="ru-RU" b="1" i="1" dirty="0" smtClean="0"/>
              <a:t>И всюду кружевная паутина.</a:t>
            </a:r>
            <a:br>
              <a:rPr lang="ru-RU" b="1" i="1" dirty="0" smtClean="0"/>
            </a:br>
            <a:r>
              <a:rPr lang="ru-RU" b="1" i="1" dirty="0" smtClean="0"/>
              <a:t>А ведь когда-то жил здесь государь.</a:t>
            </a:r>
            <a:br>
              <a:rPr lang="ru-RU" b="1" i="1" dirty="0" smtClean="0"/>
            </a:br>
            <a:r>
              <a:rPr lang="ru-RU" b="1" i="1" dirty="0" smtClean="0"/>
              <a:t>Прислушайтесь: здесь всё совсем живое.</a:t>
            </a:r>
            <a:br>
              <a:rPr lang="ru-RU" b="1" i="1" dirty="0" smtClean="0"/>
            </a:br>
            <a:r>
              <a:rPr lang="ru-RU" b="1" i="1" dirty="0" smtClean="0"/>
              <a:t>Всмотритесь в эти окна, письмена,</a:t>
            </a:r>
            <a:br>
              <a:rPr lang="ru-RU" b="1" i="1" dirty="0" smtClean="0"/>
            </a:br>
            <a:r>
              <a:rPr lang="ru-RU" b="1" i="1" dirty="0" smtClean="0"/>
              <a:t>Вы можете услышать звук гобоя,</a:t>
            </a:r>
            <a:br>
              <a:rPr lang="ru-RU" b="1" i="1" dirty="0" smtClean="0"/>
            </a:br>
            <a:r>
              <a:rPr lang="ru-RU" b="1" i="1" dirty="0" smtClean="0"/>
              <a:t>Увидеть луки, стрелы в колчанах.</a:t>
            </a:r>
            <a:br>
              <a:rPr lang="ru-RU" b="1" i="1" dirty="0" smtClean="0"/>
            </a:br>
            <a:r>
              <a:rPr lang="ru-RU" b="1" i="1" dirty="0" smtClean="0"/>
              <a:t>И помнят стены прожитое время, </a:t>
            </a:r>
            <a:br>
              <a:rPr lang="ru-RU" b="1" i="1" dirty="0" smtClean="0"/>
            </a:br>
            <a:r>
              <a:rPr lang="ru-RU" b="1" i="1" dirty="0" smtClean="0"/>
              <a:t>Хранит их память плач, балы, пиры.</a:t>
            </a:r>
            <a:br>
              <a:rPr lang="ru-RU" b="1" i="1" dirty="0" smtClean="0"/>
            </a:br>
            <a:r>
              <a:rPr lang="ru-RU" b="1" i="1" dirty="0" smtClean="0"/>
              <a:t>И стоит только вставить ногу в стремя – </a:t>
            </a:r>
            <a:br>
              <a:rPr lang="ru-RU" b="1" i="1" dirty="0" smtClean="0"/>
            </a:br>
            <a:r>
              <a:rPr lang="ru-RU" b="1" i="1" dirty="0" smtClean="0"/>
              <a:t>Как встрепенутся древние миры…</a:t>
            </a:r>
          </a:p>
          <a:p>
            <a:pPr algn="ctr"/>
            <a:endParaRPr lang="ru-RU" b="1" i="1" dirty="0" smtClean="0"/>
          </a:p>
          <a:p>
            <a:pPr algn="r"/>
            <a:r>
              <a:rPr lang="ru-RU" b="1" i="1" dirty="0" smtClean="0"/>
              <a:t>Автор  Сергей Велес</a:t>
            </a:r>
          </a:p>
        </p:txBody>
      </p:sp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496" y="4857760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Краснопеевой Натальи Александровны,</a:t>
            </a:r>
          </a:p>
          <a:p>
            <a:pPr algn="r"/>
            <a:r>
              <a:rPr lang="ru-RU" sz="2000" dirty="0" smtClean="0"/>
              <a:t>учителя технологии и искусства,</a:t>
            </a:r>
          </a:p>
          <a:p>
            <a:pPr algn="r"/>
            <a:r>
              <a:rPr lang="ru-RU" sz="2000" dirty="0" smtClean="0"/>
              <a:t>МОУ «</a:t>
            </a:r>
            <a:r>
              <a:rPr lang="ru-RU" sz="2000" dirty="0" err="1" smtClean="0"/>
              <a:t>Зотинская</a:t>
            </a:r>
            <a:r>
              <a:rPr lang="ru-RU" sz="2000" dirty="0" smtClean="0"/>
              <a:t> СОШ»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71480"/>
            <a:ext cx="52864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Рыцарский замок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в культуре средневековой Европы.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Романский и готический стили в архитектуре Западной Европы.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ИЗО 6 класс, урок №18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7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57356" y="1652833"/>
            <a:ext cx="65722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i="1" dirty="0" smtClean="0"/>
              <a:t>Что  оказало  влияние  на  развитие  </a:t>
            </a:r>
            <a:r>
              <a:rPr lang="ru-RU" sz="2800" b="1" i="1" dirty="0" smtClean="0"/>
              <a:t>архитектуры и </a:t>
            </a:r>
            <a:r>
              <a:rPr lang="ru-RU" sz="2800" b="1" i="1" dirty="0" smtClean="0"/>
              <a:t>искусства  в  средние  </a:t>
            </a:r>
            <a:r>
              <a:rPr lang="ru-RU" sz="2800" b="1" i="1" dirty="0" smtClean="0"/>
              <a:t>века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Какова роль сельского архитектурного сооружения </a:t>
            </a:r>
            <a:r>
              <a:rPr lang="ru-RU" sz="28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развитии культуры Средневековья?</a:t>
            </a: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Какой статус имел городской каменный храм?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14291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Художественные стили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Западного Средневековья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1714488"/>
            <a:ext cx="7844312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1538" y="2393209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Романский, 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XII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вв.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400" b="1" i="1" u="sng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400" b="1" i="1" u="sng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400" b="1" i="1" u="sng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Готический, 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XIII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XV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вв.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админ\Desktop\замки\Кардиффский замок, Великобрит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819" y="1857364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ejmsskij-sobor-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00504"/>
            <a:ext cx="342902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2976" y="1484784"/>
            <a:ext cx="7666377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                                                              Замок </a:t>
            </a:r>
            <a:r>
              <a:rPr lang="ru-RU" sz="2400" dirty="0" err="1" smtClean="0"/>
              <a:t>Эгля</a:t>
            </a:r>
            <a:r>
              <a:rPr lang="ru-RU" sz="2400" dirty="0" smtClean="0"/>
              <a:t>, Швейцария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Миланский кафедральный </a:t>
            </a:r>
          </a:p>
          <a:p>
            <a:r>
              <a:rPr lang="ru-RU" sz="2400" dirty="0" smtClean="0"/>
              <a:t>собор, Италия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121" name="Picture 1" descr="C:\Users\админ\Desktop\замки\Замок Эгля, Швейца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ilansky-sobor-0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143488"/>
            <a:ext cx="278608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ilansky-sobor-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429000"/>
            <a:ext cx="38576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404664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Особенности архитектуры Средневековья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6545" y="1643050"/>
            <a:ext cx="7272808" cy="4929222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28794" y="1857365"/>
          <a:ext cx="6572296" cy="4486656"/>
        </p:xfrm>
        <a:graphic>
          <a:graphicData uri="http://schemas.openxmlformats.org/drawingml/2006/table">
            <a:tbl>
              <a:tblPr/>
              <a:tblGrid>
                <a:gridCol w="3285560"/>
                <a:gridCol w="3286736"/>
              </a:tblGrid>
              <a:tr h="25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Романский стиль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Готический стиль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   Строгость, суровая простота, ясность объемов, внушительность, монолитность, замкнутость. Высокие башни, массивные стены, тяжеловесность конструкций. Арочная форма дверей и оконных проемов. Отсутствие украшений и орнамента.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Конструктивные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элементы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арка и свод, малочисленные узкие оконные проемы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Малая освещенность интерьера. Богатое рельефное декорирование стен снаружи и внутри.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  Вознесённость здания к небу, легкость конструкций и ажурность образа. 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Остроконечность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, расчлененность, насыщенность пластикой.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    Большое количество арочных проемов, стрельчатые арки и ребристые своды,  витражи, окно-роза, искрящийся светом интерьер, декор внешнего и внутреннего убранства стен с преобладанием статуй над рельефом, динамичность  архитектурных ритмов, синтез архитектуры, скульптуры и живописи.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57167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Знакомство со знаменитыми архитектурными объектами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6545" y="1714488"/>
            <a:ext cx="7272808" cy="4929222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81" y="4429131"/>
          <a:ext cx="6858047" cy="1985168"/>
        </p:xfrm>
        <a:graphic>
          <a:graphicData uri="http://schemas.openxmlformats.org/drawingml/2006/table">
            <a:tbl>
              <a:tblPr/>
              <a:tblGrid>
                <a:gridCol w="1428759"/>
                <a:gridCol w="5429288"/>
              </a:tblGrid>
              <a:tr h="3571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+mn-lt"/>
                          <a:ea typeface="Times New Roman"/>
                          <a:cs typeface="Times New Roman"/>
                        </a:rPr>
                        <a:t>Название  сооружения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Собор Санта-Мария-дель-Фьоре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+mn-lt"/>
                          <a:ea typeface="Times New Roman"/>
                          <a:cs typeface="Times New Roman"/>
                        </a:rPr>
                        <a:t>Местонахождение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Флоренция, Италия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+mn-lt"/>
                          <a:ea typeface="Times New Roman"/>
                          <a:cs typeface="Times New Roman"/>
                        </a:rPr>
                        <a:t>Год постройки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Начавшееся в 1296 году строительство было завершено в 1436 году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+mn-lt"/>
                          <a:ea typeface="Times New Roman"/>
                          <a:cs typeface="Times New Roman"/>
                        </a:rPr>
                        <a:t>Художественный стиль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готическом стиле 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Times New Roman"/>
                          <a:cs typeface="Times New Roman"/>
                        </a:rPr>
                        <a:t>Особенности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Times New Roman"/>
                          <a:cs typeface="Times New Roman"/>
                        </a:rPr>
                        <a:t> Вознесённость здания к небу</a:t>
                      </a:r>
                      <a:r>
                        <a:rPr lang="ru-RU" sz="12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latin typeface="+mn-lt"/>
                          <a:ea typeface="Times New Roman"/>
                          <a:cs typeface="Times New Roman"/>
                        </a:rPr>
                        <a:t>и ажурность образа,</a:t>
                      </a:r>
                      <a:r>
                        <a:rPr lang="ru-RU" sz="12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latin typeface="+mn-lt"/>
                          <a:ea typeface="Times New Roman"/>
                          <a:cs typeface="Times New Roman"/>
                        </a:rPr>
                        <a:t>расчлененность, насыщенность пластикой.  Большое количество арочных проемов, окно-роза, динамичность  архитектурных ритмов.</a:t>
                      </a:r>
                      <a:r>
                        <a:rPr lang="ru-RU" sz="12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sobor-santa-mariya-del-fore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321471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obor-santa-mariya-del-fore-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328614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40466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Архитектура Средневековья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:\замки\Замок Сюлли-сюр-Луар, Долина Луары, Фран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3500462" cy="262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Петровская башня Московского Крем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08"/>
            <a:ext cx="3672408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hartrskij-sobor-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00504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350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админ</cp:lastModifiedBy>
  <cp:revision>50</cp:revision>
  <dcterms:created xsi:type="dcterms:W3CDTF">2012-08-03T12:49:07Z</dcterms:created>
  <dcterms:modified xsi:type="dcterms:W3CDTF">2015-01-12T20:10:30Z</dcterms:modified>
</cp:coreProperties>
</file>