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312" r:id="rId2"/>
    <p:sldId id="257" r:id="rId3"/>
    <p:sldId id="259" r:id="rId4"/>
    <p:sldId id="258" r:id="rId5"/>
    <p:sldId id="256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303" r:id="rId14"/>
    <p:sldId id="267" r:id="rId15"/>
    <p:sldId id="304" r:id="rId16"/>
    <p:sldId id="268" r:id="rId17"/>
    <p:sldId id="305" r:id="rId18"/>
    <p:sldId id="269" r:id="rId19"/>
    <p:sldId id="306" r:id="rId20"/>
    <p:sldId id="270" r:id="rId21"/>
    <p:sldId id="307" r:id="rId22"/>
    <p:sldId id="271" r:id="rId23"/>
    <p:sldId id="308" r:id="rId24"/>
    <p:sldId id="272" r:id="rId25"/>
    <p:sldId id="309" r:id="rId26"/>
    <p:sldId id="273" r:id="rId27"/>
    <p:sldId id="310" r:id="rId28"/>
    <p:sldId id="274" r:id="rId29"/>
    <p:sldId id="311" r:id="rId30"/>
    <p:sldId id="299" r:id="rId31"/>
    <p:sldId id="276" r:id="rId32"/>
    <p:sldId id="275" r:id="rId33"/>
    <p:sldId id="277" r:id="rId34"/>
    <p:sldId id="279" r:id="rId35"/>
    <p:sldId id="278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300" r:id="rId47"/>
    <p:sldId id="293" r:id="rId48"/>
    <p:sldId id="290" r:id="rId49"/>
    <p:sldId id="291" r:id="rId50"/>
    <p:sldId id="294" r:id="rId51"/>
    <p:sldId id="292" r:id="rId52"/>
    <p:sldId id="296" r:id="rId53"/>
    <p:sldId id="295" r:id="rId54"/>
    <p:sldId id="302" r:id="rId55"/>
    <p:sldId id="298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D653-AE44-45DA-B0DC-6CA5FFB8FA57}" type="datetimeFigureOut">
              <a:rPr lang="ru-RU" smtClean="0">
                <a:solidFill>
                  <a:srgbClr val="303030"/>
                </a:solidFill>
              </a:rPr>
              <a:pPr/>
              <a:t>22.10.2011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42-135E-4847-995A-EDDA5F0DA597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D653-AE44-45DA-B0DC-6CA5FFB8FA57}" type="datetimeFigureOut">
              <a:rPr lang="ru-RU" smtClean="0">
                <a:solidFill>
                  <a:srgbClr val="303030"/>
                </a:solidFill>
              </a:rPr>
              <a:pPr/>
              <a:t>22.10.2011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42-135E-4847-995A-EDDA5F0DA597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D653-AE44-45DA-B0DC-6CA5FFB8FA57}" type="datetimeFigureOut">
              <a:rPr lang="ru-RU" smtClean="0">
                <a:solidFill>
                  <a:srgbClr val="303030"/>
                </a:solidFill>
              </a:rPr>
              <a:pPr/>
              <a:t>22.10.2011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42-135E-4847-995A-EDDA5F0DA597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D653-AE44-45DA-B0DC-6CA5FFB8FA57}" type="datetimeFigureOut">
              <a:rPr lang="ru-RU" smtClean="0">
                <a:solidFill>
                  <a:srgbClr val="303030"/>
                </a:solidFill>
              </a:rPr>
              <a:pPr/>
              <a:t>22.10.2011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42-135E-4847-995A-EDDA5F0DA597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D653-AE44-45DA-B0DC-6CA5FFB8FA57}" type="datetimeFigureOut">
              <a:rPr lang="ru-RU" smtClean="0">
                <a:solidFill>
                  <a:srgbClr val="303030"/>
                </a:solidFill>
              </a:rPr>
              <a:pPr/>
              <a:t>22.10.2011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42-135E-4847-995A-EDDA5F0DA597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D653-AE44-45DA-B0DC-6CA5FFB8FA57}" type="datetimeFigureOut">
              <a:rPr lang="ru-RU" smtClean="0">
                <a:solidFill>
                  <a:srgbClr val="303030"/>
                </a:solidFill>
              </a:rPr>
              <a:pPr/>
              <a:t>22.10.2011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42-135E-4847-995A-EDDA5F0DA597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D653-AE44-45DA-B0DC-6CA5FFB8FA57}" type="datetimeFigureOut">
              <a:rPr lang="ru-RU" smtClean="0">
                <a:solidFill>
                  <a:srgbClr val="303030"/>
                </a:solidFill>
              </a:rPr>
              <a:pPr/>
              <a:t>22.10.2011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42-135E-4847-995A-EDDA5F0DA597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D653-AE44-45DA-B0DC-6CA5FFB8FA57}" type="datetimeFigureOut">
              <a:rPr lang="ru-RU" smtClean="0">
                <a:solidFill>
                  <a:srgbClr val="303030"/>
                </a:solidFill>
              </a:rPr>
              <a:pPr/>
              <a:t>22.10.2011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42-135E-4847-995A-EDDA5F0DA597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D653-AE44-45DA-B0DC-6CA5FFB8FA57}" type="datetimeFigureOut">
              <a:rPr lang="ru-RU" smtClean="0">
                <a:solidFill>
                  <a:srgbClr val="303030"/>
                </a:solidFill>
              </a:rPr>
              <a:pPr/>
              <a:t>22.10.2011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42-135E-4847-995A-EDDA5F0DA597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D653-AE44-45DA-B0DC-6CA5FFB8FA57}" type="datetimeFigureOut">
              <a:rPr lang="ru-RU" smtClean="0">
                <a:solidFill>
                  <a:srgbClr val="303030"/>
                </a:solidFill>
              </a:rPr>
              <a:pPr/>
              <a:t>22.10.2011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42-135E-4847-995A-EDDA5F0DA597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D653-AE44-45DA-B0DC-6CA5FFB8FA57}" type="datetimeFigureOut">
              <a:rPr lang="ru-RU" smtClean="0">
                <a:solidFill>
                  <a:srgbClr val="303030"/>
                </a:solidFill>
              </a:rPr>
              <a:pPr/>
              <a:t>22.10.2011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6A42-135E-4847-995A-EDDA5F0DA597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DDFD653-AE44-45DA-B0DC-6CA5FFB8FA57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0046A42-135E-4847-995A-EDDA5F0DA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64;&#1082;&#1086;&#1083;&#1072;\&#1050;&#1083;&#1072;&#1089;&#1089;&#1085;&#1099;&#1077;%20&#1095;&#1072;&#1089;&#1099;\&#1080;&#1075;&#1088;&#1072;%20&#1087;&#1086;%20&#1087;&#1088;&#1086;&#1092;&#1080;&#1083;&#1072;&#1082;&#1090;&#1080;&#1082;&#1077;%20&#1074;&#1088;&#1077;&#1076;.%20&#1087;&#1088;&#1080;&#1074;&#1099;&#1095;&#1077;&#1082;\02.&#1060;&#1086;&#1085;-1.mp3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NULL" TargetMode="External"/><Relationship Id="rId1" Type="http://schemas.openxmlformats.org/officeDocument/2006/relationships/audio" Target="file:///G:\&#1064;&#1082;&#1086;&#1083;&#1072;\&#1050;&#1083;&#1072;&#1089;&#1089;&#1085;&#1099;&#1077;%20&#1095;&#1072;&#1089;&#1099;\&#1080;&#1075;&#1088;&#1072;%20&#1087;&#1086;%20&#1087;&#1088;&#1086;&#1092;&#1080;&#1083;&#1072;&#1082;&#1090;&#1080;&#1082;&#1077;%20&#1074;&#1088;&#1077;&#1076;.%20&#1087;&#1088;&#1080;&#1074;&#1099;&#1095;&#1077;&#1082;\&#1060;&#1072;&#1085;&#1092;&#1072;&#1088;&#1099;-&#1053;&#1072;&#1095;&#1072;&#1083;&#1086;.MP3" TargetMode="External"/><Relationship Id="rId6" Type="http://schemas.openxmlformats.org/officeDocument/2006/relationships/image" Target="../media/image7.png"/><Relationship Id="rId5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2571744"/>
            <a:ext cx="4251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Внимание!!!!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3" y="2348880"/>
            <a:ext cx="51656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8800" u="sng" dirty="0" smtClean="0">
                <a:solidFill>
                  <a:srgbClr val="FFFFFF"/>
                </a:solidFill>
                <a:latin typeface="Times New Roman"/>
                <a:ea typeface="Times New Roman"/>
              </a:rPr>
              <a:t>2 </a:t>
            </a:r>
            <a:r>
              <a:rPr lang="ru-RU" sz="8800" u="sng" dirty="0">
                <a:solidFill>
                  <a:srgbClr val="FFFFFF"/>
                </a:solidFill>
                <a:latin typeface="Times New Roman"/>
                <a:ea typeface="Times New Roman"/>
              </a:rPr>
              <a:t>конкурс:</a:t>
            </a:r>
            <a:endParaRPr lang="ru-RU" sz="8000" dirty="0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8253" y="4509120"/>
            <a:ext cx="74168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effectLst/>
                <a:latin typeface="Times New Roman"/>
                <a:ea typeface="Calibri"/>
              </a:rPr>
              <a:t>По 1 баллу за правильный ответ (всего 9 баллов)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53257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700808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/>
                <a:ea typeface="Times New Roman"/>
              </a:rPr>
              <a:t>Необходимо  командам ответить на ряд вопросов, связанных с табаком.</a:t>
            </a: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/>
                <a:ea typeface="Times New Roman"/>
              </a:rPr>
              <a:t>(3 минуты)</a:t>
            </a:r>
            <a:endParaRPr lang="ru-RU" sz="36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91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39247" y="1546041"/>
            <a:ext cx="7398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1. Родина табака </a:t>
            </a:r>
            <a:endParaRPr lang="ru-RU" sz="48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Южная Америка </a:t>
            </a:r>
            <a:endParaRPr lang="ru-RU" sz="48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Южная Африка</a:t>
            </a:r>
            <a:endParaRPr lang="ru-RU" sz="48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Южный полюс</a:t>
            </a:r>
            <a:endParaRPr lang="ru-RU" sz="4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37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39247" y="1546041"/>
            <a:ext cx="7398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1. Родина табака </a:t>
            </a:r>
            <a:endParaRPr lang="ru-RU" sz="4800" dirty="0">
              <a:solidFill>
                <a:srgbClr val="FFFFFF"/>
              </a:solidFill>
              <a:latin typeface="Times New Roman"/>
              <a:ea typeface="Times New Roman"/>
            </a:endParaRPr>
          </a:p>
          <a:p>
            <a:r>
              <a:rPr lang="ru-RU" sz="5400" dirty="0">
                <a:solidFill>
                  <a:srgbClr val="FF0000"/>
                </a:solidFill>
                <a:latin typeface="Times New Roman"/>
                <a:ea typeface="Times New Roman"/>
              </a:rPr>
              <a:t>Южная Америка </a:t>
            </a:r>
            <a:endParaRPr lang="ru-RU" sz="4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Южная Африка</a:t>
            </a:r>
            <a:endParaRPr lang="ru-RU" sz="4800" dirty="0">
              <a:solidFill>
                <a:srgbClr val="FFFFFF"/>
              </a:solidFill>
              <a:latin typeface="Times New Roman"/>
              <a:ea typeface="Times New Roman"/>
            </a:endParaRPr>
          </a:p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Южный полюс</a:t>
            </a:r>
            <a:endParaRPr lang="ru-RU" sz="4800" dirty="0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42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2. Кто обнаружил в табаке никотин? 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Жан Жак Руссо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Жан Поль </a:t>
            </a:r>
            <a:r>
              <a:rPr lang="ru-RU" sz="5400" dirty="0" err="1" smtClean="0">
                <a:effectLst/>
                <a:latin typeface="Times New Roman"/>
                <a:ea typeface="Times New Roman"/>
              </a:rPr>
              <a:t>Бельмандо</a:t>
            </a:r>
            <a:endParaRPr lang="ru-RU" sz="54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Жан </a:t>
            </a:r>
            <a:r>
              <a:rPr lang="ru-RU" sz="5400" dirty="0" err="1" smtClean="0">
                <a:effectLst/>
                <a:latin typeface="Times New Roman"/>
                <a:ea typeface="Times New Roman"/>
              </a:rPr>
              <a:t>Нико</a:t>
            </a:r>
            <a:r>
              <a:rPr lang="ru-RU" sz="5400" dirty="0" smtClean="0">
                <a:effectLst/>
                <a:latin typeface="Times New Roman"/>
                <a:ea typeface="Times New Roman"/>
              </a:rPr>
              <a:t> </a:t>
            </a:r>
            <a:endParaRPr lang="ru-RU" sz="5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58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2. Кто обнаружил в табаке никотин? </a:t>
            </a:r>
          </a:p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Жан Жак Руссо</a:t>
            </a:r>
          </a:p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Жан Поль </a:t>
            </a:r>
            <a:r>
              <a:rPr lang="ru-RU" sz="5400" dirty="0" err="1">
                <a:solidFill>
                  <a:srgbClr val="FFFFFF"/>
                </a:solidFill>
                <a:latin typeface="Times New Roman"/>
                <a:ea typeface="Times New Roman"/>
              </a:rPr>
              <a:t>Бельмандо</a:t>
            </a:r>
            <a:endParaRPr lang="ru-RU" sz="5400" dirty="0">
              <a:solidFill>
                <a:srgbClr val="FFFFFF"/>
              </a:solidFill>
              <a:latin typeface="Times New Roman"/>
              <a:ea typeface="Times New Roman"/>
            </a:endParaRPr>
          </a:p>
          <a:p>
            <a:r>
              <a:rPr lang="ru-RU" sz="5400" dirty="0">
                <a:solidFill>
                  <a:srgbClr val="FF0000"/>
                </a:solidFill>
                <a:latin typeface="Times New Roman"/>
                <a:ea typeface="Times New Roman"/>
              </a:rPr>
              <a:t>Жан </a:t>
            </a:r>
            <a:r>
              <a:rPr lang="ru-RU" sz="5400" dirty="0" err="1">
                <a:solidFill>
                  <a:srgbClr val="FF0000"/>
                </a:solidFill>
                <a:latin typeface="Times New Roman"/>
                <a:ea typeface="Times New Roman"/>
              </a:rPr>
              <a:t>Нико</a:t>
            </a:r>
            <a:r>
              <a:rPr lang="ru-RU" sz="5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6576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4462" y="692696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3. В какой стране табак в 16 веке был объявлен "забавой дьявола? 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Испания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Италия 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Бразилия</a:t>
            </a:r>
            <a:endParaRPr lang="ru-RU" sz="5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27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4462" y="692696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3. В какой стране табак в 16 веке был объявлен "забавой дьявола? </a:t>
            </a:r>
          </a:p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Испания</a:t>
            </a:r>
          </a:p>
          <a:p>
            <a:r>
              <a:rPr lang="ru-RU" sz="5400" dirty="0">
                <a:solidFill>
                  <a:srgbClr val="FF0000"/>
                </a:solidFill>
                <a:latin typeface="Times New Roman"/>
                <a:ea typeface="Times New Roman"/>
              </a:rPr>
              <a:t>Италия </a:t>
            </a:r>
          </a:p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Бразилия</a:t>
            </a:r>
          </a:p>
        </p:txBody>
      </p:sp>
    </p:spTree>
    <p:extLst>
      <p:ext uri="{BB962C8B-B14F-4D97-AF65-F5344CB8AC3E}">
        <p14:creationId xmlns:p14="http://schemas.microsoft.com/office/powerpoint/2010/main" xmlns="" val="423029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7545" y="476672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4. Екатерина Медичи использовала нюхательный табак, как лекарственное средство от: 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насморка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мигрени</a:t>
            </a:r>
          </a:p>
          <a:p>
            <a:r>
              <a:rPr lang="ru-RU" sz="5400" dirty="0" smtClean="0">
                <a:effectLst/>
                <a:latin typeface="Times New Roman"/>
                <a:ea typeface="Times New Roman"/>
              </a:rPr>
              <a:t>простуды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03532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7545" y="476672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4. Екатерина Медичи использовала нюхательный табак, как лекарственное средство от: </a:t>
            </a:r>
          </a:p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насморка</a:t>
            </a:r>
          </a:p>
          <a:p>
            <a:r>
              <a:rPr lang="ru-RU" sz="5400" dirty="0">
                <a:solidFill>
                  <a:srgbClr val="FF0000"/>
                </a:solidFill>
                <a:latin typeface="Times New Roman"/>
                <a:ea typeface="Times New Roman"/>
              </a:rPr>
              <a:t>мигрени</a:t>
            </a:r>
          </a:p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простуды</a:t>
            </a:r>
            <a:endParaRPr lang="ru-RU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90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latin typeface="+mj-lt"/>
              </a:rPr>
              <a:t>«Всякий курящий должен знать и помнить, что он отравляет не только себя, но и других»  </a:t>
            </a:r>
            <a:endParaRPr lang="ru-RU" sz="3600" b="1" i="1" dirty="0" smtClean="0">
              <a:solidFill>
                <a:srgbClr val="FFFF00"/>
              </a:solidFill>
              <a:latin typeface="+mj-lt"/>
            </a:endParaRPr>
          </a:p>
          <a:p>
            <a:pPr marL="0" indent="0" algn="r"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+mj-lt"/>
              </a:rPr>
              <a:t>(</a:t>
            </a:r>
            <a:r>
              <a:rPr lang="ru-RU" sz="3600" b="1" i="1" dirty="0">
                <a:solidFill>
                  <a:srgbClr val="FFFF00"/>
                </a:solidFill>
                <a:latin typeface="+mj-lt"/>
              </a:rPr>
              <a:t>Н.А. Семашко</a:t>
            </a:r>
            <a:r>
              <a:rPr lang="ru-RU" sz="3600" b="1" i="1" dirty="0" smtClean="0">
                <a:solidFill>
                  <a:srgbClr val="FFFF00"/>
                </a:solidFill>
                <a:latin typeface="+mj-lt"/>
              </a:rPr>
              <a:t>)</a:t>
            </a:r>
          </a:p>
          <a:p>
            <a:pPr algn="ctr"/>
            <a:endParaRPr lang="ru-RU" sz="3600" b="1" i="1" dirty="0">
              <a:solidFill>
                <a:srgbClr val="FFFF00"/>
              </a:solidFill>
              <a:latin typeface="+mj-lt"/>
            </a:endParaRPr>
          </a:p>
          <a:p>
            <a:pPr algn="ctr">
              <a:spcAft>
                <a:spcPts val="0"/>
              </a:spcAft>
            </a:pPr>
            <a:r>
              <a:rPr lang="ru-RU" sz="3600" b="1" i="1" dirty="0">
                <a:latin typeface="+mj-lt"/>
                <a:ea typeface="Times New Roman"/>
              </a:rPr>
              <a:t>«Табак приносит вред телу, разрушает разум, Пьянство – есть упражнение в безумии. </a:t>
            </a:r>
            <a:endParaRPr lang="ru-RU" sz="3600" b="1" i="1" dirty="0" smtClean="0">
              <a:latin typeface="+mj-lt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3600" b="1" i="1" dirty="0" smtClean="0">
                <a:latin typeface="+mj-lt"/>
                <a:ea typeface="Times New Roman"/>
              </a:rPr>
              <a:t>(</a:t>
            </a:r>
            <a:r>
              <a:rPr lang="ru-RU" sz="3600" b="1" i="1" dirty="0">
                <a:latin typeface="+mj-lt"/>
                <a:ea typeface="Times New Roman"/>
              </a:rPr>
              <a:t>Пифагор</a:t>
            </a:r>
            <a:r>
              <a:rPr lang="ru-RU" sz="3600" b="1" i="1" dirty="0" smtClean="0">
                <a:latin typeface="+mj-lt"/>
                <a:ea typeface="Times New Roman"/>
              </a:rPr>
              <a:t>)</a:t>
            </a:r>
          </a:p>
          <a:p>
            <a:pPr marL="0" indent="0" algn="r">
              <a:spcAft>
                <a:spcPts val="0"/>
              </a:spcAft>
              <a:buNone/>
            </a:pPr>
            <a:endParaRPr lang="ru-RU" sz="3200" b="1" i="1" dirty="0">
              <a:latin typeface="+mj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600" b="1" i="1" dirty="0">
                <a:solidFill>
                  <a:srgbClr val="00B0F0"/>
                </a:solidFill>
                <a:latin typeface="+mj-lt"/>
                <a:ea typeface="Times New Roman"/>
              </a:rPr>
              <a:t>Единственная красота, которую я знаю – это здоровье. </a:t>
            </a:r>
            <a:endParaRPr lang="ru-RU" sz="3600" b="1" i="1" dirty="0" smtClean="0">
              <a:solidFill>
                <a:srgbClr val="00B0F0"/>
              </a:solidFill>
              <a:latin typeface="+mj-lt"/>
              <a:ea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3600" b="1" i="1" dirty="0" smtClean="0">
                <a:solidFill>
                  <a:srgbClr val="00B0F0"/>
                </a:solidFill>
                <a:latin typeface="+mj-lt"/>
                <a:ea typeface="Times New Roman"/>
              </a:rPr>
              <a:t>(</a:t>
            </a:r>
            <a:r>
              <a:rPr lang="ru-RU" sz="3600" b="1" i="1" dirty="0">
                <a:solidFill>
                  <a:srgbClr val="00B0F0"/>
                </a:solidFill>
                <a:latin typeface="+mj-lt"/>
                <a:ea typeface="Times New Roman"/>
              </a:rPr>
              <a:t>Генрих Гейне)</a:t>
            </a:r>
            <a:endParaRPr lang="ru-RU" sz="3200" b="1" i="1" dirty="0">
              <a:solidFill>
                <a:srgbClr val="00B0F0"/>
              </a:solidFill>
              <a:latin typeface="+mj-lt"/>
              <a:ea typeface="Times New Roman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5" name="02.Фон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1643050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39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10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08414"/>
            <a:ext cx="8964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5. Большие дозы никотина действуют подобно яду: 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мышьяку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кураре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синильной кислоте</a:t>
            </a:r>
            <a:endParaRPr lang="ru-RU" sz="5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8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08414"/>
            <a:ext cx="8964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5. Большие дозы никотина действуют подобно яду: </a:t>
            </a:r>
          </a:p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мышьяку</a:t>
            </a:r>
          </a:p>
          <a:p>
            <a:r>
              <a:rPr lang="ru-RU" sz="5400" dirty="0">
                <a:solidFill>
                  <a:srgbClr val="FF0000"/>
                </a:solidFill>
                <a:latin typeface="Times New Roman"/>
                <a:ea typeface="Times New Roman"/>
              </a:rPr>
              <a:t>кураре</a:t>
            </a:r>
          </a:p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синильной кислоте</a:t>
            </a:r>
          </a:p>
        </p:txBody>
      </p:sp>
    </p:spTree>
    <p:extLst>
      <p:ext uri="{BB962C8B-B14F-4D97-AF65-F5344CB8AC3E}">
        <p14:creationId xmlns:p14="http://schemas.microsoft.com/office/powerpoint/2010/main" xmlns="" val="352037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6.Самый популярный способ употребления табака в США до 19 века 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курение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нюхание</a:t>
            </a:r>
          </a:p>
          <a:p>
            <a:r>
              <a:rPr lang="ru-RU" sz="5400" dirty="0" smtClean="0">
                <a:effectLst/>
                <a:latin typeface="Times New Roman"/>
                <a:ea typeface="Times New Roman"/>
              </a:rPr>
              <a:t>жевание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2748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6.Самый популярный способ употребления табака в США до 19 века </a:t>
            </a:r>
          </a:p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курение</a:t>
            </a:r>
          </a:p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нюхание</a:t>
            </a:r>
          </a:p>
          <a:p>
            <a:r>
              <a:rPr lang="ru-RU" sz="5400" dirty="0">
                <a:solidFill>
                  <a:srgbClr val="FF0000"/>
                </a:solidFill>
                <a:latin typeface="Times New Roman"/>
                <a:ea typeface="Times New Roman"/>
              </a:rPr>
              <a:t>жевание 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43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535" y="332656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7. Кого называют "курильщиками поневоле"? 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тех, кто находится в обществе курящих 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тех, кого заставляют курить принудительно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тех, кто курит в тюрьме</a:t>
            </a:r>
            <a:endParaRPr lang="ru-RU" sz="5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8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535" y="332656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7. Кого называют "курильщиками поневоле"? </a:t>
            </a:r>
          </a:p>
          <a:p>
            <a:r>
              <a:rPr lang="ru-RU" sz="5400" dirty="0">
                <a:solidFill>
                  <a:srgbClr val="FF0000"/>
                </a:solidFill>
                <a:latin typeface="Times New Roman"/>
                <a:ea typeface="Times New Roman"/>
              </a:rPr>
              <a:t>тех, кто находится в обществе курящих </a:t>
            </a:r>
          </a:p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тех, кого заставляют курить принудительно</a:t>
            </a:r>
          </a:p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тех, кто курит в тюрьме</a:t>
            </a:r>
          </a:p>
        </p:txBody>
      </p:sp>
    </p:spTree>
    <p:extLst>
      <p:ext uri="{BB962C8B-B14F-4D97-AF65-F5344CB8AC3E}">
        <p14:creationId xmlns:p14="http://schemas.microsoft.com/office/powerpoint/2010/main" xmlns="" val="142732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457" y="0"/>
            <a:ext cx="87849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8. </a:t>
            </a:r>
            <a:r>
              <a:rPr lang="ru-RU" sz="4000" dirty="0" smtClean="0">
                <a:effectLst/>
                <a:latin typeface="Times New Roman"/>
                <a:ea typeface="Times New Roman"/>
              </a:rPr>
              <a:t>В 1934 году во Франции, городок Ницца компания молодёжи устроили соревнования: кто выкурит больше папирос. Двое "победителей" не смогли получить приз, т.к. скончались на месте, выкурив по: </a:t>
            </a:r>
          </a:p>
          <a:p>
            <a:pPr>
              <a:spcAft>
                <a:spcPts val="0"/>
              </a:spcAft>
            </a:pPr>
            <a:r>
              <a:rPr lang="ru-RU" sz="4000" dirty="0" smtClean="0">
                <a:effectLst/>
                <a:latin typeface="Times New Roman"/>
                <a:ea typeface="Times New Roman"/>
              </a:rPr>
              <a:t>40 папирос</a:t>
            </a:r>
          </a:p>
          <a:p>
            <a:pPr>
              <a:spcAft>
                <a:spcPts val="0"/>
              </a:spcAft>
            </a:pPr>
            <a:r>
              <a:rPr lang="ru-RU" sz="4000" dirty="0" smtClean="0">
                <a:effectLst/>
                <a:latin typeface="Times New Roman"/>
                <a:ea typeface="Times New Roman"/>
              </a:rPr>
              <a:t>60 папирос </a:t>
            </a:r>
          </a:p>
          <a:p>
            <a:pPr>
              <a:spcAft>
                <a:spcPts val="0"/>
              </a:spcAft>
            </a:pPr>
            <a:r>
              <a:rPr lang="ru-RU" sz="4000" dirty="0" smtClean="0">
                <a:effectLst/>
                <a:latin typeface="Times New Roman"/>
                <a:ea typeface="Times New Roman"/>
              </a:rPr>
              <a:t>80 папирос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8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457" y="0"/>
            <a:ext cx="87849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8. </a:t>
            </a:r>
            <a:r>
              <a:rPr lang="ru-RU" sz="4000" dirty="0">
                <a:solidFill>
                  <a:srgbClr val="FFFFFF"/>
                </a:solidFill>
                <a:latin typeface="Times New Roman"/>
                <a:ea typeface="Times New Roman"/>
              </a:rPr>
              <a:t>В 1934 году во Франции, городок Ницца компания молодёжи устроили соревнования: кто выкурит больше папирос. Двое "победителей" не смогли получить приз, т.к. скончались на месте, выкурив по: </a:t>
            </a:r>
          </a:p>
          <a:p>
            <a:r>
              <a:rPr lang="ru-RU" sz="4000" dirty="0">
                <a:solidFill>
                  <a:srgbClr val="FFFFFF"/>
                </a:solidFill>
                <a:latin typeface="Times New Roman"/>
                <a:ea typeface="Times New Roman"/>
              </a:rPr>
              <a:t>40 папирос</a:t>
            </a:r>
          </a:p>
          <a:p>
            <a:r>
              <a:rPr lang="ru-RU" sz="4000" dirty="0">
                <a:solidFill>
                  <a:srgbClr val="FF0000"/>
                </a:solidFill>
                <a:latin typeface="Times New Roman"/>
                <a:ea typeface="Times New Roman"/>
              </a:rPr>
              <a:t>60 папирос </a:t>
            </a:r>
          </a:p>
          <a:p>
            <a:r>
              <a:rPr lang="ru-RU" sz="4000" dirty="0">
                <a:solidFill>
                  <a:srgbClr val="FFFFFF"/>
                </a:solidFill>
                <a:latin typeface="Times New Roman"/>
                <a:ea typeface="Times New Roman"/>
              </a:rPr>
              <a:t>80 папирос</a:t>
            </a:r>
          </a:p>
        </p:txBody>
      </p:sp>
    </p:spTree>
    <p:extLst>
      <p:ext uri="{BB962C8B-B14F-4D97-AF65-F5344CB8AC3E}">
        <p14:creationId xmlns:p14="http://schemas.microsoft.com/office/powerpoint/2010/main" xmlns="" val="421862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36535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9. Книга, написанная английским королем </a:t>
            </a:r>
            <a:r>
              <a:rPr lang="ru-RU" sz="5400" dirty="0" err="1" smtClean="0">
                <a:effectLst/>
                <a:latin typeface="Times New Roman"/>
                <a:ea typeface="Times New Roman"/>
              </a:rPr>
              <a:t>Яковым</a:t>
            </a:r>
            <a:r>
              <a:rPr lang="ru-RU" sz="5400" dirty="0" smtClean="0">
                <a:effectLst/>
                <a:latin typeface="Times New Roman"/>
                <a:ea typeface="Times New Roman"/>
              </a:rPr>
              <a:t> Первым в 1604 году называлась 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"О вреде табака" 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"О пользе курения"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>"Об истории трубки"</a:t>
            </a:r>
            <a:endParaRPr lang="ru-RU" sz="5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8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36535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9. Книга, написанная английским королем </a:t>
            </a:r>
            <a:r>
              <a:rPr lang="ru-RU" sz="5400" dirty="0" err="1">
                <a:solidFill>
                  <a:srgbClr val="FFFFFF"/>
                </a:solidFill>
                <a:latin typeface="Times New Roman"/>
                <a:ea typeface="Times New Roman"/>
              </a:rPr>
              <a:t>Яковым</a:t>
            </a:r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 Первым в 1604 году называлась </a:t>
            </a:r>
          </a:p>
          <a:p>
            <a:r>
              <a:rPr lang="ru-RU" sz="5400" dirty="0">
                <a:solidFill>
                  <a:srgbClr val="FF0000"/>
                </a:solidFill>
                <a:latin typeface="Times New Roman"/>
                <a:ea typeface="Times New Roman"/>
              </a:rPr>
              <a:t>"О вреде табака" </a:t>
            </a:r>
          </a:p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"О пользе курения"</a:t>
            </a:r>
          </a:p>
          <a:p>
            <a:r>
              <a:rPr lang="ru-RU" sz="5400" dirty="0">
                <a:solidFill>
                  <a:srgbClr val="FFFFFF"/>
                </a:solidFill>
                <a:latin typeface="Times New Roman"/>
                <a:ea typeface="Times New Roman"/>
              </a:rPr>
              <a:t>"Об истории трубки"</a:t>
            </a:r>
          </a:p>
        </p:txBody>
      </p:sp>
    </p:spTree>
    <p:extLst>
      <p:ext uri="{BB962C8B-B14F-4D97-AF65-F5344CB8AC3E}">
        <p14:creationId xmlns:p14="http://schemas.microsoft.com/office/powerpoint/2010/main" xmlns="" val="39416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енька\Desktop\48225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8999984" cy="746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099" y="260648"/>
            <a:ext cx="8534400" cy="5715000"/>
          </a:xfrm>
        </p:spPr>
        <p:txBody>
          <a:bodyPr>
            <a:normAutofit/>
          </a:bodyPr>
          <a:lstStyle/>
          <a:p>
            <a:pPr marL="177800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Нет такого органа, который бы не поражался табаком: почки и мочевой пузырь, головной мозг и печень, легкие и кровеносные сосуды.</a:t>
            </a:r>
            <a:endParaRPr lang="ru-RU" sz="2000" b="1" dirty="0">
              <a:latin typeface="Times New Roman"/>
              <a:ea typeface="Times New Roman"/>
            </a:endParaRPr>
          </a:p>
          <a:p>
            <a:pPr marL="177800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Смертельная доза для взрослого человека содержится в одной пачке сигарет, если её выкурить сразу, а для подростков полпачки.</a:t>
            </a:r>
            <a:endParaRPr lang="ru-RU" sz="2000" b="1" dirty="0">
              <a:latin typeface="Times New Roman"/>
              <a:ea typeface="Times New Roman"/>
            </a:endParaRPr>
          </a:p>
          <a:p>
            <a:pPr marL="177800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Пачка сигарет в день – это около500 рентген облучения за год!</a:t>
            </a:r>
            <a:endParaRPr lang="ru-RU" sz="2000" b="1" dirty="0">
              <a:latin typeface="Times New Roman"/>
              <a:ea typeface="Times New Roman"/>
            </a:endParaRPr>
          </a:p>
          <a:p>
            <a:pPr marL="177800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Рак лёгких в 95% всех случаев вызывается курением.</a:t>
            </a:r>
            <a:endParaRPr lang="ru-RU" sz="2000" b="1" dirty="0">
              <a:latin typeface="Times New Roman"/>
              <a:ea typeface="Times New Roman"/>
            </a:endParaRPr>
          </a:p>
          <a:p>
            <a:pPr marL="177800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Табачный дым содержит более 3 тысяч видов вредных веществ. Среди них несколько сотен ядов: никотин, цианид, мышьяк, формальдегид, углекислый газ, синильная кислота и т.д. </a:t>
            </a:r>
            <a:endParaRPr lang="ru-RU" sz="2000" b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48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20688"/>
            <a:ext cx="291458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Слово</a:t>
            </a:r>
          </a:p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жюри</a:t>
            </a:r>
            <a:endParaRPr lang="ru-RU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 descr="C:\Users\Оленька\Desktop\733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05163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99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3" y="2348880"/>
            <a:ext cx="51656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8800" u="sng" dirty="0" smtClean="0">
                <a:solidFill>
                  <a:srgbClr val="FFFFFF"/>
                </a:solidFill>
                <a:latin typeface="Times New Roman"/>
                <a:ea typeface="Times New Roman"/>
              </a:rPr>
              <a:t>3 </a:t>
            </a:r>
            <a:r>
              <a:rPr lang="ru-RU" sz="8800" u="sng" dirty="0">
                <a:solidFill>
                  <a:srgbClr val="FFFFFF"/>
                </a:solidFill>
                <a:latin typeface="Times New Roman"/>
                <a:ea typeface="Times New Roman"/>
              </a:rPr>
              <a:t>конкурс:</a:t>
            </a:r>
            <a:endParaRPr lang="ru-RU" sz="8000" dirty="0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581128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effectLst/>
                <a:latin typeface="Times New Roman"/>
                <a:ea typeface="Calibri"/>
              </a:rPr>
              <a:t>По 1 баллу за правильный ответ (всего 11 баллов)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70536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332656"/>
            <a:ext cx="610635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/>
                <a:ea typeface="Times New Roman"/>
              </a:rPr>
              <a:t>Составьте пословицы! </a:t>
            </a:r>
          </a:p>
          <a:p>
            <a:pPr algn="ctr">
              <a:spcAft>
                <a:spcPts val="0"/>
              </a:spcAft>
            </a:pPr>
            <a:endParaRPr lang="ru-RU" sz="4400" b="1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/>
                <a:ea typeface="Times New Roman"/>
              </a:rPr>
              <a:t>(3 минуты)</a:t>
            </a:r>
            <a:endParaRPr lang="ru-RU" sz="4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105835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dirty="0" smtClean="0">
                <a:effectLst/>
                <a:latin typeface="Times New Roman"/>
                <a:ea typeface="Times New Roman"/>
              </a:rPr>
              <a:t>Каждая пословица разбита на 2 части, которые перепутаны между собой. 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8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924800" cy="1143000"/>
          </a:xfrm>
        </p:spPr>
        <p:txBody>
          <a:bodyPr/>
          <a:lstStyle/>
          <a:p>
            <a:pPr algn="ctr"/>
            <a:r>
              <a:rPr lang="ru-RU" dirty="0" smtClean="0"/>
              <a:t>ПРАВИЛЬНЫЕ 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9144000" cy="568863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Муж пьет – полдома горит, жена пьет – весь дом горит.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Пьяному море по колено, а лужа по уши.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Человеку грош цена, коль любитель он вина.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С пьяным водиться, что в крапиву садиться.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Вино входит – разум выходит.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В вине тонет больше людей, чем в море. 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Водка и мудреца делает дураком.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Болен – лечись, а здоров – берегись. 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Вино не вода – человеку беда.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Водку пить – по миру ходить.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С вином всякое горе увеличится вдвое.</a:t>
            </a:r>
            <a:endParaRPr lang="ru-RU" sz="2000" b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990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3" y="2348880"/>
            <a:ext cx="51656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8800" u="sng" dirty="0" smtClean="0">
                <a:solidFill>
                  <a:srgbClr val="FFFFFF"/>
                </a:solidFill>
                <a:latin typeface="Times New Roman"/>
                <a:ea typeface="Times New Roman"/>
              </a:rPr>
              <a:t>4 </a:t>
            </a:r>
            <a:r>
              <a:rPr lang="ru-RU" sz="8800" u="sng" dirty="0">
                <a:solidFill>
                  <a:srgbClr val="FFFFFF"/>
                </a:solidFill>
                <a:latin typeface="Times New Roman"/>
                <a:ea typeface="Times New Roman"/>
              </a:rPr>
              <a:t>конкурс:</a:t>
            </a:r>
            <a:endParaRPr lang="ru-RU" sz="8000" dirty="0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365104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effectLst/>
                <a:latin typeface="Times New Roman"/>
                <a:ea typeface="Calibri"/>
              </a:rPr>
              <a:t>По 1 баллу за правильный ответ (всего 10 баллов)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98785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/>
                <a:ea typeface="Times New Roman"/>
              </a:rPr>
              <a:t>Викторина “Кто быстрее?”</a:t>
            </a:r>
            <a:r>
              <a:rPr lang="ru-RU" sz="2800" b="1" dirty="0">
                <a:latin typeface="Times New Roman"/>
                <a:ea typeface="Times New Roman"/>
              </a:rPr>
              <a:t/>
            </a:r>
            <a:br>
              <a:rPr lang="ru-RU" sz="2800" b="1" dirty="0">
                <a:latin typeface="Times New Roman"/>
                <a:ea typeface="Times New Roman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4000" i="1" dirty="0" smtClean="0">
                <a:latin typeface="Times New Roman"/>
                <a:ea typeface="Times New Roman"/>
              </a:rPr>
              <a:t>Выводится вопрос </a:t>
            </a:r>
            <a:r>
              <a:rPr lang="ru-RU" sz="4000" i="1" dirty="0">
                <a:latin typeface="Times New Roman"/>
                <a:ea typeface="Times New Roman"/>
              </a:rPr>
              <a:t>сразу всем командам, а право ответа получает тот, кто быстрее поднимет руку. </a:t>
            </a:r>
            <a:endParaRPr lang="ru-RU" sz="4000" i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i="1" dirty="0" smtClean="0">
                <a:latin typeface="Times New Roman"/>
                <a:ea typeface="Times New Roman"/>
              </a:rPr>
              <a:t>Жюри </a:t>
            </a:r>
            <a:r>
              <a:rPr lang="ru-RU" sz="4000" i="1" dirty="0">
                <a:latin typeface="Times New Roman"/>
                <a:ea typeface="Times New Roman"/>
              </a:rPr>
              <a:t>внимательно следит за игроками и за каждый правильный ответ присуждает 1 очко. </a:t>
            </a:r>
            <a:endParaRPr lang="ru-RU" sz="3600" i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57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19" y="29366"/>
            <a:ext cx="88119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effectLst/>
                <a:latin typeface="Times New Roman"/>
                <a:ea typeface="Times New Roman"/>
              </a:rPr>
              <a:t>Арапский мыслитель XIII века     </a:t>
            </a:r>
            <a:r>
              <a:rPr lang="ru-RU" sz="4000" b="1" dirty="0" err="1" smtClean="0">
                <a:effectLst/>
                <a:latin typeface="Times New Roman"/>
                <a:ea typeface="Times New Roman"/>
              </a:rPr>
              <a:t>Абуль-Фарадж</a:t>
            </a:r>
            <a:r>
              <a:rPr lang="ru-RU" sz="4000" b="1" dirty="0" smtClean="0">
                <a:effectLst/>
                <a:latin typeface="Times New Roman"/>
                <a:ea typeface="Times New Roman"/>
              </a:rPr>
              <a:t> писал, что человек, употребляющий спиртное, в зависимости от степени опьянения выглядит, как животное: сначала – как павлин, потом – как обезьяна, затем – как лев и, наконец, как…». </a:t>
            </a:r>
          </a:p>
          <a:p>
            <a:r>
              <a:rPr lang="ru-RU" sz="4000" b="1" dirty="0" smtClean="0">
                <a:effectLst/>
                <a:latin typeface="Times New Roman"/>
                <a:ea typeface="Times New Roman"/>
              </a:rPr>
              <a:t>О каком животном идет речь?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42985" y="5263008"/>
            <a:ext cx="1625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effectLst/>
                <a:latin typeface="Times New Roman"/>
                <a:ea typeface="Times New Roman"/>
              </a:rPr>
              <a:t>Свинья</a:t>
            </a:r>
            <a:endParaRPr lang="ru-RU" sz="3600" dirty="0"/>
          </a:p>
        </p:txBody>
      </p:sp>
      <p:pic>
        <p:nvPicPr>
          <p:cNvPr id="3074" name="Picture 2" descr="C:\Users\Оленька\Desktop\svin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60679"/>
            <a:ext cx="2051721" cy="189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599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993"/>
            <a:ext cx="8100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effectLst/>
                <a:latin typeface="Times New Roman"/>
                <a:ea typeface="Times New Roman"/>
              </a:rPr>
              <a:t>Что ставили на стол во время застолья у египтян, а позднее у римлян, как напоминание о вреде и опасности чрезмерного пьянства? 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47114" y="5174962"/>
            <a:ext cx="3965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/>
                <a:latin typeface="Times New Roman"/>
                <a:ea typeface="Times New Roman"/>
              </a:rPr>
              <a:t>Человеческий череп</a:t>
            </a:r>
            <a:endParaRPr lang="ru-RU" sz="3200" b="1" dirty="0"/>
          </a:p>
        </p:txBody>
      </p:sp>
      <p:pic>
        <p:nvPicPr>
          <p:cNvPr id="4098" name="Picture 2" descr="C:\Users\Оленька\Desktop\bl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76700"/>
            <a:ext cx="2857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151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effectLst/>
                <a:latin typeface="Times New Roman"/>
                <a:ea typeface="Times New Roman"/>
              </a:rPr>
              <a:t>Является ли водка исконно русским напитком? 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348880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  <a:latin typeface="Times New Roman"/>
                <a:ea typeface="Times New Roman"/>
              </a:rPr>
              <a:t>Нет. Водка появилась в XVI веке. Причём, этот якобы «Исконно русский напиток» был завезён из Европы (по одной версии из Генуи, по другой – из Германии)</a:t>
            </a:r>
            <a:endParaRPr lang="ru-RU" sz="2400" b="1" dirty="0"/>
          </a:p>
        </p:txBody>
      </p:sp>
      <p:pic>
        <p:nvPicPr>
          <p:cNvPr id="5122" name="Picture 2" descr="C:\Users\Оленька\Desktop\9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91051"/>
            <a:ext cx="2471477" cy="359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468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effectLst/>
                <a:latin typeface="Times New Roman"/>
                <a:ea typeface="Times New Roman"/>
              </a:rPr>
              <a:t>Почему вино для детей вреднее, чем для взрослых? 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365104"/>
            <a:ext cx="4287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/>
                <a:latin typeface="Times New Roman"/>
                <a:ea typeface="Times New Roman"/>
              </a:rPr>
              <a:t>Детский организм слабее</a:t>
            </a:r>
            <a:endParaRPr lang="ru-RU" sz="2800" b="1" dirty="0"/>
          </a:p>
        </p:txBody>
      </p:sp>
      <p:pic>
        <p:nvPicPr>
          <p:cNvPr id="6146" name="Picture 2" descr="C:\Users\Оленька\Desktop\rebenok-v-shap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9518" y="129948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ленька\Desktop\5807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972152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468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4401" y="0"/>
            <a:ext cx="8229600" cy="4525963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Проблема употребления алкоголя очень актуальна в наши дни. Сейчас потребление спиртных напитков в мире характеризуется огромными цифрами. </a:t>
            </a:r>
            <a:endParaRPr lang="ru-RU" sz="32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В современной России ежегодное потребление алкоголя на душу населения – 18 литров, тогда как по расчетам Всемирной организации здравоохранения уже при употреблении более 8 литров начинается процесс вырождения нации. 30% населения России – бытовые пьяницы. </a:t>
            </a:r>
            <a:r>
              <a:rPr lang="ru-RU" sz="24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Из 100 нынешних выпускников до пенсии доживут 40 человек.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Сейчас в России каждый десятый алкоголик моложе 18 лет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…</a:t>
            </a:r>
            <a:endParaRPr lang="ru-RU" sz="32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3923928" y="4423059"/>
            <a:ext cx="5040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Соответственно  из 30  человек – 12…</a:t>
            </a:r>
            <a:endParaRPr lang="ru-RU" sz="4000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2050" name="Picture 2" descr="C:\Users\Оленька\Desktop\zabuxz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1" y="4442836"/>
            <a:ext cx="3615516" cy="241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299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6185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effectLst/>
                <a:latin typeface="Times New Roman"/>
                <a:ea typeface="Times New Roman"/>
              </a:rPr>
              <a:t>Можно ли вылечиться </a:t>
            </a:r>
          </a:p>
          <a:p>
            <a:r>
              <a:rPr lang="ru-RU" sz="4800" dirty="0" smtClean="0">
                <a:effectLst/>
                <a:latin typeface="Times New Roman"/>
                <a:ea typeface="Times New Roman"/>
              </a:rPr>
              <a:t>от алкоголизма?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301208"/>
            <a:ext cx="5196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/>
                <a:latin typeface="Times New Roman"/>
                <a:ea typeface="Times New Roman"/>
              </a:rPr>
              <a:t>Только </a:t>
            </a:r>
            <a:r>
              <a:rPr lang="ru-RU" sz="3200" b="1" dirty="0" err="1" smtClean="0">
                <a:effectLst/>
                <a:latin typeface="Times New Roman"/>
                <a:ea typeface="Times New Roman"/>
              </a:rPr>
              <a:t>мекаментозно</a:t>
            </a:r>
            <a:r>
              <a:rPr lang="ru-RU" sz="3200" b="1" dirty="0" smtClean="0">
                <a:effectLst/>
                <a:latin typeface="Times New Roman"/>
                <a:ea typeface="Times New Roman"/>
              </a:rPr>
              <a:t> - нет</a:t>
            </a:r>
            <a:endParaRPr lang="ru-RU" sz="3200" b="1" dirty="0"/>
          </a:p>
        </p:txBody>
      </p:sp>
      <p:pic>
        <p:nvPicPr>
          <p:cNvPr id="7170" name="Picture 2" descr="C:\Users\Оленька\Desktop\dist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54772"/>
            <a:ext cx="4106518" cy="322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468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975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effectLst/>
                <a:latin typeface="Times New Roman"/>
                <a:ea typeface="Times New Roman"/>
              </a:rPr>
              <a:t>Безвредны ли энергетические напитки?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948" y="1124744"/>
            <a:ext cx="670029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100" b="1" dirty="0" smtClean="0">
                <a:effectLst/>
                <a:latin typeface="Times New Roman"/>
                <a:ea typeface="Times New Roman"/>
              </a:rPr>
              <a:t>Нет. В результате употребления напитка сверх нормы возможно значительное повышение артериального давления или уровня сахара в крови. Энергетик, как напиток, содержащий сахар и кофеин, небезопасен для молодого организма. Мнение, что тоник насыщает энергией, абсолютно неправомерно. Содержимое банки, как ключ, открывает дверь к внутренним резервам организма. Иными словами – банка не дает энергии, она высасывает ее из тебя. Человек использует свои собственные ресурсы, а проще говоря, берет их у себя взаймы. Долг, разумеется, рано или поздно приходится возвращать, расплачиваясь усталостью, бессонницей, раздражительностью и депрессией. Кофеин, содержащийся в тониках, как и всякий стимулирующий препарат, истощает нервную систему.</a:t>
            </a:r>
            <a:endParaRPr lang="ru-RU" sz="21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194" name="Picture 2" descr="C:\Users\Оленька\Desktop\16_99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272" y="2132856"/>
            <a:ext cx="2129786" cy="207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468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effectLst/>
                <a:latin typeface="Times New Roman"/>
                <a:ea typeface="Times New Roman"/>
              </a:rPr>
              <a:t>Почему винные бутылки и этикетки на них делают такими яркими и красивыми?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249586"/>
            <a:ext cx="5842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effectLst/>
                <a:latin typeface="Times New Roman"/>
                <a:ea typeface="Times New Roman"/>
              </a:rPr>
              <a:t>Для привлечения внимания…</a:t>
            </a:r>
            <a:endParaRPr lang="ru-RU" sz="3200" b="1" dirty="0"/>
          </a:p>
        </p:txBody>
      </p:sp>
      <p:pic>
        <p:nvPicPr>
          <p:cNvPr id="9218" name="Picture 2" descr="C:\Users\Оленька\Desktop\1271887483_grlw1xvcogwp4b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2009" y="1992111"/>
            <a:ext cx="3007493" cy="486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468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47" y="188640"/>
            <a:ext cx="8270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effectLst/>
                <a:latin typeface="Times New Roman"/>
                <a:ea typeface="Times New Roman"/>
              </a:rPr>
              <a:t>Безвредны ли сигареты с фильтром?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4869160"/>
            <a:ext cx="13708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effectLst/>
                <a:latin typeface="Times New Roman"/>
                <a:ea typeface="Times New Roman"/>
              </a:rPr>
              <a:t>Нет</a:t>
            </a:r>
            <a:endParaRPr lang="ru-RU" sz="5400" b="1" dirty="0"/>
          </a:p>
        </p:txBody>
      </p:sp>
      <p:pic>
        <p:nvPicPr>
          <p:cNvPr id="10242" name="Picture 2" descr="C:\Users\Оленька\Desktop\нет-н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2904059" cy="436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468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49147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effectLst/>
                <a:latin typeface="Times New Roman"/>
                <a:ea typeface="Times New Roman"/>
              </a:rPr>
              <a:t>Кто из русских царей </a:t>
            </a:r>
          </a:p>
          <a:p>
            <a:r>
              <a:rPr lang="ru-RU" sz="6000" dirty="0" smtClean="0">
                <a:effectLst/>
                <a:latin typeface="Times New Roman"/>
                <a:ea typeface="Times New Roman"/>
              </a:rPr>
              <a:t>первым начал курить?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61761" y="5042656"/>
            <a:ext cx="3050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/>
                <a:latin typeface="Times New Roman"/>
                <a:ea typeface="Times New Roman"/>
              </a:rPr>
              <a:t>Петр Первый</a:t>
            </a:r>
            <a:endParaRPr lang="ru-RU" sz="3600" b="1" dirty="0"/>
          </a:p>
        </p:txBody>
      </p:sp>
      <p:pic>
        <p:nvPicPr>
          <p:cNvPr id="11266" name="Picture 2" descr="C:\Users\Оленька\Desktop\280px-Peter_der-Grosse_1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300754"/>
            <a:ext cx="3487114" cy="45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468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dirty="0" smtClean="0">
                <a:effectLst/>
                <a:latin typeface="Times New Roman"/>
                <a:ea typeface="Times New Roman"/>
              </a:rPr>
              <a:t>Ненаказуемый способ «убийства» членов семьи? 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4140" y="5085184"/>
            <a:ext cx="2130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effectLst/>
                <a:latin typeface="Times New Roman"/>
                <a:ea typeface="Times New Roman"/>
              </a:rPr>
              <a:t>Курение</a:t>
            </a:r>
            <a:endParaRPr lang="ru-RU" sz="4000" b="1" dirty="0"/>
          </a:p>
        </p:txBody>
      </p:sp>
      <p:pic>
        <p:nvPicPr>
          <p:cNvPr id="12290" name="Picture 2" descr="C:\Users\Оленька\Desktop\4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3548263" cy="36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468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20688"/>
            <a:ext cx="291458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Слово</a:t>
            </a:r>
          </a:p>
          <a:p>
            <a:pPr algn="ctr"/>
            <a:r>
              <a:rPr lang="ru-RU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жюри</a:t>
            </a:r>
          </a:p>
        </p:txBody>
      </p:sp>
      <p:pic>
        <p:nvPicPr>
          <p:cNvPr id="14338" name="Picture 2" descr="C:\Users\Оленька\Desktop\PR200905170627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0" y="2996952"/>
            <a:ext cx="4510391" cy="338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723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3" y="2348880"/>
            <a:ext cx="51656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8800" u="sng" dirty="0" smtClean="0">
                <a:solidFill>
                  <a:srgbClr val="FFFFFF"/>
                </a:solidFill>
                <a:latin typeface="Times New Roman"/>
                <a:ea typeface="Times New Roman"/>
              </a:rPr>
              <a:t>5 </a:t>
            </a:r>
            <a:r>
              <a:rPr lang="ru-RU" sz="8800" u="sng" dirty="0">
                <a:solidFill>
                  <a:srgbClr val="FFFFFF"/>
                </a:solidFill>
                <a:latin typeface="Times New Roman"/>
                <a:ea typeface="Times New Roman"/>
              </a:rPr>
              <a:t>конкурс:</a:t>
            </a:r>
            <a:endParaRPr lang="ru-RU" sz="8000" dirty="0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65313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effectLst/>
                <a:latin typeface="Times New Roman"/>
                <a:ea typeface="Calibri"/>
              </a:rPr>
              <a:t>По 1 баллу за правильный ответ (всего 3 баллов)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6206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36689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/>
                <a:ea typeface="Times New Roman"/>
              </a:rPr>
              <a:t>Разыграем ситуацию. Как бы вы поступили в данном случае?</a:t>
            </a:r>
            <a:endParaRPr lang="ru-RU" sz="4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68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27708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u="sng" dirty="0" smtClean="0">
                <a:effectLst/>
                <a:latin typeface="Times New Roman"/>
                <a:ea typeface="Times New Roman"/>
              </a:rPr>
              <a:t>Ситуация 1.</a:t>
            </a:r>
            <a:endParaRPr lang="ru-RU" sz="3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000" dirty="0" smtClean="0">
                <a:effectLst/>
                <a:latin typeface="Times New Roman"/>
                <a:ea typeface="Times New Roman"/>
              </a:rPr>
              <a:t>Ребята всем классом пошли в поход. Дошли до места, разбили лагерь, девочки стали готовить обед. К Никите подошли двое друзей: «Пошли с нами», - сказал один из них и показал завёрнутую в куртку бутылку с вином. «Нет», сказал Никита - …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68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Фанфары-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215074" y="1928802"/>
            <a:ext cx="304800" cy="304800"/>
          </a:xfrm>
          <a:prstGeom prst="rect">
            <a:avLst/>
          </a:prstGeom>
        </p:spPr>
      </p:pic>
      <p:pic>
        <p:nvPicPr>
          <p:cNvPr id="7" name="Фанфары-Начало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072949" y="1969860"/>
            <a:ext cx="609600" cy="60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3540" y="1754326"/>
            <a:ext cx="4419600" cy="160032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245" y="0"/>
            <a:ext cx="9147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Познавательная  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5271" y="1916832"/>
            <a:ext cx="49320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КТО  КОГО</a:t>
            </a:r>
            <a:r>
              <a:rPr lang="ru-RU" sz="6600" b="1" dirty="0" smtClean="0">
                <a:ln w="1270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</a:t>
            </a:r>
            <a:endParaRPr lang="ru-RU" sz="6600" b="1" cap="none" spc="0" dirty="0">
              <a:ln w="1270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90972" y="4293096"/>
            <a:ext cx="109045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 или ЗОЖ – это стильно</a:t>
            </a:r>
            <a:endParaRPr lang="ru-RU" sz="6000" b="1" cap="none" spc="0" dirty="0">
              <a:ln w="1270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80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400" u="sng" dirty="0" smtClean="0">
                <a:effectLst/>
                <a:latin typeface="Times New Roman"/>
                <a:ea typeface="Times New Roman"/>
              </a:rPr>
              <a:t>Ситуация 2.</a:t>
            </a:r>
            <a:endParaRPr lang="ru-RU" sz="40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4400" dirty="0" smtClean="0">
                <a:effectLst/>
                <a:latin typeface="Times New Roman"/>
                <a:ea typeface="Times New Roman"/>
              </a:rPr>
              <a:t>Максим пришёл на день рождения к однокласснице. Там уже собрались другие мальчики и девочки. Отец именинницы достал шампанское и стал понемногу наливать мальчикам. Максим отставил свой бокал и сказал:…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76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u="sng" dirty="0" smtClean="0">
                <a:effectLst/>
                <a:latin typeface="Times New Roman"/>
                <a:ea typeface="Times New Roman"/>
              </a:rPr>
              <a:t>Ситуация 3.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effectLst/>
                <a:latin typeface="Times New Roman"/>
                <a:ea typeface="Times New Roman"/>
              </a:rPr>
              <a:t>Наташа и Лена были подругами и учились в одном классе. Последнее время они как-то отдалились друг от друга. Наташу это беспокоило. У неё оставалось время до занятий в танцевальном кружке, и она зашла на полчаса к Лене. У Лены в гостях были девчонки, малознакомые Наташе. Они явно её не ждали. Наташа увидела в их руках сигареты, девочки курили. Лена протянула сигарету Наташе. Бросив, её на пол Наташа сказала: …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68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3" y="2348880"/>
            <a:ext cx="51656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8800" u="sng" dirty="0" smtClean="0">
                <a:solidFill>
                  <a:srgbClr val="FFFFFF"/>
                </a:solidFill>
                <a:latin typeface="Times New Roman"/>
                <a:ea typeface="Times New Roman"/>
              </a:rPr>
              <a:t>6 </a:t>
            </a:r>
            <a:r>
              <a:rPr lang="ru-RU" sz="8800" u="sng" dirty="0">
                <a:solidFill>
                  <a:srgbClr val="FFFFFF"/>
                </a:solidFill>
                <a:latin typeface="Times New Roman"/>
                <a:ea typeface="Times New Roman"/>
              </a:rPr>
              <a:t>конкурс:</a:t>
            </a:r>
            <a:endParaRPr lang="ru-RU" sz="8000" dirty="0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7766" y="4869159"/>
            <a:ext cx="4285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i="1" dirty="0" smtClean="0">
                <a:effectLst/>
                <a:latin typeface="Times New Roman"/>
                <a:ea typeface="Calibri"/>
              </a:rPr>
              <a:t>От 1 до 3 баллов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27433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16832"/>
            <a:ext cx="75425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/>
                <a:ea typeface="Times New Roman"/>
              </a:rPr>
              <a:t>Последнее задание. Напишите письмо-послание «Обращение к потомкам». Вспомните о чём мы с вами сегодня говорили.</a:t>
            </a:r>
            <a:endParaRPr lang="ru-RU" sz="4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70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20688"/>
            <a:ext cx="291458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Слово</a:t>
            </a:r>
          </a:p>
          <a:p>
            <a:pPr algn="ctr"/>
            <a:r>
              <a:rPr lang="ru-RU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жюри</a:t>
            </a:r>
          </a:p>
        </p:txBody>
      </p:sp>
      <p:pic>
        <p:nvPicPr>
          <p:cNvPr id="15362" name="Picture 2" descr="C:\Users\Оленька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4031" y="2780928"/>
            <a:ext cx="4973202" cy="32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723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57805" y="2564904"/>
            <a:ext cx="30283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Всем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Спасибо…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56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83767" y="65314"/>
            <a:ext cx="442781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7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Участники</a:t>
            </a:r>
          </a:p>
          <a:p>
            <a:pPr algn="ctr"/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 команды</a:t>
            </a:r>
            <a:endParaRPr lang="ru-RU" sz="7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483767" y="2373638"/>
            <a:ext cx="504056" cy="1631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300192" y="2380332"/>
            <a:ext cx="504056" cy="1631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02501" y="4365104"/>
            <a:ext cx="20665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 А</a:t>
            </a:r>
            <a:endParaRPr lang="ru-RU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19726" y="4477381"/>
            <a:ext cx="20649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 Б</a:t>
            </a:r>
            <a:endParaRPr lang="ru-RU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882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3" y="2348880"/>
            <a:ext cx="51656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Aft>
                <a:spcPts val="0"/>
              </a:spcAft>
            </a:pPr>
            <a:r>
              <a:rPr lang="ru-RU" sz="8800" u="sng" dirty="0" smtClean="0">
                <a:effectLst/>
                <a:latin typeface="Times New Roman"/>
                <a:ea typeface="Times New Roman"/>
              </a:rPr>
              <a:t>1 конкурс:</a:t>
            </a:r>
            <a:endParaRPr lang="ru-RU" sz="8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9224" y="4941167"/>
            <a:ext cx="4658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i="1" dirty="0" smtClean="0">
                <a:effectLst/>
                <a:latin typeface="Times New Roman"/>
                <a:ea typeface="Calibri"/>
              </a:rPr>
              <a:t>От 1 до 3 баллов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33380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086" y="836712"/>
            <a:ext cx="882716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/>
                <a:ea typeface="Times New Roman"/>
              </a:rPr>
              <a:t>Необходимо  дать определение слову «здоровье».</a:t>
            </a: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/>
                <a:ea typeface="Times New Roman"/>
              </a:rPr>
              <a:t>(1 минута)</a:t>
            </a:r>
          </a:p>
          <a:p>
            <a:pPr algn="ctr">
              <a:spcAft>
                <a:spcPts val="0"/>
              </a:spcAft>
            </a:pPr>
            <a:endParaRPr lang="ru-RU" sz="3600" b="1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/>
                <a:ea typeface="Times New Roman"/>
              </a:rPr>
              <a:t>Что же такое здоровье по определению Всемирной Организации Здравоохранения (ВОЗ)?</a:t>
            </a:r>
            <a:endParaRPr lang="ru-RU" sz="36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77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48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Правильный ответ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5400" dirty="0">
                <a:latin typeface="Times New Roman"/>
                <a:ea typeface="Times New Roman"/>
              </a:rPr>
              <a:t>« Здоровье – это состояние полного физического, духовного и социального благополучия»</a:t>
            </a:r>
            <a:endParaRPr lang="ru-RU" sz="4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019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228</TotalTime>
  <Words>1431</Words>
  <Application>Microsoft Office PowerPoint</Application>
  <PresentationFormat>Экран (4:3)</PresentationFormat>
  <Paragraphs>174</Paragraphs>
  <Slides>55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Горизонт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Правильный ответ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ПРАВИЛЬНЫЕ ОТВЕТЫ</vt:lpstr>
      <vt:lpstr>Слайд 34</vt:lpstr>
      <vt:lpstr>Викторина “Кто быстрее?”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Оленька</dc:creator>
  <cp:lastModifiedBy>Зеленецкая СШ</cp:lastModifiedBy>
  <cp:revision>21</cp:revision>
  <dcterms:created xsi:type="dcterms:W3CDTF">2011-10-21T14:29:59Z</dcterms:created>
  <dcterms:modified xsi:type="dcterms:W3CDTF">2011-10-22T07:29:58Z</dcterms:modified>
</cp:coreProperties>
</file>