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8" r:id="rId3"/>
    <p:sldId id="259" r:id="rId4"/>
    <p:sldId id="267" r:id="rId5"/>
    <p:sldId id="260" r:id="rId6"/>
    <p:sldId id="269" r:id="rId7"/>
    <p:sldId id="270" r:id="rId8"/>
    <p:sldId id="271" r:id="rId9"/>
    <p:sldId id="261" r:id="rId10"/>
    <p:sldId id="272" r:id="rId11"/>
    <p:sldId id="262" r:id="rId12"/>
    <p:sldId id="273" r:id="rId13"/>
    <p:sldId id="263" r:id="rId14"/>
    <p:sldId id="264" r:id="rId15"/>
    <p:sldId id="274" r:id="rId16"/>
  </p:sldIdLst>
  <p:sldSz cx="9906000" cy="6858000" type="A4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showPr showNarration="1">
    <p:present/>
    <p:sldAll/>
    <p:penClr>
      <a:schemeClr val="tx1"/>
    </p:penClr>
  </p:showPr>
  <p:clrMru>
    <a:srgbClr val="003399"/>
    <a:srgbClr val="336699"/>
    <a:srgbClr val="008080"/>
    <a:srgbClr val="009999"/>
    <a:srgbClr val="FF99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581" autoAdjust="0"/>
  </p:normalViewPr>
  <p:slideViewPr>
    <p:cSldViewPr>
      <p:cViewPr varScale="1">
        <p:scale>
          <a:sx n="70" d="100"/>
          <a:sy n="70" d="100"/>
        </p:scale>
        <p:origin x="-348" y="-10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24F13260-EA04-4DA8-BE34-3341D8CE8C1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24CCBA5C-F265-403E-8C79-99224FD4239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6F8359-097C-45D7-8451-946175C3C532}" type="slidenum">
              <a:rPr lang="ru-RU"/>
              <a:pPr/>
              <a:t>1</a:t>
            </a:fld>
            <a:endParaRPr lang="ru-RU"/>
          </a:p>
        </p:txBody>
      </p:sp>
      <p:sp>
        <p:nvSpPr>
          <p:cNvPr id="3277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3CA8FA-3B0D-4FD9-BDF0-0E13B06BE5E7}" type="slidenum">
              <a:rPr lang="ru-RU"/>
              <a:pPr/>
              <a:t>2</a:t>
            </a:fld>
            <a:endParaRPr lang="ru-RU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B6840F-6C76-4DD5-A727-DA9B0E7AC7E4}" type="slidenum">
              <a:rPr lang="ru-RU"/>
              <a:pPr/>
              <a:t>3</a:t>
            </a:fld>
            <a:endParaRPr lang="ru-RU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F97012-3B96-4E2C-9241-78F69B30CDDC}" type="slidenum">
              <a:rPr lang="ru-RU"/>
              <a:pPr/>
              <a:t>5</a:t>
            </a:fld>
            <a:endParaRPr lang="ru-RU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6DD9DC-DCA9-4966-AADC-54DA82D1A6A0}" type="slidenum">
              <a:rPr lang="ru-RU"/>
              <a:pPr/>
              <a:t>9</a:t>
            </a:fld>
            <a:endParaRPr lang="ru-RU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3B41A7-F3FC-47B1-82C9-9FA23ADA4CF8}" type="slidenum">
              <a:rPr lang="ru-RU"/>
              <a:pPr/>
              <a:t>11</a:t>
            </a:fld>
            <a:endParaRPr lang="ru-RU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968988-4F90-477A-AADE-310424AFB8BC}" type="slidenum">
              <a:rPr lang="ru-RU"/>
              <a:pPr/>
              <a:t>13</a:t>
            </a:fld>
            <a:endParaRPr lang="ru-RU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4AA14D-B88C-4CAF-82F1-4D81799B7B71}" type="slidenum">
              <a:rPr lang="ru-RU"/>
              <a:pPr/>
              <a:t>14</a:t>
            </a:fld>
            <a:endParaRPr lang="ru-RU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95300" y="3699804"/>
            <a:ext cx="899795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95300" y="1433732"/>
            <a:ext cx="899795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585595" y="3550126"/>
            <a:ext cx="321945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100955" y="3550126"/>
            <a:ext cx="321945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918710" y="3526302"/>
            <a:ext cx="4953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E72277-49AB-4462-8B3A-71AB1A2B7C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74A1D-34E9-459D-B69C-89575E5B3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C3908-2DBF-4D87-9A11-C423DF9C26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92100"/>
            <a:ext cx="89154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95300" y="1905000"/>
            <a:ext cx="89154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fld id="{6CDE8035-BEFD-4EF4-8EA9-3E26CA31910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92100"/>
            <a:ext cx="89154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95300" y="1905000"/>
            <a:ext cx="43815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905000"/>
            <a:ext cx="43815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fld id="{34B5D9EC-EA44-46D3-98AF-F5DEEBF76C5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92100"/>
            <a:ext cx="89154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95300" y="1905000"/>
            <a:ext cx="43815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029200" y="1905000"/>
            <a:ext cx="43815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029200" y="4038600"/>
            <a:ext cx="43815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fld id="{36842E6C-5BBD-490D-89FA-B71D9273661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95300" y="1524000"/>
            <a:ext cx="89154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8DC691C-83A4-423C-B584-59ABBB4F9C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BD8A-25EC-4F05-80EB-7F52748663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950" y="3505200"/>
            <a:ext cx="85852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2950" y="4958864"/>
            <a:ext cx="85852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742950" y="4916993"/>
            <a:ext cx="85852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C3022-687B-4ECD-B72C-E2D82C4AAD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95300" y="1524000"/>
            <a:ext cx="4398264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5035550" y="1524000"/>
            <a:ext cx="4398264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0C1DA-2BB6-4F73-9AC8-E80F952B79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399593"/>
            <a:ext cx="4376870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95300" y="2201896"/>
            <a:ext cx="437515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5037270" y="2201896"/>
            <a:ext cx="437515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155448"/>
            <a:ext cx="8915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5035550" y="1399593"/>
            <a:ext cx="4376870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609857" y="2180219"/>
            <a:ext cx="406146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5151120" y="2180219"/>
            <a:ext cx="406146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98FC0-B6F8-449D-9896-59C4C46A39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732B-5237-4B70-9060-B2DAD96F66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95300" y="457200"/>
            <a:ext cx="67691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346950" y="1600200"/>
            <a:ext cx="2149602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7346950" y="457200"/>
            <a:ext cx="21463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4D11595-74E7-42FC-AD23-4F650844B0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1850" y="457200"/>
            <a:ext cx="222885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95300" y="457200"/>
            <a:ext cx="652145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81850" y="1600200"/>
            <a:ext cx="222885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B03EE0-D793-426B-BD7D-B1C835211F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95300" y="1447800"/>
            <a:ext cx="89154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6273800" y="6203667"/>
            <a:ext cx="28067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311400" y="6203667"/>
            <a:ext cx="387985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9111456" y="6181531"/>
            <a:ext cx="6604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004199C-3659-4C35-943F-5DB2508417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95300" y="152400"/>
            <a:ext cx="89154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ransition>
    <p:cut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1833" TargetMode="External"/><Relationship Id="rId3" Type="http://schemas.openxmlformats.org/officeDocument/2006/relationships/image" Target="../media/image6.jpeg"/><Relationship Id="rId7" Type="http://schemas.openxmlformats.org/officeDocument/2006/relationships/hyperlink" Target="http://ru.wikipedia.org/wiki/5_%D0%B8%D1%8E%D0%BB%D1%8F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ru.wikipedia.org/wiki/1765" TargetMode="External"/><Relationship Id="rId11" Type="http://schemas.openxmlformats.org/officeDocument/2006/relationships/hyperlink" Target="http://ru.wikipedia.org/wiki/%D0%A4%D0%BE%D1%82%D0%BE%D0%B3%D1%80%D0%B0%D1%84%D0%B8%D1%8F" TargetMode="External"/><Relationship Id="rId5" Type="http://schemas.openxmlformats.org/officeDocument/2006/relationships/hyperlink" Target="http://ru.wikipedia.org/wiki/7_%D0%BC%D0%B0%D1%80%D1%82%D0%B0" TargetMode="External"/><Relationship Id="rId10" Type="http://schemas.openxmlformats.org/officeDocument/2006/relationships/hyperlink" Target="http://ru.wikipedia.org/wiki/%D0%98%D0%B7%D0%BE%D0%B1%D1%80%D0%B5%D1%82%D0%B0%D1%82%D0%B5%D0%BB%D1%8C" TargetMode="External"/><Relationship Id="rId4" Type="http://schemas.openxmlformats.org/officeDocument/2006/relationships/hyperlink" Target="http://ru.wikipedia.org/wiki/%D0%A4%D1%80%D0%B0%D0%BD%D1%86%D1%83%D0%B7%D1%81%D0%BA%D0%B8%D0%B9_%D1%8F%D0%B7%D1%8B%D0%BA" TargetMode="External"/><Relationship Id="rId9" Type="http://schemas.openxmlformats.org/officeDocument/2006/relationships/hyperlink" Target="http://ru.wikipedia.org/wiki/%D0%A4%D1%80%D0%B0%D0%BD%D1%86%D0%B8%D1%8F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1877" TargetMode="External"/><Relationship Id="rId13" Type="http://schemas.openxmlformats.org/officeDocument/2006/relationships/hyperlink" Target="http://ru.wikipedia.org/wiki/%D0%91%D1%83%D0%BC%D0%B0%D0%B3%D0%B0" TargetMode="External"/><Relationship Id="rId3" Type="http://schemas.openxmlformats.org/officeDocument/2006/relationships/image" Target="../media/image8.jpeg"/><Relationship Id="rId7" Type="http://schemas.openxmlformats.org/officeDocument/2006/relationships/hyperlink" Target="http://ru.wikipedia.org/wiki/17_%D1%81%D0%B5%D0%BD%D1%82%D1%8F%D0%B1%D1%80%D1%8F" TargetMode="External"/><Relationship Id="rId12" Type="http://schemas.openxmlformats.org/officeDocument/2006/relationships/hyperlink" Target="http://ru.wikipedia.org/wiki/1835_%D0%B3%D0%BE%D0%B4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ru.wikipedia.org/wiki/1800" TargetMode="External"/><Relationship Id="rId11" Type="http://schemas.openxmlformats.org/officeDocument/2006/relationships/hyperlink" Target="http://ru.wikipedia.org/wiki/%D0%A4%D0%BE%D1%82%D0%BE%D0%B3%D1%80%D0%B0%D1%84%D0%B8%D1%8F" TargetMode="External"/><Relationship Id="rId5" Type="http://schemas.openxmlformats.org/officeDocument/2006/relationships/hyperlink" Target="http://ru.wikipedia.org/wiki/11_%D1%84%D0%B5%D0%B2%D1%80%D0%B0%D0%BB%D1%8F" TargetMode="External"/><Relationship Id="rId10" Type="http://schemas.openxmlformats.org/officeDocument/2006/relationships/hyperlink" Target="http://ru.wikipedia.org/wiki/%D0%A5%D0%B8%D0%BC%D0%B8%D0%BA" TargetMode="External"/><Relationship Id="rId4" Type="http://schemas.openxmlformats.org/officeDocument/2006/relationships/hyperlink" Target="http://ru.wikipedia.org/wiki/%D0%90%D0%BD%D0%B3%D0%BB%D0%B8%D0%B9%D1%81%D0%BA%D0%B8%D0%B9_%D1%8F%D0%B7%D1%8B%D0%BA" TargetMode="External"/><Relationship Id="rId9" Type="http://schemas.openxmlformats.org/officeDocument/2006/relationships/hyperlink" Target="http://ru.wikipedia.org/wiki/%D0%A4%D0%B8%D0%B7%D0%B8%D0%BA" TargetMode="External"/><Relationship Id="rId14" Type="http://schemas.openxmlformats.org/officeDocument/2006/relationships/hyperlink" Target="http://ru.wikipedia.org/wiki/%D0%9D%D0%B8%D1%82%D1%80%D0%B0%D1%82_%D1%81%D0%B5%D1%80%D0%B5%D0%B1%D1%80%D0%B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0CDA39D0-9886-4F88-A432-22C546617BEB}" type="slidenum">
              <a:rPr lang="ru-RU"/>
              <a:pPr/>
              <a:t>1</a:t>
            </a:fld>
            <a:endParaRPr lang="ru-RU"/>
          </a:p>
        </p:txBody>
      </p:sp>
      <p:sp>
        <p:nvSpPr>
          <p:cNvPr id="9217" name="Rectangle 2049"/>
          <p:cNvSpPr>
            <a:spLocks noGrp="1" noChangeArrowheads="1"/>
          </p:cNvSpPr>
          <p:nvPr>
            <p:ph type="title"/>
          </p:nvPr>
        </p:nvSpPr>
        <p:spPr>
          <a:xfrm>
            <a:off x="495300" y="292100"/>
            <a:ext cx="8915400" cy="5651500"/>
          </a:xfrm>
        </p:spPr>
        <p:txBody>
          <a:bodyPr/>
          <a:lstStyle/>
          <a:p>
            <a:pPr algn="ctr"/>
            <a:r>
              <a:rPr lang="ru-RU" sz="6000" dirty="0"/>
              <a:t>Химия и фотография</a:t>
            </a:r>
          </a:p>
        </p:txBody>
      </p:sp>
      <p:pic>
        <p:nvPicPr>
          <p:cNvPr id="1030" name="Picture 6" descr="C:\Documents and Settings\Admin\Мои документы\Kiev-2-1948 cop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914400"/>
            <a:ext cx="5173382" cy="35179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98FC0-B6F8-449D-9896-59C4C46A39AE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133600"/>
            <a:ext cx="9372600" cy="358140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>Фотографический процесс можно разделить на несколько стадий.</a:t>
            </a:r>
            <a:br>
              <a:rPr lang="ru-RU" sz="2700" b="1" dirty="0" smtClean="0"/>
            </a:br>
            <a:r>
              <a:rPr lang="ru-RU" sz="2700" b="1" dirty="0" smtClean="0"/>
              <a:t>1. Получение оптического изображения при помощи фотокамеры на фотоматериале</a:t>
            </a:r>
            <a:br>
              <a:rPr lang="ru-RU" sz="2700" b="1" dirty="0" smtClean="0"/>
            </a:br>
            <a:r>
              <a:rPr lang="ru-RU" sz="2700" b="1" dirty="0" smtClean="0"/>
              <a:t>2. Образование скрытого фотографического изображения.    </a:t>
            </a:r>
            <a:br>
              <a:rPr lang="ru-RU" sz="2700" b="1" dirty="0" smtClean="0"/>
            </a:br>
            <a:r>
              <a:rPr lang="ru-RU" sz="2700" b="1" dirty="0" smtClean="0"/>
              <a:t>                        2</a:t>
            </a:r>
            <a:r>
              <a:rPr lang="en-US" sz="2700" b="1" dirty="0" err="1" smtClean="0"/>
              <a:t>AgBr</a:t>
            </a:r>
            <a:r>
              <a:rPr lang="en-US" sz="2700" b="1" dirty="0" smtClean="0"/>
              <a:t> + </a:t>
            </a:r>
            <a:r>
              <a:rPr lang="en-US" sz="2700" b="1" dirty="0" err="1" smtClean="0"/>
              <a:t>hv</a:t>
            </a:r>
            <a:r>
              <a:rPr lang="ru-RU" sz="2700" b="1" dirty="0" smtClean="0"/>
              <a:t> = 2</a:t>
            </a:r>
            <a:r>
              <a:rPr lang="en-US" sz="2700" b="1" dirty="0" smtClean="0"/>
              <a:t>Ag + Br</a:t>
            </a:r>
            <a:r>
              <a:rPr lang="en-US" sz="2700" b="1" baseline="-25000" dirty="0" smtClean="0"/>
              <a:t>2</a:t>
            </a:r>
            <a:r>
              <a:rPr lang="ru-RU" sz="2700" b="1" baseline="-25000" dirty="0" smtClean="0"/>
              <a:t>.</a:t>
            </a:r>
            <a:br>
              <a:rPr lang="ru-RU" sz="2700" b="1" baseline="-25000" dirty="0" smtClean="0"/>
            </a:br>
            <a:r>
              <a:rPr lang="ru-RU" sz="2700" b="1" baseline="-25000" dirty="0" smtClean="0"/>
              <a:t> </a:t>
            </a:r>
            <a:r>
              <a:rPr lang="ru-RU" sz="2700" b="1" dirty="0" smtClean="0"/>
              <a:t>Устойчивую группу атомов серебра, образующуюся под действием света, в микрокристалле галогенида серебра называют </a:t>
            </a:r>
            <a:r>
              <a:rPr lang="ru-RU" sz="2700" b="1" i="1" dirty="0" smtClean="0"/>
              <a:t>центром скрытого изображения.</a:t>
            </a:r>
            <a:br>
              <a:rPr lang="ru-RU" sz="2700" b="1" i="1" dirty="0" smtClean="0"/>
            </a:br>
            <a:r>
              <a:rPr lang="ru-RU" sz="2700" b="1" dirty="0" smtClean="0">
                <a:effectLst/>
              </a:rPr>
              <a:t>3.</a:t>
            </a:r>
            <a:r>
              <a:rPr lang="ru-RU" sz="2700" b="1" dirty="0" smtClean="0"/>
              <a:t>Химико-фотографическая обработка (проявление и закрепление фотоматериала) при котором скрытое изображение превращается в видимое.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ru-RU" sz="2800" dirty="0"/>
          </a:p>
        </p:txBody>
      </p:sp>
    </p:spTree>
  </p:cSld>
  <p:clrMapOvr>
    <a:masterClrMapping/>
  </p:clrMapOvr>
  <p:transition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7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9448800" cy="3048000"/>
          </a:xfrm>
        </p:spPr>
        <p:txBody>
          <a:bodyPr>
            <a:normAutofit fontScale="92500"/>
          </a:bodyPr>
          <a:lstStyle/>
          <a:p>
            <a:r>
              <a:rPr lang="ru-RU" sz="2800" dirty="0"/>
              <a:t>Его сущность сводится к химическому восстановлению галогенидов серебра на освещенных участках материала:</a:t>
            </a:r>
            <a:r>
              <a:rPr lang="en-US" sz="2800" b="1" dirty="0" err="1"/>
              <a:t>AgBr+e</a:t>
            </a:r>
            <a:r>
              <a:rPr lang="en-US" sz="2800" b="1" dirty="0"/>
              <a:t>=</a:t>
            </a:r>
            <a:r>
              <a:rPr lang="en-US" sz="2800" b="1" dirty="0" err="1"/>
              <a:t>Ag+Br</a:t>
            </a:r>
            <a:r>
              <a:rPr lang="en-US" sz="2800" b="1" baseline="30000" dirty="0"/>
              <a:t>- </a:t>
            </a:r>
            <a:endParaRPr lang="ru-RU" sz="2800" b="1" baseline="30000" dirty="0"/>
          </a:p>
          <a:p>
            <a:r>
              <a:rPr lang="ru-RU" sz="2800" dirty="0"/>
              <a:t>Под воздействием проявителя происходит наращивание слоя </a:t>
            </a:r>
            <a:r>
              <a:rPr lang="ru-RU" sz="2800" i="1" dirty="0"/>
              <a:t>металлического серебра </a:t>
            </a:r>
            <a:r>
              <a:rPr lang="ru-RU" sz="2800" dirty="0"/>
              <a:t>из скрытого изображения. При химическом проявлении ионы серебра поступают из эмульсионного слоя фотоматериала</a:t>
            </a:r>
            <a:r>
              <a:rPr lang="ru-RU" sz="2400" dirty="0"/>
              <a:t>. 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EC65842-7796-4E8B-8A1C-CB11F00AF9CD}" type="slidenum">
              <a:rPr lang="ru-RU"/>
              <a:pPr/>
              <a:t>11</a:t>
            </a:fld>
            <a:endParaRPr lang="ru-RU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9220200" cy="622300"/>
          </a:xfrm>
        </p:spPr>
        <p:txBody>
          <a:bodyPr/>
          <a:lstStyle/>
          <a:p>
            <a:pPr algn="ctr"/>
            <a:r>
              <a:rPr lang="ru-RU" sz="2800" b="1" dirty="0"/>
              <a:t>Проявление </a:t>
            </a:r>
            <a:r>
              <a:rPr lang="ru-RU" sz="2800" b="1" dirty="0" smtClean="0"/>
              <a:t>фотоматериала</a:t>
            </a:r>
            <a:endParaRPr lang="ru-RU" sz="2800" b="1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98FC0-B6F8-449D-9896-59C4C46A39AE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92100"/>
            <a:ext cx="8915400" cy="5956300"/>
          </a:xfrm>
        </p:spPr>
        <p:txBody>
          <a:bodyPr/>
          <a:lstStyle/>
          <a:p>
            <a:r>
              <a:rPr lang="ru-RU" sz="2400" b="1" dirty="0" smtClean="0"/>
              <a:t>Главным компонентом проявителя является </a:t>
            </a:r>
            <a:r>
              <a:rPr lang="ru-RU" sz="2400" b="1" i="1" dirty="0" smtClean="0"/>
              <a:t>проявляющее органическое вещество</a:t>
            </a:r>
            <a:r>
              <a:rPr lang="ru-RU" sz="2400" b="1" dirty="0" smtClean="0"/>
              <a:t>, которое восстанавливает галогенид серебра на экспонированных участках изображения. </a:t>
            </a:r>
            <a:r>
              <a:rPr lang="ru-RU" sz="2400" b="1" i="1" dirty="0" smtClean="0"/>
              <a:t>Проявляющее вещество </a:t>
            </a:r>
            <a:r>
              <a:rPr lang="ru-RU" sz="2400" b="1" dirty="0" smtClean="0"/>
              <a:t>– это производные бензола, содержащее аминогруппы ( метол, гидрохинон, </a:t>
            </a:r>
            <a:r>
              <a:rPr lang="ru-RU" sz="2400" b="1" dirty="0" err="1" smtClean="0"/>
              <a:t>фенидон</a:t>
            </a:r>
            <a:r>
              <a:rPr lang="ru-RU" sz="2400" b="1" dirty="0" smtClean="0"/>
              <a:t>).</a:t>
            </a:r>
            <a:br>
              <a:rPr lang="ru-RU" sz="2400" b="1" dirty="0" smtClean="0"/>
            </a:br>
            <a:r>
              <a:rPr lang="ru-RU" sz="2400" b="1" dirty="0" smtClean="0"/>
              <a:t> Кроме ПВ, проявители содержат вещества придающее щелочную реакцию раствора (щелочи - КОН, </a:t>
            </a:r>
            <a:r>
              <a:rPr lang="ru-RU" sz="2400" b="1" dirty="0" err="1" smtClean="0"/>
              <a:t>тетраборат</a:t>
            </a:r>
            <a:r>
              <a:rPr lang="ru-RU" sz="2400" b="1" dirty="0" smtClean="0"/>
              <a:t> натрия –</a:t>
            </a:r>
            <a:r>
              <a:rPr lang="en-US" sz="2400" b="1" dirty="0" smtClean="0"/>
              <a:t> Na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B</a:t>
            </a:r>
            <a:r>
              <a:rPr lang="en-US" sz="2400" b="1" baseline="-25000" dirty="0" smtClean="0"/>
              <a:t>4</a:t>
            </a:r>
            <a:r>
              <a:rPr lang="en-US" sz="2400" b="1" dirty="0" smtClean="0"/>
              <a:t> O</a:t>
            </a:r>
            <a:r>
              <a:rPr lang="en-US" sz="2400" b="1" baseline="-25000" dirty="0" smtClean="0"/>
              <a:t>7</a:t>
            </a:r>
            <a:r>
              <a:rPr lang="en-US" sz="2400" b="1" dirty="0" smtClean="0"/>
              <a:t> x 10 H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O)</a:t>
            </a:r>
            <a:br>
              <a:rPr lang="en-US" sz="2400" b="1" dirty="0" smtClean="0"/>
            </a:br>
            <a:r>
              <a:rPr lang="ru-RU" sz="2400" b="1" i="1" dirty="0" smtClean="0"/>
              <a:t>Вещества</a:t>
            </a:r>
            <a:r>
              <a:rPr lang="ru-RU" sz="2400" b="1" dirty="0" smtClean="0"/>
              <a:t> предохраняющее проявитель от окисления кислородом воздуха – </a:t>
            </a:r>
            <a:r>
              <a:rPr lang="en-US" sz="2400" b="1" dirty="0" err="1" smtClean="0"/>
              <a:t>KBr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бензотриазол</a:t>
            </a:r>
            <a:r>
              <a:rPr lang="ru-RU" sz="2400" b="1" dirty="0" smtClean="0"/>
              <a:t>.</a:t>
            </a:r>
            <a:br>
              <a:rPr lang="ru-RU" sz="2400" b="1" dirty="0" smtClean="0"/>
            </a:br>
            <a:r>
              <a:rPr lang="ru-RU" sz="2400" b="1" i="1" dirty="0" smtClean="0"/>
              <a:t>Ускоряющее вещества-</a:t>
            </a:r>
            <a:r>
              <a:rPr lang="ru-RU" sz="2400" b="1" dirty="0" smtClean="0"/>
              <a:t> </a:t>
            </a:r>
            <a:r>
              <a:rPr lang="en-US" sz="2400" b="1" dirty="0" smtClean="0"/>
              <a:t>Na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CO</a:t>
            </a:r>
            <a:r>
              <a:rPr lang="en-US" sz="2400" b="1" baseline="-25000" dirty="0" smtClean="0"/>
              <a:t>3</a:t>
            </a:r>
            <a:r>
              <a:rPr lang="ru-RU" sz="2400" b="1" baseline="-25000" dirty="0" smtClean="0"/>
              <a:t>, </a:t>
            </a:r>
            <a:r>
              <a:rPr lang="en-US" sz="2400" b="1" dirty="0" smtClean="0"/>
              <a:t>K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CO</a:t>
            </a:r>
            <a:r>
              <a:rPr lang="en-US" sz="2400" b="1" baseline="-25000" dirty="0" smtClean="0"/>
              <a:t>3 </a:t>
            </a:r>
            <a:r>
              <a:rPr lang="en-US" sz="2400" b="1" dirty="0" smtClean="0"/>
              <a:t> </a:t>
            </a:r>
            <a:r>
              <a:rPr lang="ru-RU" sz="2400" b="1" dirty="0" smtClean="0"/>
              <a:t>и другие вещества</a:t>
            </a:r>
            <a:br>
              <a:rPr lang="ru-RU" sz="2400" b="1" dirty="0" smtClean="0"/>
            </a:br>
            <a:r>
              <a:rPr lang="ru-RU" sz="2400" b="1" dirty="0" smtClean="0"/>
              <a:t>На продолжительность процесса проявления влияют: температура и способ обработки раствором</a:t>
            </a:r>
            <a:r>
              <a:rPr lang="en-US" sz="2400" b="1" dirty="0" smtClean="0"/>
              <a:t> </a:t>
            </a:r>
            <a:r>
              <a:rPr lang="ru-RU" sz="2400" b="1" dirty="0" smtClean="0"/>
              <a:t>проявителя светочувствительного слоя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dirty="0"/>
          </a:p>
        </p:txBody>
      </p:sp>
    </p:spTree>
  </p:cSld>
  <p:clrMapOvr>
    <a:masterClrMapping/>
  </p:clrMapOvr>
  <p:transition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7"/>
          <p:cNvSpPr>
            <a:spLocks noGrp="1" noChangeArrowheads="1"/>
          </p:cNvSpPr>
          <p:nvPr>
            <p:ph idx="1"/>
          </p:nvPr>
        </p:nvSpPr>
        <p:spPr>
          <a:xfrm>
            <a:off x="304800" y="990600"/>
            <a:ext cx="8915400" cy="57150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sz="2000" dirty="0"/>
              <a:t>В фотоматериале остается много галогенида </a:t>
            </a:r>
            <a:r>
              <a:rPr lang="ru-RU" sz="2000" dirty="0" smtClean="0"/>
              <a:t>серебра</a:t>
            </a:r>
            <a:r>
              <a:rPr lang="ru-RU" sz="2000" dirty="0"/>
              <a:t>, которые не подверглись действию света и после проявления материал остается светочувствительным. Чтобы сделать фотопленки не светочувствительными и тем самым закрепить видимое изображение надо из светочувствительного слоя удалить галогениды серебра. Во время закрепления происходит перевод галогенидов серебра в растворимые соединения, легко удаляемые при промывки водой. </a:t>
            </a:r>
          </a:p>
          <a:p>
            <a:pPr>
              <a:lnSpc>
                <a:spcPct val="90000"/>
              </a:lnSpc>
            </a:pPr>
            <a:r>
              <a:rPr lang="ru-RU" sz="2000" dirty="0"/>
              <a:t>В состав закрепителей входит тиосульфат натрия –</a:t>
            </a:r>
            <a:r>
              <a:rPr lang="en-US" sz="2000" dirty="0"/>
              <a:t> Na</a:t>
            </a:r>
            <a:r>
              <a:rPr lang="en-US" sz="2000" baseline="-25000" dirty="0"/>
              <a:t>2</a:t>
            </a:r>
            <a:r>
              <a:rPr lang="en-US" sz="2000" dirty="0"/>
              <a:t> S</a:t>
            </a:r>
            <a:r>
              <a:rPr lang="en-US" sz="2000" baseline="-25000" dirty="0"/>
              <a:t>2</a:t>
            </a:r>
            <a:r>
              <a:rPr lang="en-US" sz="2000" dirty="0"/>
              <a:t> O</a:t>
            </a:r>
            <a:r>
              <a:rPr lang="en-US" sz="2000" baseline="-25000" dirty="0"/>
              <a:t>3</a:t>
            </a:r>
            <a:r>
              <a:rPr lang="en-US" sz="2000" dirty="0"/>
              <a:t>  </a:t>
            </a:r>
            <a:r>
              <a:rPr lang="ru-RU" sz="2000" dirty="0"/>
              <a:t> и процесс проявления протекает по уравнению: </a:t>
            </a:r>
            <a:endParaRPr lang="ru-RU" sz="2000" dirty="0" smtClean="0"/>
          </a:p>
          <a:p>
            <a:pPr algn="ctr">
              <a:lnSpc>
                <a:spcPct val="90000"/>
              </a:lnSpc>
            </a:pPr>
            <a:r>
              <a:rPr lang="en-US" sz="2000" b="1" dirty="0" err="1" smtClean="0"/>
              <a:t>AgBr</a:t>
            </a:r>
            <a:r>
              <a:rPr lang="en-US" sz="2000" b="1" dirty="0" smtClean="0"/>
              <a:t> </a:t>
            </a:r>
            <a:r>
              <a:rPr lang="en-US" sz="2000" b="1" dirty="0"/>
              <a:t>+ Na</a:t>
            </a:r>
            <a:r>
              <a:rPr lang="en-US" sz="2000" b="1" baseline="-25000" dirty="0"/>
              <a:t>2</a:t>
            </a:r>
            <a:r>
              <a:rPr lang="en-US" sz="2000" b="1" dirty="0"/>
              <a:t> S</a:t>
            </a:r>
            <a:r>
              <a:rPr lang="en-US" sz="2000" b="1" baseline="-25000" dirty="0"/>
              <a:t>2</a:t>
            </a:r>
            <a:r>
              <a:rPr lang="en-US" sz="2000" b="1" dirty="0"/>
              <a:t> O</a:t>
            </a:r>
            <a:r>
              <a:rPr lang="en-US" sz="2000" b="1" baseline="-25000" dirty="0"/>
              <a:t>3</a:t>
            </a:r>
            <a:r>
              <a:rPr lang="en-US" sz="2000" b="1" dirty="0"/>
              <a:t> = Na (AgS</a:t>
            </a:r>
            <a:r>
              <a:rPr lang="en-US" sz="2000" b="1" baseline="-25000" dirty="0"/>
              <a:t>2</a:t>
            </a:r>
            <a:r>
              <a:rPr lang="en-US" sz="2000" b="1" dirty="0"/>
              <a:t> O</a:t>
            </a:r>
            <a:r>
              <a:rPr lang="en-US" sz="2000" b="1" baseline="-25000" dirty="0"/>
              <a:t>3</a:t>
            </a:r>
            <a:r>
              <a:rPr lang="en-US" sz="2000" b="1" dirty="0"/>
              <a:t>) + </a:t>
            </a:r>
            <a:r>
              <a:rPr lang="en-US" sz="2000" b="1" dirty="0" err="1"/>
              <a:t>NaBr</a:t>
            </a:r>
            <a:r>
              <a:rPr lang="en-US" sz="2000" b="1" dirty="0"/>
              <a:t> </a:t>
            </a:r>
            <a:endParaRPr lang="ru-RU" sz="2000" b="1" dirty="0" smtClean="0"/>
          </a:p>
          <a:p>
            <a:pPr>
              <a:lnSpc>
                <a:spcPct val="90000"/>
              </a:lnSpc>
            </a:pPr>
            <a:r>
              <a:rPr lang="ru-RU" sz="2000" dirty="0" smtClean="0"/>
              <a:t>светочувствительный </a:t>
            </a:r>
            <a:r>
              <a:rPr lang="ru-RU" sz="2000" dirty="0"/>
              <a:t>слой становится прозрачным. </a:t>
            </a:r>
          </a:p>
          <a:p>
            <a:pPr>
              <a:lnSpc>
                <a:spcPct val="90000"/>
              </a:lnSpc>
            </a:pPr>
            <a:r>
              <a:rPr lang="ru-RU" sz="2000" dirty="0"/>
              <a:t>Продолжительность закрепления определяется скоростью диффузии тиосульфата натрия в светочувствительный слой, скоростью растворения галогенида серебра и скоростью диффузии комплексного соединения из слоя.</a:t>
            </a:r>
          </a:p>
          <a:p>
            <a:pPr>
              <a:lnSpc>
                <a:spcPct val="90000"/>
              </a:lnSpc>
            </a:pPr>
            <a:r>
              <a:rPr lang="ru-RU" sz="2000" dirty="0"/>
              <a:t>Среда раствора должна быть кислой – это приводит к быстрой остановке процесса проявления. </a:t>
            </a:r>
            <a:r>
              <a:rPr lang="ru-RU" sz="2000" dirty="0" err="1"/>
              <a:t>рН</a:t>
            </a:r>
            <a:r>
              <a:rPr lang="ru-RU" sz="2000" dirty="0"/>
              <a:t> -4 – 6,5</a:t>
            </a:r>
          </a:p>
          <a:p>
            <a:pPr>
              <a:lnSpc>
                <a:spcPct val="90000"/>
              </a:lnSpc>
            </a:pPr>
            <a:r>
              <a:rPr lang="ru-RU" sz="2000" dirty="0"/>
              <a:t>Проявление и закрепление приводит к негативному изображению- светлые участки изображения будут черными , а темные участки - светлыми</a:t>
            </a:r>
            <a:endParaRPr lang="ru-RU" sz="2000" b="1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F3C4496-66F3-4F75-89A0-084D422F08AF}" type="slidenum">
              <a:rPr lang="ru-RU"/>
              <a:pPr/>
              <a:t>13</a:t>
            </a:fld>
            <a:endParaRPr lang="ru-RU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title"/>
          </p:nvPr>
        </p:nvSpPr>
        <p:spPr>
          <a:xfrm>
            <a:off x="1143000" y="292100"/>
            <a:ext cx="8267700" cy="698500"/>
          </a:xfrm>
        </p:spPr>
        <p:txBody>
          <a:bodyPr/>
          <a:lstStyle/>
          <a:p>
            <a:pPr algn="ctr"/>
            <a:r>
              <a:rPr lang="ru-RU" sz="3600" dirty="0"/>
              <a:t>Закрепление фотоматериала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6"/>
          <p:cNvSpPr>
            <a:spLocks noGrp="1" noChangeArrowheads="1"/>
          </p:cNvSpPr>
          <p:nvPr>
            <p:ph type="title"/>
          </p:nvPr>
        </p:nvSpPr>
        <p:spPr>
          <a:xfrm>
            <a:off x="495300" y="292100"/>
            <a:ext cx="8915400" cy="698500"/>
          </a:xfrm>
        </p:spPr>
        <p:txBody>
          <a:bodyPr/>
          <a:lstStyle/>
          <a:p>
            <a:pPr algn="ctr"/>
            <a:r>
              <a:rPr lang="ru-RU" sz="3200" dirty="0"/>
              <a:t>Прямое позитивное изображение</a:t>
            </a:r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5029200" cy="5562600"/>
          </a:xfrm>
        </p:spPr>
        <p:txBody>
          <a:bodyPr/>
          <a:lstStyle/>
          <a:p>
            <a:r>
              <a:rPr lang="ru-RU" sz="2400" dirty="0"/>
              <a:t>Чтобы получить реальное изображение, описанный выше процесс </a:t>
            </a:r>
            <a:r>
              <a:rPr lang="ru-RU" sz="2400" b="1" i="1" dirty="0"/>
              <a:t>экспонирование – проявление – закрепление </a:t>
            </a:r>
            <a:r>
              <a:rPr lang="ru-RU" sz="2400" dirty="0"/>
              <a:t> необходимо повторить (отпечатать) т.е направить поток света через негатив на светочувствительный слой, а затем снова обработать проявителем и закрепителем. Для этого применяют фотоувеличители различного </a:t>
            </a:r>
            <a:r>
              <a:rPr lang="ru-RU" sz="2400" dirty="0" smtClean="0"/>
              <a:t>строения.</a:t>
            </a:r>
            <a:endParaRPr lang="ru-RU" sz="2400" b="1" i="1" dirty="0"/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188DE-AB75-468B-AF9A-988BBAD3DD74}" type="slidenum">
              <a:rPr lang="ru-RU"/>
              <a:pPr/>
              <a:t>14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715000" y="4953000"/>
            <a:ext cx="396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spcBef>
                <a:spcPct val="20000"/>
              </a:spcBef>
              <a:buClr>
                <a:srgbClr val="FFCC00"/>
              </a:buClr>
              <a:buSzPct val="120000"/>
              <a:buFontTx/>
              <a:buChar char="•"/>
            </a:pPr>
            <a:r>
              <a:rPr lang="ru-RU" sz="2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Фотоувеличитель «Беларусь 912»</a:t>
            </a:r>
            <a:endParaRPr lang="ru-RU" sz="2400" b="1" i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</a:endParaRPr>
          </a:p>
        </p:txBody>
      </p:sp>
      <p:pic>
        <p:nvPicPr>
          <p:cNvPr id="5121" name="Picture 1" descr="C:\Documents and Settings\Admin\Мои документы\увел copy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943600" y="990600"/>
            <a:ext cx="3326400" cy="42672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98FC0-B6F8-449D-9896-59C4C46A39AE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5300" y="152400"/>
            <a:ext cx="8915400" cy="61722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Вечерний Краснодар</a:t>
            </a:r>
            <a:endParaRPr lang="ru-RU" sz="2800" dirty="0"/>
          </a:p>
        </p:txBody>
      </p:sp>
      <p:pic>
        <p:nvPicPr>
          <p:cNvPr id="4" name="Рисунок 3" descr="сканирование00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304800"/>
            <a:ext cx="8243339" cy="5486400"/>
          </a:xfrm>
          <a:prstGeom prst="rect">
            <a:avLst/>
          </a:prstGeom>
          <a:ln>
            <a:solidFill>
              <a:schemeClr val="tx1">
                <a:alpha val="87000"/>
              </a:schemeClr>
            </a:solidFill>
          </a:ln>
          <a:effectLst>
            <a:outerShdw blurRad="50800" dist="2413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6"/>
          <p:cNvSpPr>
            <a:spLocks noGrp="1" noChangeArrowheads="1"/>
          </p:cNvSpPr>
          <p:nvPr>
            <p:ph type="title"/>
          </p:nvPr>
        </p:nvSpPr>
        <p:spPr>
          <a:xfrm>
            <a:off x="495300" y="292100"/>
            <a:ext cx="8915400" cy="850900"/>
          </a:xfrm>
        </p:spPr>
        <p:txBody>
          <a:bodyPr/>
          <a:lstStyle/>
          <a:p>
            <a:pPr algn="ctr"/>
            <a:r>
              <a:rPr lang="ru-RU" dirty="0"/>
              <a:t>Оглавление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0086-0FD5-45FC-8B02-2E22ED441AEB}" type="slidenum">
              <a:rPr lang="ru-RU"/>
              <a:pPr/>
              <a:t>2</a:t>
            </a:fld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05000"/>
            <a:ext cx="8915400" cy="4114800"/>
          </a:xfrm>
        </p:spPr>
        <p:txBody>
          <a:bodyPr>
            <a:normAutofit/>
          </a:bodyPr>
          <a:lstStyle/>
          <a:p>
            <a:pPr marL="533400" indent="-533400">
              <a:buFont typeface="Wingdings" pitchFamily="2" charset="2"/>
              <a:buAutoNum type="arabicPeriod"/>
            </a:pPr>
            <a:r>
              <a:rPr lang="ru-RU" sz="3200" dirty="0"/>
              <a:t>Как это начиналось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ru-RU" sz="3200" dirty="0"/>
              <a:t>Обработка материала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ru-RU" sz="3200" dirty="0"/>
              <a:t>Заключение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ru-RU" sz="3200" dirty="0" smtClean="0"/>
              <a:t>Пример  черно-белой фотографии</a:t>
            </a:r>
            <a:endParaRPr lang="ru-RU" sz="32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763000" cy="1384300"/>
          </a:xfrm>
        </p:spPr>
        <p:txBody>
          <a:bodyPr/>
          <a:lstStyle/>
          <a:p>
            <a:pPr algn="ctr"/>
            <a:r>
              <a:rPr lang="ru-RU" sz="3600" dirty="0"/>
              <a:t>История фотографии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371600"/>
            <a:ext cx="8382000" cy="5029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dirty="0"/>
              <a:t>Термин фотография в переводе с греческого означает светопись был предложен 14 марта 1839 года английским астрономом Д. Гершелем.</a:t>
            </a:r>
          </a:p>
          <a:p>
            <a:pPr>
              <a:lnSpc>
                <a:spcPct val="80000"/>
              </a:lnSpc>
            </a:pPr>
            <a:r>
              <a:rPr lang="ru-RU" sz="2400" b="1" dirty="0" smtClean="0"/>
              <a:t>Фотография</a:t>
            </a:r>
            <a:r>
              <a:rPr lang="en-US" sz="2400" b="1" dirty="0" smtClean="0"/>
              <a:t> </a:t>
            </a:r>
            <a:r>
              <a:rPr lang="ru-RU" sz="2400" b="1" dirty="0" smtClean="0"/>
              <a:t>-</a:t>
            </a:r>
            <a:r>
              <a:rPr lang="ru-RU" sz="2400" dirty="0" smtClean="0"/>
              <a:t> </a:t>
            </a:r>
            <a:r>
              <a:rPr lang="ru-RU" sz="2400" dirty="0"/>
              <a:t>получение изображения в результате действия света на специальные светочувствительные материалы с последующей химической обработкой.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В настоящее время фотография- это самостоятельное область науки, техники и искусства. Потребовалось более 150 лет напряженной работы ученых, любителей, профессионалов, чтобы фотография стала совершенным техническим методом регистрации информации.</a:t>
            </a:r>
          </a:p>
          <a:p>
            <a:pPr>
              <a:lnSpc>
                <a:spcPct val="80000"/>
              </a:lnSpc>
            </a:pPr>
            <a:endParaRPr lang="ru-RU" sz="1600" dirty="0"/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9951-94B4-442C-9670-1F74BB7077C5}" type="slidenum">
              <a:rPr lang="ru-RU"/>
              <a:pPr/>
              <a:t>3</a:t>
            </a:fld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98FC0-B6F8-449D-9896-59C4C46A39AE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9220200" cy="4495800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С незапамятных времен, например, было замечено, что луч солнца, проникая сквозь небольшое отверстие в темное помещение, оставляет на плоскости световой рисунок предметов внешнего мира. Предметы изображаются в точных пропорциях и цвета, но</a:t>
            </a:r>
            <a:r>
              <a:rPr lang="en-US" sz="24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в уменьшенном размере и перевернутом виде. Это свойство темной комнаты (камеры-обскуры) было известно Аристотелю (</a:t>
            </a:r>
            <a:r>
              <a:rPr lang="en-US" sz="2400" b="1" dirty="0" smtClean="0">
                <a:solidFill>
                  <a:schemeClr val="tx1"/>
                </a:solidFill>
                <a:latin typeface="+mn-lt"/>
              </a:rPr>
              <a:t>IV)</a:t>
            </a:r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 век до нашей эры. Вскоре камерой –обскурой стали называть ящик с двояковыпуклой линзой в передней стенке и матовым стеклом в задней стенке. Камера-обскура явилась предшественником современных фотоаппаратов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/>
          </a:p>
        </p:txBody>
      </p:sp>
      <p:pic>
        <p:nvPicPr>
          <p:cNvPr id="4" name="Picture 4" descr="сканирование000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505200" y="4191000"/>
            <a:ext cx="3291840" cy="2057400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6"/>
          <p:cNvSpPr>
            <a:spLocks noGrp="1" noChangeArrowheads="1"/>
          </p:cNvSpPr>
          <p:nvPr>
            <p:ph type="title"/>
          </p:nvPr>
        </p:nvSpPr>
        <p:spPr>
          <a:xfrm>
            <a:off x="1600200" y="1676400"/>
            <a:ext cx="6248400" cy="2209800"/>
          </a:xfrm>
        </p:spPr>
        <p:txBody>
          <a:bodyPr/>
          <a:lstStyle/>
          <a:p>
            <a:pPr algn="ctr"/>
            <a:r>
              <a:rPr lang="ru-RU" sz="4800" dirty="0"/>
              <a:t>Первые в мире снимки</a:t>
            </a:r>
          </a:p>
        </p:txBody>
      </p:sp>
      <p:sp>
        <p:nvSpPr>
          <p:cNvPr id="7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0188B-AF16-4332-AE69-A91CB43ACD98}" type="slidenum">
              <a:rPr lang="ru-RU"/>
              <a:pPr/>
              <a:t>5</a:t>
            </a:fld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98FC0-B6F8-449D-9896-59C4C46A39AE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733800"/>
            <a:ext cx="6553200" cy="2819400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2200" b="1" dirty="0" err="1" smtClean="0"/>
              <a:t>Ньепс</a:t>
            </a:r>
            <a:r>
              <a:rPr lang="ru-RU" sz="2200" b="1" dirty="0" smtClean="0"/>
              <a:t> в первые в мире закрепил солнечный рисунок. Он ориентировался на использования свойств асфальта, тонкий слой которого на освещенных местах затвердевает. На незакрепленных и неосвещенных местах асфальт вымывался с помощью лавандового масла. В 1826г он с  помощью камеры-обскуры получил вид из своего окна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315200" y="4343400"/>
            <a:ext cx="1820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+mn-lt"/>
              </a:rPr>
              <a:t>Снимок </a:t>
            </a:r>
            <a:r>
              <a:rPr lang="ru-RU" dirty="0" err="1" smtClean="0">
                <a:latin typeface="+mn-lt"/>
              </a:rPr>
              <a:t>Ньепса</a:t>
            </a:r>
            <a:endParaRPr lang="ru-RU" dirty="0">
              <a:latin typeface="+mn-lt"/>
            </a:endParaRPr>
          </a:p>
        </p:txBody>
      </p:sp>
      <p:pic>
        <p:nvPicPr>
          <p:cNvPr id="5" name="Picture 12" descr="сканирование000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7010400" y="990600"/>
            <a:ext cx="2494429" cy="2743200"/>
          </a:xfrm>
          <a:prstGeom prst="rect">
            <a:avLst/>
          </a:prstGeom>
          <a:noFill/>
          <a:ln/>
        </p:spPr>
      </p:pic>
      <p:pic>
        <p:nvPicPr>
          <p:cNvPr id="16386" name="Picture 2" descr="Joseph Nicéphore Niép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381000"/>
            <a:ext cx="1920240" cy="2286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990600" y="2743200"/>
            <a:ext cx="4953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err="1" smtClean="0"/>
              <a:t>Жозеф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Нисефор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Ньепс</a:t>
            </a:r>
            <a:r>
              <a:rPr lang="ru-RU" sz="1600" dirty="0" smtClean="0"/>
              <a:t> (</a:t>
            </a:r>
            <a:r>
              <a:rPr lang="ru-RU" sz="1600" dirty="0" smtClean="0">
                <a:hlinkClick r:id="rId4" tooltip="Французский язык"/>
              </a:rPr>
              <a:t>фр.</a:t>
            </a:r>
            <a:r>
              <a:rPr lang="ru-RU" sz="1600" dirty="0" smtClean="0"/>
              <a:t> </a:t>
            </a:r>
            <a:r>
              <a:rPr lang="ru-RU" sz="1600" i="1" dirty="0" err="1" smtClean="0"/>
              <a:t>Joseph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Nicéphore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Niépce</a:t>
            </a:r>
            <a:r>
              <a:rPr lang="ru-RU" sz="1600" dirty="0" smtClean="0"/>
              <a:t>; </a:t>
            </a:r>
            <a:r>
              <a:rPr lang="ru-RU" sz="1600" dirty="0" smtClean="0">
                <a:hlinkClick r:id="rId5" tooltip="7 марта"/>
              </a:rPr>
              <a:t>7 марта</a:t>
            </a:r>
            <a:r>
              <a:rPr lang="ru-RU" sz="1600" dirty="0" smtClean="0"/>
              <a:t> </a:t>
            </a:r>
            <a:r>
              <a:rPr lang="ru-RU" sz="1600" dirty="0" smtClean="0">
                <a:hlinkClick r:id="rId6" tooltip="1765"/>
              </a:rPr>
              <a:t>1765</a:t>
            </a:r>
            <a:r>
              <a:rPr lang="ru-RU" sz="1600" dirty="0" smtClean="0"/>
              <a:t> — </a:t>
            </a:r>
            <a:r>
              <a:rPr lang="ru-RU" sz="1600" dirty="0" smtClean="0">
                <a:hlinkClick r:id="rId7" tooltip="5 июля"/>
              </a:rPr>
              <a:t>5 июля</a:t>
            </a:r>
            <a:r>
              <a:rPr lang="ru-RU" sz="1600" dirty="0" smtClean="0">
                <a:hlinkClick r:id="rId8" tooltip="1833"/>
              </a:rPr>
              <a:t>1833</a:t>
            </a:r>
            <a:r>
              <a:rPr lang="ru-RU" sz="1600" dirty="0" smtClean="0"/>
              <a:t>) — </a:t>
            </a:r>
            <a:r>
              <a:rPr lang="ru-RU" sz="1600" dirty="0" smtClean="0">
                <a:hlinkClick r:id="rId9" tooltip="Франция"/>
              </a:rPr>
              <a:t>французский</a:t>
            </a:r>
            <a:r>
              <a:rPr lang="ru-RU" sz="1600" dirty="0" smtClean="0"/>
              <a:t> </a:t>
            </a:r>
            <a:r>
              <a:rPr lang="ru-RU" sz="1600" dirty="0" smtClean="0">
                <a:hlinkClick r:id="rId10" tooltip="Изобретатель"/>
              </a:rPr>
              <a:t>изобретатель</a:t>
            </a:r>
            <a:r>
              <a:rPr lang="ru-RU" sz="1600" dirty="0" smtClean="0"/>
              <a:t>, наиболее известен как </a:t>
            </a:r>
            <a:r>
              <a:rPr lang="ru-RU" sz="1600" dirty="0" err="1" smtClean="0"/>
              <a:t>первооткрыватель</a:t>
            </a:r>
            <a:r>
              <a:rPr lang="ru-RU" sz="1600" dirty="0" err="1" smtClean="0">
                <a:hlinkClick r:id="rId11" tooltip="Фотография"/>
              </a:rPr>
              <a:t>фотографии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98FC0-B6F8-449D-9896-59C4C46A39AE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962400"/>
            <a:ext cx="4838700" cy="22098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" name="Picture 14" descr="сканирование0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562600" y="762000"/>
            <a:ext cx="3693914" cy="3886200"/>
          </a:xfrm>
          <a:prstGeom prst="rect">
            <a:avLst/>
          </a:prstGeom>
          <a:noFill/>
          <a:ln/>
        </p:spPr>
      </p:pic>
      <p:sp>
        <p:nvSpPr>
          <p:cNvPr id="5" name="Прямоугольник 4"/>
          <p:cNvSpPr/>
          <p:nvPr/>
        </p:nvSpPr>
        <p:spPr>
          <a:xfrm>
            <a:off x="5867400" y="4800600"/>
            <a:ext cx="320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j-ea"/>
                <a:cs typeface="+mj-cs"/>
              </a:rPr>
              <a:t>Снимок </a:t>
            </a:r>
            <a:r>
              <a:rPr lang="ru-RU" sz="2400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j-ea"/>
                <a:cs typeface="+mj-cs"/>
              </a:rPr>
              <a:t>Тальбота</a:t>
            </a:r>
            <a:endParaRPr lang="ru-RU" sz="2400" dirty="0">
              <a:latin typeface="+mn-lt"/>
            </a:endParaRPr>
          </a:p>
        </p:txBody>
      </p:sp>
      <p:pic>
        <p:nvPicPr>
          <p:cNvPr id="15362" name="Picture 2" descr="William Henry Fox Talbot, by John Moffat, 18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457200"/>
            <a:ext cx="2529959" cy="32004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57200" y="3810000"/>
            <a:ext cx="4953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 smtClean="0"/>
              <a:t>Уильям Генри Фокс </a:t>
            </a:r>
            <a:r>
              <a:rPr lang="ru-RU" sz="1400" b="1" dirty="0" err="1" smtClean="0"/>
              <a:t>Тальбот</a:t>
            </a:r>
            <a:r>
              <a:rPr lang="ru-RU" sz="1400" dirty="0" smtClean="0"/>
              <a:t> (</a:t>
            </a:r>
            <a:r>
              <a:rPr lang="ru-RU" sz="1400" dirty="0" smtClean="0">
                <a:hlinkClick r:id="rId4" tooltip="Английский язык"/>
              </a:rPr>
              <a:t>англ.</a:t>
            </a:r>
            <a:r>
              <a:rPr lang="ru-RU" sz="1400" dirty="0" smtClean="0"/>
              <a:t> </a:t>
            </a:r>
            <a:r>
              <a:rPr lang="ru-RU" sz="1400" i="1" dirty="0" err="1" smtClean="0"/>
              <a:t>William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Henry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Fox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Talbot</a:t>
            </a:r>
            <a:r>
              <a:rPr lang="ru-RU" sz="1400" dirty="0" smtClean="0"/>
              <a:t>; </a:t>
            </a:r>
            <a:r>
              <a:rPr lang="ru-RU" sz="1400" dirty="0" smtClean="0">
                <a:hlinkClick r:id="rId5" tooltip="11 февраля"/>
              </a:rPr>
              <a:t>11 февраля</a:t>
            </a:r>
            <a:r>
              <a:rPr lang="ru-RU" sz="1400" dirty="0" smtClean="0"/>
              <a:t> </a:t>
            </a:r>
            <a:r>
              <a:rPr lang="ru-RU" sz="1400" dirty="0" smtClean="0">
                <a:hlinkClick r:id="rId6" tooltip="1800"/>
              </a:rPr>
              <a:t>1800</a:t>
            </a:r>
            <a:r>
              <a:rPr lang="ru-RU" sz="1400" dirty="0" smtClean="0"/>
              <a:t> —</a:t>
            </a:r>
            <a:r>
              <a:rPr lang="ru-RU" sz="1400" dirty="0" smtClean="0">
                <a:hlinkClick r:id="rId7" tooltip="17 сентября"/>
              </a:rPr>
              <a:t>17 сентября</a:t>
            </a:r>
            <a:r>
              <a:rPr lang="ru-RU" sz="1400" dirty="0" smtClean="0"/>
              <a:t> </a:t>
            </a:r>
            <a:r>
              <a:rPr lang="ru-RU" sz="1400" dirty="0" smtClean="0">
                <a:hlinkClick r:id="rId8" tooltip="1877"/>
              </a:rPr>
              <a:t>1877</a:t>
            </a:r>
            <a:r>
              <a:rPr lang="ru-RU" sz="1400" dirty="0" smtClean="0"/>
              <a:t>) — английский </a:t>
            </a:r>
            <a:r>
              <a:rPr lang="ru-RU" sz="1400" dirty="0" smtClean="0">
                <a:hlinkClick r:id="rId9" tooltip="Физик"/>
              </a:rPr>
              <a:t>физик</a:t>
            </a:r>
            <a:r>
              <a:rPr lang="ru-RU" sz="1400" dirty="0" smtClean="0"/>
              <a:t> и </a:t>
            </a:r>
            <a:r>
              <a:rPr lang="ru-RU" sz="1400" dirty="0" smtClean="0">
                <a:hlinkClick r:id="rId10" tooltip="Химик"/>
              </a:rPr>
              <a:t>химик</a:t>
            </a:r>
            <a:r>
              <a:rPr lang="ru-RU" sz="1400" dirty="0" smtClean="0"/>
              <a:t>, один из изобретателей </a:t>
            </a:r>
            <a:r>
              <a:rPr lang="ru-RU" sz="1400" dirty="0" smtClean="0">
                <a:hlinkClick r:id="rId11" tooltip="Фотография"/>
              </a:rPr>
              <a:t>фотографии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7200" y="5257800"/>
            <a:ext cx="4953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/>
              <a:t>В </a:t>
            </a:r>
            <a:r>
              <a:rPr lang="ru-RU" sz="1400" dirty="0" smtClean="0">
                <a:hlinkClick r:id="rId12" tooltip="1835 год"/>
              </a:rPr>
              <a:t>1835 году</a:t>
            </a:r>
            <a:r>
              <a:rPr lang="ru-RU" sz="1400" dirty="0" smtClean="0"/>
              <a:t> создал первый негатив, в качестве носителя изображения </a:t>
            </a:r>
            <a:r>
              <a:rPr lang="ru-RU" sz="1400" dirty="0" err="1" smtClean="0"/>
              <a:t>Тальбот</a:t>
            </a:r>
            <a:r>
              <a:rPr lang="ru-RU" sz="1400" dirty="0" smtClean="0"/>
              <a:t> использовал </a:t>
            </a:r>
            <a:r>
              <a:rPr lang="ru-RU" sz="1400" dirty="0" smtClean="0">
                <a:hlinkClick r:id="rId13" tooltip="Бумага"/>
              </a:rPr>
              <a:t>бумагу</a:t>
            </a:r>
            <a:r>
              <a:rPr lang="ru-RU" sz="1400" dirty="0" smtClean="0"/>
              <a:t>, пропитанную </a:t>
            </a:r>
            <a:r>
              <a:rPr lang="ru-RU" sz="1400" dirty="0" smtClean="0">
                <a:hlinkClick r:id="rId14" tooltip="Нитрат серебра"/>
              </a:rPr>
              <a:t>нитратом серебра</a:t>
            </a:r>
            <a:r>
              <a:rPr lang="ru-RU" sz="1400" dirty="0" smtClean="0"/>
              <a:t> и раствором соли. Он фотографировал окно своей библиотеки изнутри, камерой с оптической линзой, величиной всего 8 см.</a:t>
            </a:r>
            <a:endParaRPr lang="ru-RU" sz="1400" dirty="0"/>
          </a:p>
        </p:txBody>
      </p:sp>
    </p:spTree>
  </p:cSld>
  <p:clrMapOvr>
    <a:masterClrMapping/>
  </p:clrMapOvr>
  <p:transition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98FC0-B6F8-449D-9896-59C4C46A39AE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4572000"/>
            <a:ext cx="5524500" cy="213360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200" dirty="0" smtClean="0"/>
              <a:t>Он впервые в мире получил снимок высокого качества. </a:t>
            </a:r>
            <a:r>
              <a:rPr lang="ru-RU" sz="2200" dirty="0" err="1" smtClean="0"/>
              <a:t>Дагер</a:t>
            </a:r>
            <a:r>
              <a:rPr lang="ru-RU" sz="2200" dirty="0" smtClean="0"/>
              <a:t> экспонировал серебряную пластинку в течении 30 минут, затем держал над парами ртути и закрепил изображение раствором поваренной соли </a:t>
            </a:r>
            <a:r>
              <a:rPr lang="en-US" sz="2200" dirty="0" err="1" smtClean="0"/>
              <a:t>NaCI</a:t>
            </a:r>
            <a:r>
              <a:rPr lang="ru-RU" sz="2200" dirty="0" smtClean="0"/>
              <a:t>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" name="Picture 16" descr="Scan000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248400" y="990600"/>
            <a:ext cx="3030071" cy="3657600"/>
          </a:xfrm>
          <a:prstGeom prst="rect">
            <a:avLst/>
          </a:prstGeom>
          <a:noFill/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6705600" y="5105400"/>
            <a:ext cx="24765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Снимок </a:t>
            </a:r>
            <a:r>
              <a:rPr lang="ru-RU" sz="2000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Дагера</a:t>
            </a:r>
            <a:endParaRPr lang="ru-RU" sz="2000" dirty="0"/>
          </a:p>
        </p:txBody>
      </p:sp>
      <p:pic>
        <p:nvPicPr>
          <p:cNvPr id="95234" name="Picture 2" descr="https://encrypted-tbn0.gstatic.com/images?q=tbn:ANd9GcTbw31HRAThooi8U3CqMWwlrgLK4eV22WCnbtEqjq05N0LYcx4afFTv2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228600"/>
            <a:ext cx="2209800" cy="2845120"/>
          </a:xfrm>
          <a:prstGeom prst="rect">
            <a:avLst/>
          </a:prstGeom>
          <a:noFill/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685800" y="3200400"/>
            <a:ext cx="4953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/>
              <a:t>ДАГЕР (</a:t>
            </a:r>
            <a:r>
              <a:rPr lang="ru-RU" sz="1400" b="1" dirty="0" err="1"/>
              <a:t>Daguerre</a:t>
            </a:r>
            <a:r>
              <a:rPr lang="ru-RU" sz="1400" b="1" dirty="0"/>
              <a:t>)</a:t>
            </a:r>
            <a:r>
              <a:rPr lang="ru-RU" sz="1400" dirty="0"/>
              <a:t> Луи Жак </a:t>
            </a:r>
            <a:r>
              <a:rPr lang="ru-RU" sz="1400" dirty="0" err="1"/>
              <a:t>Манде</a:t>
            </a:r>
            <a:r>
              <a:rPr lang="ru-RU" sz="1400" dirty="0"/>
              <a:t> (18 ноября 1787, </a:t>
            </a:r>
            <a:r>
              <a:rPr lang="ru-RU" sz="1400" dirty="0" err="1"/>
              <a:t>Кормей</a:t>
            </a:r>
            <a:r>
              <a:rPr lang="ru-RU" sz="1400" dirty="0"/>
              <a:t>, Франция — 10 июля 1851, Бри </a:t>
            </a:r>
            <a:r>
              <a:rPr lang="ru-RU" sz="1400" dirty="0" err="1"/>
              <a:t>сюр</a:t>
            </a:r>
            <a:r>
              <a:rPr lang="ru-RU" sz="1400" dirty="0"/>
              <a:t> </a:t>
            </a:r>
            <a:r>
              <a:rPr lang="ru-RU" sz="1400" dirty="0" err="1"/>
              <a:t>Марн</a:t>
            </a:r>
            <a:r>
              <a:rPr lang="ru-RU" sz="1400" dirty="0"/>
              <a:t>), французский художник и изобретатель, один из создателей фотографии. Разработал (используя опыты Н. </a:t>
            </a:r>
            <a:r>
              <a:rPr lang="ru-RU" sz="1400" dirty="0" err="1"/>
              <a:t>Ньепса</a:t>
            </a:r>
            <a:r>
              <a:rPr lang="ru-RU" sz="1400" dirty="0"/>
              <a:t>) первый практически пригодный способ фотографии — дагеротипию </a:t>
            </a:r>
            <a:r>
              <a:rPr lang="ru-RU" sz="1400"/>
              <a:t>(</a:t>
            </a:r>
            <a:r>
              <a:rPr lang="ru-RU" sz="1400" smtClean="0"/>
              <a:t>1839).</a:t>
            </a:r>
            <a:endParaRPr lang="ru-RU" sz="1400" dirty="0"/>
          </a:p>
        </p:txBody>
      </p:sp>
    </p:spTree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495300" y="292100"/>
            <a:ext cx="8915400" cy="774700"/>
          </a:xfrm>
        </p:spPr>
        <p:txBody>
          <a:bodyPr/>
          <a:lstStyle/>
          <a:p>
            <a:pPr algn="ctr"/>
            <a:r>
              <a:rPr lang="ru-RU" sz="3200" dirty="0"/>
              <a:t>Экспонирование фотоматериала</a:t>
            </a:r>
          </a:p>
        </p:txBody>
      </p:sp>
      <p:sp>
        <p:nvSpPr>
          <p:cNvPr id="18432" name="Rectangle 0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066800"/>
            <a:ext cx="8877300" cy="2286000"/>
          </a:xfrm>
        </p:spPr>
        <p:txBody>
          <a:bodyPr>
            <a:normAutofit fontScale="92500"/>
          </a:bodyPr>
          <a:lstStyle/>
          <a:p>
            <a:r>
              <a:rPr lang="ru-RU" sz="2800" dirty="0" smtClean="0"/>
              <a:t>Экспонирование – это действие света на светочувствительный слой фотоматериала, который состоит из светочувствительного вещества. В основном применяют галогениды серебра- </a:t>
            </a:r>
            <a:r>
              <a:rPr lang="en-US" sz="2800" dirty="0" err="1" smtClean="0"/>
              <a:t>AgCI</a:t>
            </a:r>
            <a:r>
              <a:rPr lang="en-US" sz="2800" dirty="0" smtClean="0"/>
              <a:t>, </a:t>
            </a:r>
            <a:r>
              <a:rPr lang="en-US" sz="2800" dirty="0" err="1" smtClean="0"/>
              <a:t>AgBr,AgI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Экспонирование осуществляется фотокамерами</a:t>
            </a:r>
          </a:p>
          <a:p>
            <a:endParaRPr lang="ru-RU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FontTx/>
              <a:buNone/>
            </a:pPr>
            <a:endParaRPr lang="en-US" sz="1600" dirty="0" smtClean="0"/>
          </a:p>
          <a:p>
            <a:endParaRPr lang="en-US" sz="1600" baseline="-25000" dirty="0" smtClean="0"/>
          </a:p>
          <a:p>
            <a:pPr>
              <a:buFontTx/>
              <a:buNone/>
            </a:pPr>
            <a:endParaRPr lang="en-US" sz="1400" dirty="0" smtClean="0"/>
          </a:p>
          <a:p>
            <a:pPr>
              <a:buFontTx/>
              <a:buNone/>
            </a:pPr>
            <a:endParaRPr lang="ru-RU" sz="1600" b="1" dirty="0"/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AD13-8483-405F-80F6-718946416848}" type="slidenum">
              <a:rPr lang="ru-RU"/>
              <a:pPr/>
              <a:t>9</a:t>
            </a:fld>
            <a:endParaRPr lang="ru-RU"/>
          </a:p>
        </p:txBody>
      </p:sp>
      <p:pic>
        <p:nvPicPr>
          <p:cNvPr id="13314" name="Picture 2" descr="C:\Documents and Settings\Admin\Мои документы\leica-m3 copy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124200" y="3505200"/>
            <a:ext cx="2819400" cy="155041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286000" y="5257800"/>
            <a:ext cx="4953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/>
              <a:t>В Музее современного </a:t>
            </a:r>
            <a:r>
              <a:rPr lang="ru-RU" sz="1400" dirty="0" err="1" smtClean="0"/>
              <a:t>исскуства</a:t>
            </a:r>
            <a:r>
              <a:rPr lang="ru-RU" sz="1400" dirty="0" smtClean="0"/>
              <a:t> </a:t>
            </a:r>
            <a:r>
              <a:rPr lang="ru-RU" sz="1400" dirty="0" err="1" smtClean="0"/>
              <a:t>Гугенхэйма</a:t>
            </a:r>
            <a:r>
              <a:rPr lang="ru-RU" sz="1400" dirty="0" smtClean="0"/>
              <a:t> в Нью-Йорке</a:t>
            </a:r>
            <a:br>
              <a:rPr lang="ru-RU" sz="1400" dirty="0" smtClean="0"/>
            </a:br>
            <a:r>
              <a:rPr lang="ru-RU" sz="1400" dirty="0" smtClean="0"/>
              <a:t>в разделе </a:t>
            </a:r>
            <a:r>
              <a:rPr lang="ru-RU" sz="1400" dirty="0" err="1" smtClean="0"/>
              <a:t>Industrial</a:t>
            </a:r>
            <a:r>
              <a:rPr lang="ru-RU" sz="1400" dirty="0" smtClean="0"/>
              <a:t> </a:t>
            </a:r>
            <a:r>
              <a:rPr lang="ru-RU" sz="1400" dirty="0" err="1" smtClean="0"/>
              <a:t>Design</a:t>
            </a:r>
            <a:r>
              <a:rPr lang="ru-RU" sz="1400" dirty="0" smtClean="0"/>
              <a:t> стоит </a:t>
            </a:r>
            <a:r>
              <a:rPr lang="ru-RU" sz="1400" dirty="0" err="1" smtClean="0"/>
              <a:t>Leica</a:t>
            </a:r>
            <a:r>
              <a:rPr lang="ru-RU" sz="1400" dirty="0" smtClean="0"/>
              <a:t> M3 как образец</a:t>
            </a:r>
            <a:br>
              <a:rPr lang="ru-RU" sz="1400" dirty="0" smtClean="0"/>
            </a:br>
            <a:r>
              <a:rPr lang="ru-RU" sz="1400" dirty="0" smtClean="0"/>
              <a:t>НАСТОЯЩЕГО КЛАССИЧЕСКОГО ФОТОАППАРАТА.</a:t>
            </a:r>
            <a:endParaRPr lang="ru-RU" sz="14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470</TotalTime>
  <Words>541</Words>
  <Application>Microsoft PowerPoint</Application>
  <PresentationFormat>Лист A4 (210x297 мм)</PresentationFormat>
  <Paragraphs>70</Paragraphs>
  <Slides>15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Химия и фотография</vt:lpstr>
      <vt:lpstr>Оглавление</vt:lpstr>
      <vt:lpstr>История фотографии</vt:lpstr>
      <vt:lpstr>С незапамятных времен, например, было замечено, что луч солнца, проникая сквозь небольшое отверстие в темное помещение, оставляет на плоскости световой рисунок предметов внешнего мира. Предметы изображаются в точных пропорциях и цвета, но в уменьшенном размере и перевернутом виде. Это свойство темной комнаты (камеры-обскуры) было известно Аристотелю (IV) век до нашей эры. Вскоре камерой –обскурой стали называть ящик с двояковыпуклой линзой в передней стенке и матовым стеклом в задней стенке. Камера-обскура явилась предшественником современных фотоаппаратов </vt:lpstr>
      <vt:lpstr>Первые в мире снимки</vt:lpstr>
      <vt:lpstr> Ньепс в первые в мире закрепил солнечный рисунок. Он ориентировался на использования свойств асфальта, тонкий слой которого на освещенных местах затвердевает. На незакрепленных и неосвещенных местах асфальт вымывался с помощью лавандового масла. В 1826г он с  помощью камеры-обскуры получил вид из своего окна </vt:lpstr>
      <vt:lpstr> </vt:lpstr>
      <vt:lpstr> Он впервые в мире получил снимок высокого качества. Дагер экспонировал серебряную пластинку в течении 30 минут, затем держал над парами ртути и закрепил изображение раствором поваренной соли NaCI. </vt:lpstr>
      <vt:lpstr>Экспонирование фотоматериала</vt:lpstr>
      <vt:lpstr>Фотографический процесс можно разделить на несколько стадий. 1. Получение оптического изображения при помощи фотокамеры на фотоматериале 2. Образование скрытого фотографического изображения.                             2AgBr + hv = 2Ag + Br2.  Устойчивую группу атомов серебра, образующуюся под действием света, в микрокристалле галогенида серебра называют центром скрытого изображения. 3.Химико-фотографическая обработка (проявление и закрепление фотоматериала) при котором скрытое изображение превращается в видимое.   </vt:lpstr>
      <vt:lpstr>Проявление фотоматериала</vt:lpstr>
      <vt:lpstr>Главным компонентом проявителя является проявляющее органическое вещество, которое восстанавливает галогенид серебра на экспонированных участках изображения. Проявляющее вещество – это производные бензола, содержащее аминогруппы ( метол, гидрохинон, фенидон).  Кроме ПВ, проявители содержат вещества придающее щелочную реакцию раствора (щелочи - КОН, тетраборат натрия – Na2 B4 O7 x 10 H2O) Вещества предохраняющее проявитель от окисления кислородом воздуха – KBr, бензотриазол. Ускоряющее вещества- Na2CO3, K2CO3  и другие вещества На продолжительность процесса проявления влияют: температура и способ обработки раствором проявителя светочувствительного слоя </vt:lpstr>
      <vt:lpstr>Закрепление фотоматериала</vt:lpstr>
      <vt:lpstr>Прямое позитивное изображение</vt:lpstr>
      <vt:lpstr>Вечерний Краснодар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Admin</cp:lastModifiedBy>
  <cp:revision>26</cp:revision>
  <cp:lastPrinted>1601-01-01T00:00:00Z</cp:lastPrinted>
  <dcterms:created xsi:type="dcterms:W3CDTF">1601-01-01T00:00:00Z</dcterms:created>
  <dcterms:modified xsi:type="dcterms:W3CDTF">2013-12-08T06:24:29Z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3</vt:i4>
  </property>
  <property fmtid="{D5CDD505-2E9C-101B-9397-08002B2CF9AE}" pid="3" name="LCID">
    <vt:i4>1049</vt:i4>
  </property>
</Properties>
</file>