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57" r:id="rId6"/>
    <p:sldId id="286" r:id="rId7"/>
    <p:sldId id="262" r:id="rId8"/>
    <p:sldId id="263" r:id="rId9"/>
    <p:sldId id="264" r:id="rId10"/>
    <p:sldId id="265" r:id="rId11"/>
    <p:sldId id="267" r:id="rId12"/>
    <p:sldId id="269" r:id="rId13"/>
    <p:sldId id="287" r:id="rId14"/>
    <p:sldId id="271" r:id="rId15"/>
    <p:sldId id="270" r:id="rId16"/>
    <p:sldId id="272" r:id="rId17"/>
    <p:sldId id="275" r:id="rId18"/>
    <p:sldId id="274" r:id="rId19"/>
    <p:sldId id="273" r:id="rId20"/>
    <p:sldId id="277" r:id="rId21"/>
    <p:sldId id="285" r:id="rId22"/>
    <p:sldId id="278" r:id="rId23"/>
    <p:sldId id="281" r:id="rId24"/>
    <p:sldId id="282" r:id="rId25"/>
    <p:sldId id="279" r:id="rId26"/>
    <p:sldId id="283" r:id="rId27"/>
    <p:sldId id="284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66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Calibri" pitchFamily="34" charset="0"/>
                <a:cs typeface="Times New Roman" pitchFamily="18" charset="0"/>
              </a:rPr>
              <a:t>Жанры живописи</a:t>
            </a:r>
            <a:endParaRPr lang="ru-RU" sz="4800" b="1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ИЗО, 6 класс.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Автор: </a:t>
            </a:r>
            <a:r>
              <a:rPr lang="ru-RU" sz="2400" dirty="0" err="1" smtClean="0">
                <a:solidFill>
                  <a:schemeClr val="tx1"/>
                </a:solidFill>
              </a:rPr>
              <a:t>Остапенко</a:t>
            </a:r>
            <a:r>
              <a:rPr lang="ru-RU" sz="2400" dirty="0" smtClean="0">
                <a:solidFill>
                  <a:schemeClr val="tx1"/>
                </a:solidFill>
              </a:rPr>
              <a:t> Н.А.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МОУ Анненская СОШ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2014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Архитектурный пейзаж</a:t>
            </a:r>
            <a:endParaRPr lang="ru-RU" sz="3600" dirty="0"/>
          </a:p>
        </p:txBody>
      </p:sp>
      <p:pic>
        <p:nvPicPr>
          <p:cNvPr id="5" name="Содержимое 4" descr="0014-015-Krasnaja-ploschad-v-starinu-s-kartiny-F.Aleksee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5295900" cy="41148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715016"/>
            <a:ext cx="8324880" cy="4111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Ф.Алексеев «Красная площадь в старину»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Морской пейзаж (часто называют «мариной»)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786454"/>
            <a:ext cx="8324880" cy="4111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И.Айвазовский «Девятый вал»</a:t>
            </a:r>
            <a:endParaRPr lang="ru-RU" dirty="0"/>
          </a:p>
        </p:txBody>
      </p:sp>
      <p:pic>
        <p:nvPicPr>
          <p:cNvPr id="5" name="Содержимое 10" descr="0006-006-I.-Ajvazovskij-Devjatyj-v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214422"/>
            <a:ext cx="6560610" cy="42862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3438" y="6072206"/>
            <a:ext cx="4043362" cy="571504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В.Тропинин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«Портрет сына Арсения»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i="1" dirty="0" smtClean="0"/>
              <a:t>Портрет</a:t>
            </a:r>
            <a:r>
              <a:rPr lang="ru-RU" sz="3600" dirty="0" smtClean="0"/>
              <a:t> один из распространенных жанров живописи. Изображает одного человека или нескольких людей. Художник должен передать характер человека, а через него показать общество, эпоху, в которой живёт его герой. </a:t>
            </a:r>
          </a:p>
        </p:txBody>
      </p:sp>
      <p:pic>
        <p:nvPicPr>
          <p:cNvPr id="5" name="Содержимое 4" descr="112006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51072"/>
            <a:ext cx="4038600" cy="544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 этот жанр Эдуард Успенский сказал так:</a:t>
            </a:r>
            <a:br>
              <a:rPr lang="ru-RU" sz="4000" dirty="0" smtClean="0"/>
            </a:br>
            <a:r>
              <a:rPr lang="ru-RU" sz="4000" dirty="0" smtClean="0"/>
              <a:t>Если видишь, что с картины</a:t>
            </a:r>
            <a:br>
              <a:rPr lang="ru-RU" sz="4000" dirty="0" smtClean="0"/>
            </a:br>
            <a:r>
              <a:rPr lang="ru-RU" sz="4000" dirty="0" smtClean="0"/>
              <a:t>Смотрит кто-нибудь на нас,</a:t>
            </a:r>
            <a:br>
              <a:rPr lang="ru-RU" sz="4000" dirty="0" smtClean="0"/>
            </a:br>
            <a:r>
              <a:rPr lang="ru-RU" sz="4000" dirty="0" smtClean="0"/>
              <a:t>Или принц в плаще старинном,</a:t>
            </a:r>
            <a:br>
              <a:rPr lang="ru-RU" sz="4000" dirty="0" smtClean="0"/>
            </a:br>
            <a:r>
              <a:rPr lang="ru-RU" sz="4000" dirty="0" smtClean="0"/>
              <a:t>Или в робе верхолаз,</a:t>
            </a:r>
            <a:br>
              <a:rPr lang="ru-RU" sz="4000" dirty="0" smtClean="0"/>
            </a:br>
            <a:r>
              <a:rPr lang="ru-RU" sz="4000" dirty="0" smtClean="0"/>
              <a:t>Лётчик, или балерина,</a:t>
            </a:r>
            <a:br>
              <a:rPr lang="ru-RU" sz="4000" dirty="0" smtClean="0"/>
            </a:br>
            <a:r>
              <a:rPr lang="ru-RU" sz="4000" dirty="0" smtClean="0"/>
              <a:t>Или Колька, твой сосед,</a:t>
            </a:r>
            <a:br>
              <a:rPr lang="ru-RU" sz="4000" dirty="0" smtClean="0"/>
            </a:br>
            <a:r>
              <a:rPr lang="ru-RU" sz="4000" dirty="0" smtClean="0"/>
              <a:t>Обязательно картина</a:t>
            </a:r>
            <a:br>
              <a:rPr lang="ru-RU" sz="4000" dirty="0" smtClean="0"/>
            </a:br>
            <a:r>
              <a:rPr lang="ru-RU" sz="4000" dirty="0" smtClean="0"/>
              <a:t>Называется: (портрет)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Камерный портрет</a:t>
            </a:r>
            <a:endParaRPr lang="ru-RU" sz="3600" dirty="0"/>
          </a:p>
        </p:txBody>
      </p:sp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0364" y="1285860"/>
            <a:ext cx="3214710" cy="4333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9120" y="5857892"/>
            <a:ext cx="832488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А.Венецианов «Девушка в платке»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Парадный портрет</a:t>
            </a:r>
            <a:endParaRPr lang="ru-RU" sz="3600" dirty="0"/>
          </a:p>
        </p:txBody>
      </p:sp>
      <p:pic>
        <p:nvPicPr>
          <p:cNvPr id="5" name="Содержимое 4" descr="007520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8926" y="1000108"/>
            <a:ext cx="3429024" cy="45365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786454"/>
            <a:ext cx="8324880" cy="64294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Т.Луи «Портрет императрицы Елизаветы Петровны»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Автопортрет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072206"/>
            <a:ext cx="832488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Calibri" pitchFamily="34" charset="0"/>
              </a:rPr>
              <a:t>                  Карл Брюллов. Автопортрет. 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5" name="Picture 2" descr="http://img0.liveinternet.ru/images/attach/c/5/87/438/87438030_Avtoportret_18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71546"/>
            <a:ext cx="4071966" cy="4864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Групповой портрет</a:t>
            </a:r>
            <a:endParaRPr lang="ru-RU" sz="3600" dirty="0"/>
          </a:p>
        </p:txBody>
      </p:sp>
      <p:pic>
        <p:nvPicPr>
          <p:cNvPr id="5" name="Содержимое 4" descr="36477157_Lizonka_i_Dashenka_krepostnuye_N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6050" y="1285860"/>
            <a:ext cx="3571900" cy="4327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857892"/>
            <a:ext cx="8324880" cy="5000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err="1" smtClean="0"/>
              <a:t>В.Боровиковский</a:t>
            </a:r>
            <a:r>
              <a:rPr lang="ru-RU" sz="2400" b="1" dirty="0" smtClean="0"/>
              <a:t> «Лизонька и Дашенька»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Погрудный</a:t>
            </a:r>
            <a:r>
              <a:rPr lang="ru-RU" sz="3600" dirty="0" smtClean="0"/>
              <a:t> портрет</a:t>
            </a:r>
            <a:endParaRPr lang="ru-RU" sz="3600" dirty="0"/>
          </a:p>
        </p:txBody>
      </p:sp>
      <p:pic>
        <p:nvPicPr>
          <p:cNvPr id="5" name="Содержимое 4" descr="0036-032-Ogjust-Renuar-ZHanna-Samar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488" y="1357298"/>
            <a:ext cx="3536168" cy="42862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929330"/>
            <a:ext cx="8324880" cy="5540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О.Ренуар «Жанна </a:t>
            </a:r>
            <a:r>
              <a:rPr lang="ru-RU" sz="2400" b="1" dirty="0" err="1" smtClean="0"/>
              <a:t>Самари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Одиночный портрет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929330"/>
            <a:ext cx="8324880" cy="4286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В.Серов «Девочка с персиками»</a:t>
            </a:r>
            <a:endParaRPr lang="ru-RU" sz="2400" b="1" dirty="0"/>
          </a:p>
        </p:txBody>
      </p:sp>
      <p:pic>
        <p:nvPicPr>
          <p:cNvPr id="5" name="Picture 7" descr="serov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22" y="1000108"/>
            <a:ext cx="4226331" cy="4714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Живопись </a:t>
            </a:r>
            <a:r>
              <a:rPr lang="ru-RU" sz="3600" dirty="0" smtClean="0"/>
              <a:t>означает писать жизнь, писать живо, полно и убедительно. В живописи главную роль играет цвет.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285992"/>
            <a:ext cx="5075400" cy="4143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Содержимое 1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714752"/>
            <a:ext cx="3454546" cy="27547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7686" y="6143644"/>
            <a:ext cx="4329114" cy="5000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Calibri" pitchFamily="34" charset="0"/>
              </a:rPr>
              <a:t>Винсент Ван </a:t>
            </a:r>
            <a:r>
              <a:rPr lang="ru-RU" sz="2700" b="1" dirty="0" err="1" smtClean="0">
                <a:latin typeface="Calibri" pitchFamily="34" charset="0"/>
              </a:rPr>
              <a:t>Гог</a:t>
            </a:r>
            <a:r>
              <a:rPr lang="ru-RU" sz="2700" b="1" dirty="0" smtClean="0">
                <a:latin typeface="Calibri" pitchFamily="34" charset="0"/>
              </a:rPr>
              <a:t> «Подсолнухи» </a:t>
            </a: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endParaRPr lang="ru-RU" sz="1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b="1" i="1" dirty="0" smtClean="0"/>
              <a:t>Натюрморт</a:t>
            </a:r>
            <a:r>
              <a:rPr lang="ru-RU" sz="3600" dirty="0" smtClean="0"/>
              <a:t> (фр. «мёртвая натура»)</a:t>
            </a:r>
          </a:p>
          <a:p>
            <a:pPr>
              <a:buNone/>
            </a:pPr>
            <a:r>
              <a:rPr lang="ru-RU" sz="3600" dirty="0" smtClean="0"/>
              <a:t>    Как жанр сформировался в Голландии и Испании в XVII в. . Изображает неодушевлённые предметы, вещи, морепродукты, цветы, плоды. </a:t>
            </a: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5" name="Picture 2" descr="http://blocs.xtec.cat/ceipangeletaferrerdofins/files/2012/10/482px-Van_Gogh_Twelve_Sunflow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5613" y="562350"/>
            <a:ext cx="4261187" cy="52955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 об </a:t>
            </a:r>
            <a:r>
              <a:rPr lang="ru-RU" sz="4000" dirty="0" smtClean="0"/>
              <a:t>этом </a:t>
            </a:r>
            <a:r>
              <a:rPr lang="ru-RU" sz="4000" dirty="0" smtClean="0"/>
              <a:t>жанре Э.Успенский </a:t>
            </a:r>
            <a:r>
              <a:rPr lang="ru-RU" sz="4000" dirty="0" smtClean="0"/>
              <a:t>сказал так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Если видишь на картине</a:t>
            </a:r>
            <a:br>
              <a:rPr lang="ru-RU" sz="4000" dirty="0" smtClean="0"/>
            </a:br>
            <a:r>
              <a:rPr lang="ru-RU" sz="4000" dirty="0" smtClean="0"/>
              <a:t>Чашку кофе на столе,</a:t>
            </a:r>
            <a:br>
              <a:rPr lang="ru-RU" sz="4000" dirty="0" smtClean="0"/>
            </a:br>
            <a:r>
              <a:rPr lang="ru-RU" sz="4000" dirty="0" smtClean="0"/>
              <a:t>Или морс в большом графине,</a:t>
            </a:r>
            <a:br>
              <a:rPr lang="ru-RU" sz="4000" dirty="0" smtClean="0"/>
            </a:br>
            <a:r>
              <a:rPr lang="ru-RU" sz="4000" dirty="0" smtClean="0"/>
              <a:t>Или розу в хрустале,</a:t>
            </a:r>
            <a:br>
              <a:rPr lang="ru-RU" sz="4000" dirty="0" smtClean="0"/>
            </a:br>
            <a:r>
              <a:rPr lang="ru-RU" sz="4000" dirty="0" smtClean="0"/>
              <a:t>Или бронзовую вазу,</a:t>
            </a:r>
            <a:br>
              <a:rPr lang="ru-RU" sz="4000" dirty="0" smtClean="0"/>
            </a:br>
            <a:r>
              <a:rPr lang="ru-RU" sz="4000" dirty="0" smtClean="0"/>
              <a:t>Или грушу, или торт,</a:t>
            </a:r>
            <a:br>
              <a:rPr lang="ru-RU" sz="4000" dirty="0" smtClean="0"/>
            </a:br>
            <a:r>
              <a:rPr lang="ru-RU" sz="4000" dirty="0" smtClean="0"/>
              <a:t>Или все предметы сразу</a:t>
            </a:r>
            <a:br>
              <a:rPr lang="ru-RU" sz="4000" dirty="0" smtClean="0"/>
            </a:br>
            <a:r>
              <a:rPr lang="ru-RU" sz="4000" dirty="0" smtClean="0"/>
              <a:t>Знай, что это - : (натюрморт)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3438" y="4714884"/>
            <a:ext cx="4043362" cy="1000132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Г.Роннер-Книп</a:t>
            </a:r>
            <a:r>
              <a:rPr lang="ru-RU" sz="2400" b="1" dirty="0" smtClean="0"/>
              <a:t> и ее домашние животные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i="1" dirty="0" smtClean="0"/>
              <a:t>Анималистический жанр </a:t>
            </a:r>
            <a:r>
              <a:rPr lang="ru-RU" sz="3600" dirty="0" smtClean="0"/>
              <a:t>(лат.«</a:t>
            </a:r>
            <a:r>
              <a:rPr lang="ru-RU" sz="3600" dirty="0" err="1" smtClean="0"/>
              <a:t>анимал</a:t>
            </a:r>
            <a:r>
              <a:rPr lang="ru-RU" sz="3600" dirty="0" smtClean="0"/>
              <a:t>» - «животное».  ) возник ещё у первобытных художников. Они изображали сцены охоты на оленей, мамонтов, бизонов. В Россию анималистический жанр пришёл лишь в 19 веке. </a:t>
            </a:r>
          </a:p>
        </p:txBody>
      </p:sp>
      <p:pic>
        <p:nvPicPr>
          <p:cNvPr id="5" name="Содержимое 4" descr="0_37e5e_93a8f49e_XL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3805" y="1071546"/>
            <a:ext cx="4211109" cy="3487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6314" y="5572140"/>
            <a:ext cx="3900486" cy="8572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Ф. Решетников </a:t>
            </a:r>
            <a:br>
              <a:rPr lang="ru-RU" sz="2400" b="1" dirty="0" smtClean="0"/>
            </a:br>
            <a:r>
              <a:rPr lang="ru-RU" sz="2400" b="1" dirty="0" smtClean="0"/>
              <a:t>«Прибыл на каникулы»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Бытовой жанр </a:t>
            </a:r>
            <a:r>
              <a:rPr lang="ru-RU" sz="3600" dirty="0" smtClean="0"/>
              <a:t>– </a:t>
            </a:r>
            <a:r>
              <a:rPr lang="ru-RU" sz="3600" dirty="0" err="1" smtClean="0"/>
              <a:t>жанр</a:t>
            </a:r>
            <a:r>
              <a:rPr lang="ru-RU" sz="3600" dirty="0" smtClean="0"/>
              <a:t> показывающий сцены повседневной, личной жизни человека, повседневного обихода из крестьянского и городского быта.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1" y="328969"/>
            <a:ext cx="3929091" cy="49776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29190" y="5643578"/>
            <a:ext cx="4000528" cy="7143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В.Суриков</a:t>
            </a:r>
            <a:br>
              <a:rPr lang="ru-RU" sz="2000" b="1" dirty="0" smtClean="0"/>
            </a:br>
            <a:r>
              <a:rPr lang="ru-RU" sz="2000" b="1" dirty="0" smtClean="0"/>
              <a:t>«Переход Суворова через Альпы»</a:t>
            </a: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Исторический жанр </a:t>
            </a:r>
            <a:r>
              <a:rPr lang="ru-RU" sz="3600" dirty="0" smtClean="0"/>
              <a:t>посвящён событиям и людям прошлого. В древности к истории относили и мифологические сказания, и библейские сюжеты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786214" cy="50720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66"/>
            <a:ext cx="3786214" cy="50720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3438" y="5929330"/>
            <a:ext cx="4043362" cy="5715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П. Кривоногов «Поединок»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Батальный жанр</a:t>
            </a:r>
          </a:p>
          <a:p>
            <a:pPr>
              <a:buNone/>
            </a:pPr>
            <a:r>
              <a:rPr lang="ru-RU" sz="3600" b="1" i="1" dirty="0" smtClean="0"/>
              <a:t>(</a:t>
            </a:r>
            <a:r>
              <a:rPr lang="ru-RU" sz="3600" dirty="0" smtClean="0"/>
              <a:t>фр.  «</a:t>
            </a:r>
            <a:r>
              <a:rPr lang="ru-RU" sz="3600" dirty="0" err="1" smtClean="0"/>
              <a:t>баталле</a:t>
            </a:r>
            <a:r>
              <a:rPr lang="ru-RU" sz="3600" dirty="0" smtClean="0"/>
              <a:t>» - битва)</a:t>
            </a:r>
          </a:p>
          <a:p>
            <a:pPr>
              <a:buNone/>
            </a:pPr>
            <a:r>
              <a:rPr lang="ru-RU" sz="3600" b="1" i="1" dirty="0" smtClean="0"/>
              <a:t>   </a:t>
            </a:r>
            <a:r>
              <a:rPr lang="ru-RU" sz="3600" dirty="0" smtClean="0"/>
              <a:t>тесно связан с историческим и посвящён трагическим или героическим моментам сражений.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281518" cy="52201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Сказочно – былинный жанр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5072074"/>
            <a:ext cx="4040188" cy="571504"/>
          </a:xfrm>
        </p:spPr>
        <p:txBody>
          <a:bodyPr>
            <a:noAutofit/>
          </a:bodyPr>
          <a:lstStyle/>
          <a:p>
            <a:r>
              <a:rPr lang="ru-RU" dirty="0" smtClean="0"/>
              <a:t>В.Васнецов «Богатыри»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5572140"/>
            <a:ext cx="4041775" cy="7143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В.Васнецов </a:t>
            </a:r>
          </a:p>
          <a:p>
            <a:r>
              <a:rPr lang="ru-RU" dirty="0" smtClean="0"/>
              <a:t>Иван-Царевич на Сером Волке</a:t>
            </a:r>
            <a:endParaRPr lang="ru-RU" dirty="0"/>
          </a:p>
        </p:txBody>
      </p:sp>
      <p:pic>
        <p:nvPicPr>
          <p:cNvPr id="17" name="Содержимое 16" descr="vasnetzov_1 (1)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29256" y="1571612"/>
            <a:ext cx="2643408" cy="3807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Содержимое 15" descr="Виктор Михайлович Васнецов Богатыр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643050"/>
            <a:ext cx="4040188" cy="3071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   Жанры </a:t>
            </a:r>
            <a:r>
              <a:rPr lang="ru-RU" sz="3600" b="1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/>
              <a:t>встречаются </a:t>
            </a:r>
            <a:r>
              <a:rPr lang="ru-RU" sz="3600" i="1" dirty="0" smtClean="0"/>
              <a:t>во всех видах изобразительного искусства, кроме архитектуры, - в живописи, </a:t>
            </a:r>
            <a:r>
              <a:rPr lang="ru-RU" sz="3600" i="1" dirty="0" smtClean="0"/>
              <a:t> </a:t>
            </a:r>
            <a:r>
              <a:rPr lang="ru-RU" sz="3600" i="1" dirty="0" smtClean="0"/>
              <a:t>графике, </a:t>
            </a:r>
            <a:r>
              <a:rPr lang="ru-RU" sz="3600" i="1" dirty="0" smtClean="0"/>
              <a:t> </a:t>
            </a:r>
            <a:r>
              <a:rPr lang="ru-RU" sz="3600" i="1" dirty="0" smtClean="0"/>
              <a:t>скульптуре, при оформлении книг, в росписи изделий.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34" y="1500174"/>
          <a:ext cx="5715026" cy="2500326"/>
        </p:xfrm>
        <a:graphic>
          <a:graphicData uri="http://schemas.openxmlformats.org/drawingml/2006/table">
            <a:tbl>
              <a:tblPr/>
              <a:tblGrid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  <a:gridCol w="336178"/>
              </a:tblGrid>
              <a:tr h="41672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672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672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2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3857624"/>
          <a:ext cx="8001056" cy="2714648"/>
        </p:xfrm>
        <a:graphic>
          <a:graphicData uri="http://schemas.openxmlformats.org/drawingml/2006/table">
            <a:tbl>
              <a:tblPr/>
              <a:tblGrid>
                <a:gridCol w="339197"/>
                <a:gridCol w="7661859"/>
              </a:tblGrid>
              <a:tr h="33933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Жанр, в котором главный герой - природа.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Самый древний жанр.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Художник, изображающий море?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Жанр живописи, изображающий неодушевленнные предметы.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Вопрос: какое ключевое слово получилось по вертикали?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331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428604"/>
          <a:ext cx="6143668" cy="571504"/>
        </p:xfrm>
        <a:graphic>
          <a:graphicData uri="http://schemas.openxmlformats.org/drawingml/2006/table">
            <a:tbl>
              <a:tblPr/>
              <a:tblGrid>
                <a:gridCol w="6143668"/>
              </a:tblGrid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Кроссворд "Жанры живописи"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Жанр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(фр. </a:t>
            </a:r>
            <a:r>
              <a:rPr lang="ru-RU" sz="3600" dirty="0" err="1" smtClean="0"/>
              <a:t>genre</a:t>
            </a:r>
            <a:r>
              <a:rPr lang="ru-RU" sz="3600" dirty="0" smtClean="0"/>
              <a:t> – род, вид) – исторически сложившееся деление произведений живописи в соответствии с темами и объектами изображения. Границы жанра расплывчаты и подвижны.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2285992"/>
            <a:ext cx="2357454" cy="12858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Жанры живописи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214282" y="1714488"/>
            <a:ext cx="191453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портрет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4282" y="3857628"/>
            <a:ext cx="250033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натюрморт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57356" y="357166"/>
            <a:ext cx="198597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пейзаж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57950" y="1785926"/>
            <a:ext cx="2571768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батальный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4282" y="5357826"/>
            <a:ext cx="392909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анималистический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3438" y="5286388"/>
            <a:ext cx="4071966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сказочно-былинный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6572264" y="3786190"/>
            <a:ext cx="234316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бытовой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4964909" y="4179099"/>
            <a:ext cx="1357322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928926" y="4214818"/>
            <a:ext cx="1500198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72000" y="357166"/>
            <a:ext cx="385765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исторический и мифологический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 flipV="1">
            <a:off x="2357422" y="3214686"/>
            <a:ext cx="100013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2214546" y="2285992"/>
            <a:ext cx="128588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V="1">
            <a:off x="3107521" y="1464455"/>
            <a:ext cx="85725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5000628" y="1500174"/>
            <a:ext cx="785818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929322" y="2571744"/>
            <a:ext cx="571504" cy="214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072198" y="3214686"/>
            <a:ext cx="92869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3438" y="6143644"/>
            <a:ext cx="4043362" cy="50006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И.Шишкин «На севере диком»</a:t>
            </a: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Французское слово «</a:t>
            </a:r>
            <a:r>
              <a:rPr lang="ru-RU" sz="3600" b="1" i="1" dirty="0" smtClean="0"/>
              <a:t>пейзаж</a:t>
            </a:r>
            <a:r>
              <a:rPr lang="ru-RU" sz="3600" dirty="0" smtClean="0"/>
              <a:t>» означает «природа». Первозданная или преобразованная человеком, она становится как бы «героем» произведения. </a:t>
            </a:r>
          </a:p>
        </p:txBody>
      </p:sp>
      <p:pic>
        <p:nvPicPr>
          <p:cNvPr id="5" name="Содержимое 4" descr="1291655546_3442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5278" y="214313"/>
            <a:ext cx="3984443" cy="571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</a:t>
            </a:r>
            <a:r>
              <a:rPr lang="ru-RU" sz="4000" dirty="0" smtClean="0"/>
              <a:t>б </a:t>
            </a:r>
            <a:r>
              <a:rPr lang="ru-RU" sz="4000" dirty="0" smtClean="0"/>
              <a:t>этом жанре </a:t>
            </a:r>
            <a:r>
              <a:rPr lang="ru-RU" sz="4000" dirty="0" smtClean="0"/>
              <a:t>Э.Успенский </a:t>
            </a:r>
            <a:r>
              <a:rPr lang="ru-RU" sz="4000" dirty="0" smtClean="0"/>
              <a:t>сказал так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Если видишь: на картине</a:t>
            </a:r>
            <a:br>
              <a:rPr lang="ru-RU" sz="4000" dirty="0" smtClean="0"/>
            </a:br>
            <a:r>
              <a:rPr lang="ru-RU" sz="4000" dirty="0" smtClean="0"/>
              <a:t>Нарисована река,</a:t>
            </a:r>
            <a:br>
              <a:rPr lang="ru-RU" sz="4000" dirty="0" smtClean="0"/>
            </a:br>
            <a:r>
              <a:rPr lang="ru-RU" sz="4000" dirty="0" smtClean="0"/>
              <a:t>Или снег и белый иней,</a:t>
            </a:r>
            <a:br>
              <a:rPr lang="ru-RU" sz="4000" dirty="0" smtClean="0"/>
            </a:br>
            <a:r>
              <a:rPr lang="ru-RU" sz="4000" dirty="0" smtClean="0"/>
              <a:t>Или сад и облака,</a:t>
            </a:r>
            <a:br>
              <a:rPr lang="ru-RU" sz="4000" dirty="0" smtClean="0"/>
            </a:br>
            <a:r>
              <a:rPr lang="ru-RU" sz="4000" dirty="0" smtClean="0"/>
              <a:t>Или снежная равнина,</a:t>
            </a:r>
            <a:br>
              <a:rPr lang="ru-RU" sz="4000" dirty="0" smtClean="0"/>
            </a:br>
            <a:r>
              <a:rPr lang="ru-RU" sz="4000" dirty="0" smtClean="0"/>
              <a:t>Или поле и шалаш,</a:t>
            </a:r>
            <a:br>
              <a:rPr lang="ru-RU" sz="4000" dirty="0" smtClean="0"/>
            </a:br>
            <a:r>
              <a:rPr lang="ru-RU" sz="4000" dirty="0" smtClean="0"/>
              <a:t>Обязательно картина</a:t>
            </a:r>
            <a:br>
              <a:rPr lang="ru-RU" sz="4000" dirty="0" smtClean="0"/>
            </a:br>
            <a:r>
              <a:rPr lang="ru-RU" sz="4000" dirty="0" smtClean="0"/>
              <a:t>Называется : (пейзаж)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Сельский пейзаж</a:t>
            </a:r>
            <a:endParaRPr lang="ru-RU" sz="3600" dirty="0"/>
          </a:p>
        </p:txBody>
      </p:sp>
      <p:pic>
        <p:nvPicPr>
          <p:cNvPr id="5" name="Содержимое 4" descr="Zimavderevne-ku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1975" y="1214422"/>
            <a:ext cx="7620000" cy="42862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715016"/>
            <a:ext cx="8324880" cy="41114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err="1" smtClean="0"/>
              <a:t>С.Курицин</a:t>
            </a:r>
            <a:r>
              <a:rPr lang="ru-RU" b="1" dirty="0" smtClean="0"/>
              <a:t> «Зима в деревне»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Городской пейзаж</a:t>
            </a:r>
            <a:endParaRPr lang="ru-RU" sz="3600" dirty="0"/>
          </a:p>
        </p:txBody>
      </p:sp>
      <p:pic>
        <p:nvPicPr>
          <p:cNvPr id="5" name="Содержимое 4" descr="neonovyigorodRa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633936" cy="39719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715016"/>
            <a:ext cx="8324880" cy="4111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И.Разживин «Неоновый город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Индустриальный пейзаж</a:t>
            </a:r>
            <a:endParaRPr lang="ru-RU" sz="3600" dirty="0"/>
          </a:p>
        </p:txBody>
      </p:sp>
      <p:pic>
        <p:nvPicPr>
          <p:cNvPr id="5" name="Содержимое 4" descr="imgprevi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5810840" cy="39946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929330"/>
            <a:ext cx="832488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М.Звягин «Промышленный пейзаж»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449</Words>
  <PresentationFormat>Экран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Жанры живописи</vt:lpstr>
      <vt:lpstr>Живопись означает писать жизнь, писать живо, полно и убедительно. В живописи главную роль играет цвет.</vt:lpstr>
      <vt:lpstr>Жанр (фр. genre – род, вид) – исторически сложившееся деление произведений живописи в соответствии с темами и объектами изображения. Границы жанра расплывчаты и подвижны.</vt:lpstr>
      <vt:lpstr>Жанры живописи</vt:lpstr>
      <vt:lpstr>И.Шишкин «На севере диком»</vt:lpstr>
      <vt:lpstr>Об этом жанре Э.Успенский сказал так:  Если видишь: на картине Нарисована река, Или снег и белый иней, Или сад и облака, Или снежная равнина, Или поле и шалаш, Обязательно картина Называется : (пейзаж) </vt:lpstr>
      <vt:lpstr>Сельский пейзаж</vt:lpstr>
      <vt:lpstr>Городской пейзаж</vt:lpstr>
      <vt:lpstr>Индустриальный пейзаж</vt:lpstr>
      <vt:lpstr>Архитектурный пейзаж</vt:lpstr>
      <vt:lpstr>Морской пейзаж (часто называют «мариной»)</vt:lpstr>
      <vt:lpstr>В.Тропинин  «Портрет сына Арсения»</vt:lpstr>
      <vt:lpstr>Про этот жанр Эдуард Успенский сказал так: Если видишь, что с картины Смотрит кто-нибудь на нас, Или принц в плаще старинном, Или в робе верхолаз, Лётчик, или балерина, Или Колька, твой сосед, Обязательно картина Называется: (портрет) </vt:lpstr>
      <vt:lpstr>Камерный портрет</vt:lpstr>
      <vt:lpstr>Парадный портрет</vt:lpstr>
      <vt:lpstr>Автопортрет</vt:lpstr>
      <vt:lpstr>Групповой портрет</vt:lpstr>
      <vt:lpstr>Погрудный портрет</vt:lpstr>
      <vt:lpstr>Одиночный портрет</vt:lpstr>
      <vt:lpstr>Винсент Ван Гог «Подсолнухи»  </vt:lpstr>
      <vt:lpstr>А об этом жанре Э.Успенский сказал так:  Если видишь на картине Чашку кофе на столе, Или морс в большом графине, Или розу в хрустале, Или бронзовую вазу, Или грушу, или торт, Или все предметы сразу Знай, что это - : (натюрморт) </vt:lpstr>
      <vt:lpstr>Г.Роннер-Книп и ее домашние животные</vt:lpstr>
      <vt:lpstr>Ф. Решетников  «Прибыл на каникулы»</vt:lpstr>
      <vt:lpstr>В.Суриков «Переход Суворова через Альпы»</vt:lpstr>
      <vt:lpstr>П. Кривоногов «Поединок»</vt:lpstr>
      <vt:lpstr>Сказочно – былинный жанр </vt:lpstr>
      <vt:lpstr>   Жанры   встречаются во всех видах изобразительного искусства, кроме архитектуры, - в живописи,  графике,  скульптуре, при оформлении книг, в росписи изделий.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86</cp:revision>
  <dcterms:modified xsi:type="dcterms:W3CDTF">2015-01-11T12:40:25Z</dcterms:modified>
</cp:coreProperties>
</file>