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sldIdLst>
    <p:sldId id="277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8" r:id="rId32"/>
    <p:sldId id="27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319EE-F012-44DE-A964-67E93F2717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5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93B8-DF3C-45B6-A53E-64D50C96E4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853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319EE-F012-44DE-A964-67E93F2717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682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3D9F-D6F5-4A0F-8021-E26E4F61D8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399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BBE4-3C0B-4EFF-A884-C79780B266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810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9C7E-185C-47DB-BDD7-A3EB7BF08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43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A022-3C87-4710-A5DD-AF19AAD380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01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9D069-989B-4D25-A2E2-3FD690E87C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019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CC2F-12EC-4B08-A441-84517B381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839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3F12-8F9C-4DB1-9ACF-A21C5E1652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153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553B-A5D5-48C4-9AED-ABA42AA49F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119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93B8-DF3C-45B6-A53E-64D50C96E4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E834-BE4C-4394-B4F0-C562CC20BF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481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E834-BE4C-4394-B4F0-C562CC20BF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7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319EE-F012-44DE-A964-67E93F2717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8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3D9F-D6F5-4A0F-8021-E26E4F61D8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BBE4-3C0B-4EFF-A884-C79780B266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9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9C7E-185C-47DB-BDD7-A3EB7BF08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8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A022-3C87-4710-A5DD-AF19AAD380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46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9D069-989B-4D25-A2E2-3FD690E87C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5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CC2F-12EC-4B08-A441-84517B381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88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3F12-8F9C-4DB1-9ACF-A21C5E1652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9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3D9F-D6F5-4A0F-8021-E26E4F61D8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39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553B-A5D5-48C4-9AED-ABA42AA49F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20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93B8-DF3C-45B6-A53E-64D50C96E4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E834-BE4C-4394-B4F0-C562CC20BF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69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319EE-F012-44DE-A964-67E93F2717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52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3D9F-D6F5-4A0F-8021-E26E4F61D8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10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BBE4-3C0B-4EFF-A884-C79780B266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01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9C7E-185C-47DB-BDD7-A3EB7BF08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61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A022-3C87-4710-A5DD-AF19AAD380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34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9D069-989B-4D25-A2E2-3FD690E87C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41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CC2F-12EC-4B08-A441-84517B381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1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BBE4-3C0B-4EFF-A884-C79780B266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94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3F12-8F9C-4DB1-9ACF-A21C5E1652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553B-A5D5-48C4-9AED-ABA42AA49F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17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93B8-DF3C-45B6-A53E-64D50C96E4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14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E834-BE4C-4394-B4F0-C562CC20BF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38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319EE-F012-44DE-A964-67E93F2717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89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3D9F-D6F5-4A0F-8021-E26E4F61D8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05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BBE4-3C0B-4EFF-A884-C79780B266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61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9C7E-185C-47DB-BDD7-A3EB7BF08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81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A022-3C87-4710-A5DD-AF19AAD380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87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9D069-989B-4D25-A2E2-3FD690E87C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7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9C7E-185C-47DB-BDD7-A3EB7BF08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66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CC2F-12EC-4B08-A441-84517B381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46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3F12-8F9C-4DB1-9ACF-A21C5E1652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26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553B-A5D5-48C4-9AED-ABA42AA49F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7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93B8-DF3C-45B6-A53E-64D50C96E4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73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E834-BE4C-4394-B4F0-C562CC20BF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659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319EE-F012-44DE-A964-67E93F2717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07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3D9F-D6F5-4A0F-8021-E26E4F61D8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74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BBE4-3C0B-4EFF-A884-C79780B266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50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9C7E-185C-47DB-BDD7-A3EB7BF08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83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A022-3C87-4710-A5DD-AF19AAD380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1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A022-3C87-4710-A5DD-AF19AAD380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095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9D069-989B-4D25-A2E2-3FD690E87C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37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CC2F-12EC-4B08-A441-84517B381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8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3F12-8F9C-4DB1-9ACF-A21C5E1652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152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553B-A5D5-48C4-9AED-ABA42AA49F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3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93B8-DF3C-45B6-A53E-64D50C96E4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386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E834-BE4C-4394-B4F0-C562CC20BF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85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319EE-F012-44DE-A964-67E93F2717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82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3D9F-D6F5-4A0F-8021-E26E4F61D8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541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BBE4-3C0B-4EFF-A884-C79780B266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15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9C7E-185C-47DB-BDD7-A3EB7BF08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5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9D069-989B-4D25-A2E2-3FD690E87C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70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A022-3C87-4710-A5DD-AF19AAD380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81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9D069-989B-4D25-A2E2-3FD690E87C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470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CC2F-12EC-4B08-A441-84517B381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415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3F12-8F9C-4DB1-9ACF-A21C5E1652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69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553B-A5D5-48C4-9AED-ABA42AA49F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135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93B8-DF3C-45B6-A53E-64D50C96E4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711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E834-BE4C-4394-B4F0-C562CC20BF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5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319EE-F012-44DE-A964-67E93F2717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343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3D9F-D6F5-4A0F-8021-E26E4F61D8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788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BBE4-3C0B-4EFF-A884-C79780B266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9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CC2F-12EC-4B08-A441-84517B381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807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9C7E-185C-47DB-BDD7-A3EB7BF08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04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A022-3C87-4710-A5DD-AF19AAD380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9D069-989B-4D25-A2E2-3FD690E87C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84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CC2F-12EC-4B08-A441-84517B381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229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3F12-8F9C-4DB1-9ACF-A21C5E1652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43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553B-A5D5-48C4-9AED-ABA42AA49F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375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93B8-DF3C-45B6-A53E-64D50C96E4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608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E834-BE4C-4394-B4F0-C562CC20BF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79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319EE-F012-44DE-A964-67E93F2717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971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3D9F-D6F5-4A0F-8021-E26E4F61D8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0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3F12-8F9C-4DB1-9ACF-A21C5E1652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123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BBE4-3C0B-4EFF-A884-C79780B266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61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9C7E-185C-47DB-BDD7-A3EB7BF08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31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A022-3C87-4710-A5DD-AF19AAD380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4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9D069-989B-4D25-A2E2-3FD690E87C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161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CC2F-12EC-4B08-A441-84517B381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05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3F12-8F9C-4DB1-9ACF-A21C5E1652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664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553B-A5D5-48C4-9AED-ABA42AA49F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131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93B8-DF3C-45B6-A53E-64D50C96E4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6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E834-BE4C-4394-B4F0-C562CC20BF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543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319EE-F012-44DE-A964-67E93F2717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6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553B-A5D5-48C4-9AED-ABA42AA49F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460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3D9F-D6F5-4A0F-8021-E26E4F61D8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9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BBE4-3C0B-4EFF-A884-C79780B266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526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9C7E-185C-47DB-BDD7-A3EB7BF08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566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A022-3C87-4710-A5DD-AF19AAD380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551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9D069-989B-4D25-A2E2-3FD690E87C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135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3CC2F-12EC-4B08-A441-84517B381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947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3F12-8F9C-4DB1-9ACF-A21C5E1652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662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553B-A5D5-48C4-9AED-ABA42AA49F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213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93B8-DF3C-45B6-A53E-64D50C96E4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035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E834-BE4C-4394-B4F0-C562CC20BF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1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A605A-4A7F-4C6C-9A48-E07AE2AE8AA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2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A605A-4A7F-4C6C-9A48-E07AE2AE8AA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1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A605A-4A7F-4C6C-9A48-E07AE2AE8AA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0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A605A-4A7F-4C6C-9A48-E07AE2AE8AA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A605A-4A7F-4C6C-9A48-E07AE2AE8AA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A605A-4A7F-4C6C-9A48-E07AE2AE8AA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A605A-4A7F-4C6C-9A48-E07AE2AE8AA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A605A-4A7F-4C6C-9A48-E07AE2AE8AA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8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A605A-4A7F-4C6C-9A48-E07AE2AE8AA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5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A605A-4A7F-4C6C-9A48-E07AE2AE8AA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7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74846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«Инновации </a:t>
            </a:r>
          </a:p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области методики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преподавания и педагогических</a:t>
            </a:r>
          </a:p>
          <a:p>
            <a:pPr algn="ctr"/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</a:t>
            </a:r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ехнологий в практике</a:t>
            </a:r>
          </a:p>
          <a:p>
            <a:pPr algn="ctr"/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олодого учителя»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2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0220" y="1052736"/>
            <a:ext cx="516359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УРОК-ИССЛЕДОВАНИЕ: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84213" y="1844675"/>
            <a:ext cx="79200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3200" b="1" smtClean="0">
                <a:solidFill>
                  <a:srgbClr val="000000"/>
                </a:solidFill>
              </a:rPr>
              <a:t>Название ступеней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3200" b="1" smtClean="0">
                <a:solidFill>
                  <a:srgbClr val="000000"/>
                </a:solidFill>
              </a:rPr>
              <a:t>Формулировка проблемы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3200" b="1" smtClean="0">
                <a:solidFill>
                  <a:srgbClr val="000000"/>
                </a:solidFill>
              </a:rPr>
              <a:t>Подведение учащихся к пониманию цели исследования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3200" b="1" smtClean="0">
                <a:solidFill>
                  <a:srgbClr val="000000"/>
                </a:solidFill>
              </a:rPr>
              <a:t>Направление деятельности учащихся в русло исследовательской деятельности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3200" b="1" smtClean="0">
                <a:solidFill>
                  <a:srgbClr val="000000"/>
                </a:solidFill>
              </a:rPr>
              <a:t>Схема исследовательской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1530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064" y="332656"/>
            <a:ext cx="795352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99"/>
                </a:solidFill>
              </a:rPr>
              <a:t>Темы практических работ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99"/>
                </a:solidFill>
              </a:rPr>
              <a:t>исследовательского характера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34975" y="1779588"/>
          <a:ext cx="8169275" cy="440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631"/>
                <a:gridCol w="3423316"/>
                <a:gridCol w="3812328"/>
              </a:tblGrid>
              <a:tr h="5653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Класс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Разделы программы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Исследовательские темы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9995">
                <a:tc rowSpan="6">
                  <a:txBody>
                    <a:bodyPr/>
                    <a:lstStyle/>
                    <a:p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Соединения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химических элементов:</a:t>
                      </a: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307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«Аморфные и кристаллические вещества»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Определение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физических свойств веществ с различными типами кристаллических решеток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9995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«Чистые вещества и смеси»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Нахождение различных способов очистки смесей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683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«Кислоты и основания»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Мир индикаторов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9995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2. Свойства растворов     электролитов</a:t>
                      </a: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Качественные реакции на катионы металлов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9995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Ионные уравнения реакций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Вода как главный растворитель на Земле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296" name="TextBox 3"/>
          <p:cNvSpPr txBox="1">
            <a:spLocks noChangeArrowheads="1"/>
          </p:cNvSpPr>
          <p:nvPr/>
        </p:nvSpPr>
        <p:spPr bwMode="auto">
          <a:xfrm>
            <a:off x="782638" y="3114675"/>
            <a:ext cx="3127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</a:rPr>
              <a:t>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00"/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8339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188" y="765175"/>
          <a:ext cx="8169275" cy="5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631"/>
                <a:gridCol w="3423316"/>
                <a:gridCol w="3812328"/>
              </a:tblGrid>
              <a:tr h="5128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Класс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Разделы программы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Исследовательские темы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815">
                <a:tc rowSpan="8">
                  <a:txBody>
                    <a:bodyPr/>
                    <a:lstStyle/>
                    <a:p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9 класс</a:t>
                      </a: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Металлы</a:t>
                      </a: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3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«Общие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понятия о коррозии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Факторы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, влияющие на коррозию различных металлов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3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«Соединения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щелочноземельных металлов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Жесткость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воды и способы  ее устранения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3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«Железо,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его свойства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ионов железа в природных водах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19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2. Неметаллы</a:t>
                      </a: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815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Соединения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галогенов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Биологическая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роль галогенов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815">
                <a:tc vMerge="1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Кислород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Природные воды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357">
                <a:tc vMerge="1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Соли азотной и азотистой кислоты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Проблемы повышенного содержания нитратов в сельскохозяйственной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продукции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4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1125538"/>
          <a:ext cx="8169275" cy="486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631"/>
                <a:gridCol w="3423316"/>
                <a:gridCol w="3812328"/>
              </a:tblGrid>
              <a:tr h="5127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Класс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Разделы программы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Исследовательские темы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2775">
                <a:tc rowSpan="7"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класс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Углеводороды </a:t>
                      </a: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23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Природные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источники углеводородов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Экологические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проблемы нефтедобычи и транспортировки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23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Кислородсодержащие соединения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23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Сложные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эфиры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Использование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аспирина в быту и способы его хранения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23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Жиры</a:t>
                      </a: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Искусственные добавки и содержание масел в твердых жирах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23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Мыла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и синтетические моющие средства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Изучение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строения мыла и создание СМС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23">
                <a:tc vMerge="1"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Биологически активные вещества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Сколько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витамина С в овощах и фруктах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7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908050"/>
          <a:ext cx="8024813" cy="3860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121"/>
                <a:gridCol w="3362779"/>
                <a:gridCol w="3744913"/>
              </a:tblGrid>
              <a:tr h="51306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Класс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Разделы программы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Исследовательские темы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62">
                <a:tc rowSpan="5"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класс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Строение атома</a:t>
                      </a: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Периодический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закон Д.И. Менделеева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теории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12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Химические реакции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Скорость химических реакций. Факторы, влияющие на скорость реакции.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12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Окислительно-восстановительные процессы,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формирующие облик земли.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5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Химия в жизни общества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Парниковый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эффект – за или против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364" name="Picture 8" descr="http://i074.radikal.ru/1004/c9/806027f6fcd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41888"/>
            <a:ext cx="17811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6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992" y="332656"/>
            <a:ext cx="781508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33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Кружок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«Химия окружающей среды»</a:t>
            </a:r>
          </a:p>
        </p:txBody>
      </p:sp>
      <p:pic>
        <p:nvPicPr>
          <p:cNvPr id="15363" name="Picture 3" descr="F:\DCIM\100NIKON\DSCN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49713"/>
            <a:ext cx="3386138" cy="200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2" descr="F:\DCIM\100NIKON\DSCN0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35138"/>
            <a:ext cx="3384550" cy="200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Саяны\Documents\Мои принятые файлы\IMG_20130410_1631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9713"/>
            <a:ext cx="3384550" cy="200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Саяны\Documents\Мои принятые файлы\IMG_20130410_1632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31963"/>
            <a:ext cx="3386138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:\Фото-0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3960813" cy="2879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4" descr="H:\Фото-00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t="32410" r="-2"/>
          <a:stretch>
            <a:fillRect/>
          </a:stretch>
        </p:blipFill>
        <p:spPr bwMode="auto">
          <a:xfrm>
            <a:off x="4632325" y="2349500"/>
            <a:ext cx="3870325" cy="2879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4721" y="306522"/>
            <a:ext cx="731456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Научно-практическая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конференция</a:t>
            </a:r>
          </a:p>
        </p:txBody>
      </p:sp>
    </p:spTree>
    <p:extLst>
      <p:ext uri="{BB962C8B-B14F-4D97-AF65-F5344CB8AC3E}">
        <p14:creationId xmlns:p14="http://schemas.microsoft.com/office/powerpoint/2010/main" val="10665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911" y="476672"/>
            <a:ext cx="77201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Уроки </a:t>
            </a:r>
          </a:p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дифференцированного обучения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044005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>
                <a:solidFill>
                  <a:srgbClr val="FF0000"/>
                </a:solidFill>
                <a:ea typeface="Calibri"/>
              </a:rPr>
              <a:t>Цель дифференцированного обучения </a:t>
            </a:r>
            <a:r>
              <a:rPr lang="ru-RU" sz="4000" dirty="0" smtClean="0">
                <a:ea typeface="Calibri"/>
              </a:rPr>
              <a:t>–</a:t>
            </a:r>
          </a:p>
          <a:p>
            <a:pPr algn="ctr"/>
            <a:r>
              <a:rPr lang="ru-RU" sz="4000" dirty="0" smtClean="0">
                <a:ea typeface="Calibri"/>
              </a:rPr>
              <a:t> </a:t>
            </a:r>
            <a:r>
              <a:rPr lang="ru-RU" sz="4000" dirty="0">
                <a:ea typeface="Calibri"/>
              </a:rPr>
              <a:t>развитие и формирование способностей каждого учащегося</a:t>
            </a:r>
            <a:r>
              <a:rPr lang="ru-RU" sz="3200" dirty="0">
                <a:ea typeface="Calibri"/>
              </a:rPr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602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848872" cy="5803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ea typeface="Calibri"/>
              </a:rPr>
              <a:t>Условия реализации </a:t>
            </a:r>
            <a:r>
              <a:rPr lang="ru-RU" sz="3600" b="1" dirty="0" smtClean="0">
                <a:solidFill>
                  <a:srgbClr val="FF0000"/>
                </a:solidFill>
                <a:ea typeface="Calibri"/>
              </a:rPr>
              <a:t>дифференцированных уроков:</a:t>
            </a:r>
            <a:endParaRPr lang="ru-RU" sz="3600" dirty="0">
              <a:solidFill>
                <a:srgbClr val="FF0000"/>
              </a:solidFill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</a:rPr>
              <a:t> • определение уровней знаний учащихся и их способностей к обучению; </a:t>
            </a:r>
            <a:endParaRPr lang="ru-RU" sz="2000" dirty="0"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</a:rPr>
              <a:t> • выделение базового объема знаний, необходимого для закрепления; </a:t>
            </a:r>
            <a:endParaRPr lang="ru-RU" sz="2000" dirty="0"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</a:rPr>
              <a:t> • определение способов учения для каждого ученика; </a:t>
            </a:r>
            <a:endParaRPr lang="ru-RU" sz="2000" dirty="0"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</a:rPr>
              <a:t> • подготовка дидактического материала; </a:t>
            </a:r>
            <a:endParaRPr lang="ru-RU" sz="2000" dirty="0"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</a:rPr>
              <a:t> • подготовка блоков учебного материала; </a:t>
            </a:r>
            <a:endParaRPr lang="ru-RU" sz="2000" dirty="0"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</a:rPr>
              <a:t> • установление регламента для выполнения тех или иных заданий; </a:t>
            </a:r>
            <a:endParaRPr lang="ru-RU" sz="2000" dirty="0"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</a:rPr>
              <a:t> • определение механизма контроля учебных действий учащихся во время самостоятельной работы с целью обозначения дальнейших шагов или этапов организации обучения. </a:t>
            </a:r>
            <a:endParaRPr lang="ru-RU" sz="2000" dirty="0"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3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2751" y="404664"/>
            <a:ext cx="6938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4. Проблемные уроки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327994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ea typeface="Calibri"/>
              </a:rPr>
              <a:t>Проблемные уроки</a:t>
            </a:r>
            <a:r>
              <a:rPr lang="ru-RU" sz="3200" dirty="0">
                <a:ea typeface="Calibri"/>
              </a:rPr>
              <a:t> </a:t>
            </a:r>
            <a:r>
              <a:rPr lang="ru-RU" sz="3200" dirty="0" smtClean="0">
                <a:ea typeface="Calibri"/>
              </a:rPr>
              <a:t>– это </a:t>
            </a:r>
            <a:r>
              <a:rPr lang="ru-RU" sz="3200" dirty="0">
                <a:ea typeface="Calibri"/>
              </a:rPr>
              <a:t>форма организации обучения учащихся на основе создания проблемной ситуации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897654"/>
            <a:ext cx="741682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u="sng" dirty="0">
                <a:solidFill>
                  <a:srgbClr val="FF0000"/>
                </a:solidFill>
                <a:ea typeface="Calibri"/>
              </a:rPr>
              <a:t>Цель проблемного обучения </a:t>
            </a:r>
            <a:r>
              <a:rPr lang="ru-RU" sz="3600" dirty="0">
                <a:ea typeface="Calibri"/>
              </a:rPr>
              <a:t>– активизация познавательной сферы деятельности учащихся на основе выявления причинно-следственных связей. </a:t>
            </a:r>
            <a:endParaRPr lang="ru-RU" sz="3600" dirty="0"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882" y="620688"/>
            <a:ext cx="691276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Инновационный урок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это динамичная, вариативная модель организации обучения и учения учащихся на определенный период времени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2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66247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5. Уроки на основе </a:t>
            </a:r>
          </a:p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проектной деятельности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7510" y="1988840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a typeface="Calibri"/>
              </a:rPr>
              <a:t>предусматривают развитие познавательных навыков учащихся, умения самостоятельно конструировать свои знания, анализировать полученную информацию, выдвигать гипотезы и находить решения.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699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30308"/>
            <a:ext cx="7920880" cy="399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</a:rPr>
              <a:t>• </a:t>
            </a:r>
            <a:r>
              <a:rPr lang="ru-RU" sz="2000" dirty="0">
                <a:ea typeface="Calibri"/>
              </a:rPr>
              <a:t>системное закрепление знаний по другим учебным предметам. Часто знания, необходимые ученикам для работы над проектом, "подстегивают" его интерес к другим дисциплинам; </a:t>
            </a:r>
            <a:endParaRPr lang="ru-RU" sz="2000" dirty="0"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</a:rPr>
              <a:t> • развитие навыков и умений планирования, исследования и систематизации полученных данных; </a:t>
            </a:r>
            <a:endParaRPr lang="ru-RU" sz="2000" dirty="0"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</a:rPr>
              <a:t> • развитие социальных (работа в команде) и физических умений и навыков; </a:t>
            </a:r>
            <a:endParaRPr lang="ru-RU" sz="2000" dirty="0">
              <a:latin typeface="Calibri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a typeface="Calibri"/>
              </a:rPr>
              <a:t> • развитие уверенности в своих силах. Дети учатся подходить к окружающему их миру творчески, обретают уверенность в том, что они могут улучшить свою жизнь и жизнь других людей.</a:t>
            </a:r>
            <a:endParaRPr lang="ru-RU" sz="2000" dirty="0">
              <a:latin typeface="Calibri"/>
              <a:ea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9959" y="260648"/>
            <a:ext cx="65798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</a:rPr>
              <a:t>Преимущества метода </a:t>
            </a:r>
          </a:p>
          <a:p>
            <a:pPr algn="ctr"/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роектов: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3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226" y="620688"/>
            <a:ext cx="82095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Метапредметные категории: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5" y="1772816"/>
            <a:ext cx="7344816" cy="364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</a:rPr>
              <a:t>1.Определение и </a:t>
            </a:r>
            <a:r>
              <a:rPr lang="ru-RU" sz="2800" dirty="0" smtClean="0">
                <a:ea typeface="Calibri"/>
              </a:rPr>
              <a:t>понятие.</a:t>
            </a:r>
            <a:r>
              <a:rPr lang="ru-RU" sz="2800" dirty="0" smtClean="0">
                <a:latin typeface="Calibri"/>
                <a:ea typeface="Calibri"/>
              </a:rPr>
              <a:t> </a:t>
            </a:r>
            <a:r>
              <a:rPr lang="ru-RU" sz="2800" dirty="0" smtClean="0">
                <a:ea typeface="Calibri"/>
              </a:rPr>
              <a:t>2.Рисунок </a:t>
            </a:r>
            <a:r>
              <a:rPr lang="ru-RU" sz="2800" dirty="0">
                <a:ea typeface="Calibri"/>
              </a:rPr>
              <a:t>и схема.</a:t>
            </a:r>
            <a:endParaRPr lang="ru-RU" sz="2800" dirty="0">
              <a:latin typeface="Calibri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</a:rPr>
              <a:t>3.Знание и </a:t>
            </a:r>
            <a:r>
              <a:rPr lang="ru-RU" sz="2800" dirty="0" smtClean="0">
                <a:ea typeface="Calibri"/>
              </a:rPr>
              <a:t>информация.</a:t>
            </a:r>
            <a:r>
              <a:rPr lang="ru-RU" sz="2800" dirty="0" smtClean="0">
                <a:latin typeface="Calibri"/>
                <a:ea typeface="Calibri"/>
              </a:rPr>
              <a:t> </a:t>
            </a:r>
            <a:r>
              <a:rPr lang="ru-RU" sz="2800" dirty="0" smtClean="0">
                <a:ea typeface="Calibri"/>
              </a:rPr>
              <a:t>4.Цель </a:t>
            </a:r>
            <a:r>
              <a:rPr lang="ru-RU" sz="2800" dirty="0">
                <a:ea typeface="Calibri"/>
              </a:rPr>
              <a:t>и задача.</a:t>
            </a:r>
            <a:endParaRPr lang="ru-RU" sz="2800" dirty="0">
              <a:latin typeface="Calibri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</a:rPr>
              <a:t>5.Роль и </a:t>
            </a:r>
            <a:r>
              <a:rPr lang="ru-RU" sz="2800" dirty="0" smtClean="0">
                <a:ea typeface="Calibri"/>
              </a:rPr>
              <a:t>позиция.</a:t>
            </a:r>
            <a:r>
              <a:rPr lang="ru-RU" sz="2800" dirty="0" smtClean="0">
                <a:latin typeface="Calibri"/>
                <a:ea typeface="Calibri"/>
              </a:rPr>
              <a:t> </a:t>
            </a:r>
            <a:r>
              <a:rPr lang="ru-RU" sz="2800" dirty="0" smtClean="0">
                <a:ea typeface="Calibri"/>
              </a:rPr>
              <a:t>6.Модель </a:t>
            </a:r>
            <a:r>
              <a:rPr lang="ru-RU" sz="2800" dirty="0">
                <a:ea typeface="Calibri"/>
              </a:rPr>
              <a:t>и способ.</a:t>
            </a:r>
            <a:endParaRPr lang="ru-RU" sz="2800" dirty="0">
              <a:latin typeface="Calibri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</a:rPr>
              <a:t>7.Содержание и </a:t>
            </a:r>
            <a:r>
              <a:rPr lang="ru-RU" sz="2800" dirty="0" smtClean="0">
                <a:ea typeface="Calibri"/>
              </a:rPr>
              <a:t>форма.</a:t>
            </a:r>
            <a:r>
              <a:rPr lang="ru-RU" sz="2800" dirty="0" smtClean="0">
                <a:latin typeface="Calibri"/>
                <a:ea typeface="Calibri"/>
              </a:rPr>
              <a:t> </a:t>
            </a:r>
            <a:r>
              <a:rPr lang="ru-RU" sz="2800" dirty="0" smtClean="0">
                <a:ea typeface="Calibri"/>
              </a:rPr>
              <a:t>8.Знание </a:t>
            </a:r>
            <a:r>
              <a:rPr lang="ru-RU" sz="2800" dirty="0">
                <a:ea typeface="Calibri"/>
              </a:rPr>
              <a:t>и незнание.</a:t>
            </a:r>
            <a:endParaRPr lang="ru-RU" sz="2800" dirty="0">
              <a:latin typeface="Calibri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</a:rPr>
              <a:t>9.Порядок и </a:t>
            </a:r>
            <a:r>
              <a:rPr lang="ru-RU" sz="2800" dirty="0" smtClean="0">
                <a:ea typeface="Calibri"/>
              </a:rPr>
              <a:t>хаос.</a:t>
            </a:r>
            <a:r>
              <a:rPr lang="ru-RU" sz="2800" dirty="0" smtClean="0">
                <a:latin typeface="Calibri"/>
                <a:ea typeface="Calibri"/>
              </a:rPr>
              <a:t> </a:t>
            </a:r>
            <a:r>
              <a:rPr lang="ru-RU" sz="2800" dirty="0" smtClean="0">
                <a:ea typeface="Calibri"/>
              </a:rPr>
              <a:t>10.Изменение </a:t>
            </a:r>
            <a:r>
              <a:rPr lang="ru-RU" sz="2800" dirty="0">
                <a:ea typeface="Calibri"/>
              </a:rPr>
              <a:t>и развитие.</a:t>
            </a:r>
            <a:endParaRPr lang="ru-RU" sz="2800" dirty="0">
              <a:latin typeface="Calibri"/>
              <a:ea typeface="Calibri"/>
            </a:endParaRPr>
          </a:p>
          <a:p>
            <a:pPr algn="ctr"/>
            <a:r>
              <a:rPr lang="ru-RU" sz="2800" dirty="0">
                <a:ea typeface="Calibri"/>
              </a:rPr>
              <a:t>11.Простое и сложное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53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556792"/>
            <a:ext cx="704103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Благодарю</a:t>
            </a:r>
          </a:p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внимание!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3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814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Основы инновационного урока: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246113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Элементы внеклассной работы, лабораторных и практических работ, экскурсий, форм факультативных занятий;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Обучение учащихся через художественные образы;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Научно-исследовательская деятельность;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Применение психологических знаний.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664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771" y="260648"/>
            <a:ext cx="78338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Виды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инновационных уроков: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014974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Уроки самостоятельной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Проблемные;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Исследовательские;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На основе групповой технологии;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Дифференцированного обучения;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На основе проектной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Уроки-тренинги и др.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8783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029" y="476672"/>
            <a:ext cx="85904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Уроки самостоятельной деятельности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123138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u="sng" dirty="0" smtClean="0">
                <a:solidFill>
                  <a:srgbClr val="FF0000"/>
                </a:solidFill>
              </a:rPr>
              <a:t>Цель урока: </a:t>
            </a:r>
            <a:r>
              <a:rPr lang="ru-RU" sz="2800" dirty="0" smtClean="0"/>
              <a:t>формирование и развитие механизмов независимости школьников, утверждение самостоятельных качеств личности.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1861" y="2818656"/>
            <a:ext cx="81288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</a:rPr>
              <a:t>Позиции учителя и ученика:</a:t>
            </a:r>
          </a:p>
          <a:p>
            <a:pPr algn="just"/>
            <a:r>
              <a:rPr lang="ru-RU" sz="2800" dirty="0" smtClean="0">
                <a:solidFill>
                  <a:schemeClr val="accent2"/>
                </a:solidFill>
              </a:rPr>
              <a:t>Позиция учителя: </a:t>
            </a:r>
            <a:r>
              <a:rPr lang="ru-RU" sz="2800" dirty="0" smtClean="0"/>
              <a:t>инициирование субъективного опыта ученика и развитие его индивидуальных способностей в течение учебного процесса, выбор технологии обучения (как и чему буду учить).</a:t>
            </a:r>
          </a:p>
          <a:p>
            <a:pPr algn="just"/>
            <a:r>
              <a:rPr lang="ru-RU" sz="2800" dirty="0" smtClean="0">
                <a:solidFill>
                  <a:schemeClr val="accent2"/>
                </a:solidFill>
              </a:rPr>
              <a:t>Позиция ученика: </a:t>
            </a:r>
            <a:r>
              <a:rPr lang="ru-RU" sz="2800" dirty="0" smtClean="0"/>
              <a:t>выбор технологии учения (что и как сам буду изучать) на определенный период времени.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77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7082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Исследовательский урок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9308" y="1379677"/>
            <a:ext cx="7344816" cy="4715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a typeface="Calibri"/>
              </a:rPr>
              <a:t>это форма обучения школьников на основе познания окружающего мира, организации исследования того или иного предмета или явления. </a:t>
            </a:r>
            <a:endParaRPr lang="ru-RU" sz="3200" dirty="0" smtClean="0">
              <a:ea typeface="Calibri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3200" u="sng" dirty="0" smtClean="0">
                <a:solidFill>
                  <a:srgbClr val="FF0000"/>
                </a:solidFill>
                <a:ea typeface="Calibri"/>
              </a:rPr>
              <a:t>Цель </a:t>
            </a:r>
            <a:r>
              <a:rPr lang="ru-RU" sz="3200" u="sng" dirty="0">
                <a:solidFill>
                  <a:srgbClr val="FF0000"/>
                </a:solidFill>
                <a:ea typeface="Calibri"/>
              </a:rPr>
              <a:t>исследовательского урока </a:t>
            </a:r>
            <a:r>
              <a:rPr lang="ru-RU" sz="3200" dirty="0">
                <a:ea typeface="Calibri"/>
              </a:rPr>
              <a:t>– использование, развитие и обобщение опыта учащихся и их представлений о мире. </a:t>
            </a:r>
            <a:endParaRPr lang="ru-RU" sz="3200" dirty="0"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93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350" y="750888"/>
            <a:ext cx="76327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23187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</a:rPr>
              <a:t>Как никто не может дать другому того, чего не имеет сам, так не может развивать, воспитывать и образовывать других тот, кто не является сам развитым, воспитанным и образованным.</a:t>
            </a:r>
            <a:br>
              <a:rPr lang="ru-RU" sz="2400" b="1" kern="0" dirty="0">
                <a:solidFill>
                  <a:srgbClr val="23187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</a:rPr>
            </a:br>
            <a:endParaRPr lang="ru-RU" sz="2400" b="1" kern="0" dirty="0">
              <a:solidFill>
                <a:srgbClr val="231874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+mj-ea"/>
            </a:endParaRPr>
          </a:p>
          <a:p>
            <a:pPr algn="r">
              <a:defRPr/>
            </a:pPr>
            <a:r>
              <a:rPr lang="ru-RU" sz="2400" b="1" kern="0" dirty="0">
                <a:solidFill>
                  <a:srgbClr val="23187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</a:rPr>
              <a:t>А. </a:t>
            </a:r>
            <a:r>
              <a:rPr lang="ru-RU" sz="2400" b="1" kern="0" dirty="0" err="1">
                <a:solidFill>
                  <a:srgbClr val="23187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</a:rPr>
              <a:t>Дистерверг</a:t>
            </a:r>
            <a:r>
              <a:rPr lang="ru-RU" sz="2400" b="1" kern="0" dirty="0">
                <a:solidFill>
                  <a:srgbClr val="23187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</a:rPr>
              <a:t>.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319" y="2967335"/>
            <a:ext cx="80413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Методическая проблема: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912813" y="3890963"/>
            <a:ext cx="72723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smtClean="0">
                <a:solidFill>
                  <a:srgbClr val="333399"/>
                </a:solidFill>
              </a:rPr>
              <a:t>«Формирование учебно-исследовательской деятельности учащихся на уроках  химии и во внеурочное время" </a:t>
            </a:r>
          </a:p>
        </p:txBody>
      </p:sp>
    </p:spTree>
    <p:extLst>
      <p:ext uri="{BB962C8B-B14F-4D97-AF65-F5344CB8AC3E}">
        <p14:creationId xmlns:p14="http://schemas.microsoft.com/office/powerpoint/2010/main" val="11619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900113" y="404813"/>
            <a:ext cx="72723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500" dirty="0" smtClean="0">
                <a:solidFill>
                  <a:srgbClr val="333399"/>
                </a:solidFill>
              </a:rPr>
              <a:t>Элементы технологии осуществления исследовательской деятельности на уроках химии М.А. Шаталова: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39750" y="2700338"/>
            <a:ext cx="81359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3200" smtClean="0">
                <a:solidFill>
                  <a:srgbClr val="000000"/>
                </a:solidFill>
              </a:rPr>
              <a:t>Актуализация опорных знаний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3200" smtClean="0">
                <a:solidFill>
                  <a:srgbClr val="000000"/>
                </a:solidFill>
              </a:rPr>
              <a:t>Создание проблемной ситуации;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3200" smtClean="0">
                <a:solidFill>
                  <a:srgbClr val="000000"/>
                </a:solidFill>
              </a:rPr>
              <a:t>Постановка учебной проблемы;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3200" smtClean="0">
                <a:solidFill>
                  <a:srgbClr val="000000"/>
                </a:solidFill>
              </a:rPr>
              <a:t>Решение учебной проблемы;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3200" smtClean="0">
                <a:solidFill>
                  <a:srgbClr val="000000"/>
                </a:solidFill>
              </a:rPr>
              <a:t>Доказательство и применение найденного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3078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3561" y="620688"/>
            <a:ext cx="745691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</a:t>
            </a:r>
          </a:p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ЭЛЕМЕНТАМИ ИССЛЕДОВАНИЯ: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827088" y="1844675"/>
            <a:ext cx="7667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3200" b="1" dirty="0"/>
              <a:t>Название основных ступеней исследовательской деятельности</a:t>
            </a:r>
          </a:p>
          <a:p>
            <a:pPr eaLnBrk="1" hangingPunct="1">
              <a:buFontTx/>
              <a:buAutoNum type="arabicPeriod"/>
            </a:pPr>
            <a:r>
              <a:rPr lang="ru-RU" altLang="ru-RU" sz="3200" b="1" dirty="0"/>
              <a:t>Формулировка проблемы</a:t>
            </a:r>
          </a:p>
          <a:p>
            <a:pPr eaLnBrk="1" hangingPunct="1">
              <a:buFontTx/>
              <a:buAutoNum type="arabicPeriod"/>
            </a:pPr>
            <a:r>
              <a:rPr lang="ru-RU" altLang="ru-RU" sz="3200" b="1" dirty="0"/>
              <a:t>Сообщение темы и цели исследования</a:t>
            </a:r>
          </a:p>
          <a:p>
            <a:pPr eaLnBrk="1" hangingPunct="1">
              <a:buFontTx/>
              <a:buAutoNum type="arabicPeriod"/>
            </a:pPr>
            <a:r>
              <a:rPr lang="ru-RU" altLang="ru-RU" sz="3200" b="1" dirty="0"/>
              <a:t>Готовый алгоритм исследовательской работы</a:t>
            </a:r>
          </a:p>
          <a:p>
            <a:pPr eaLnBrk="1" hangingPunct="1">
              <a:buFontTx/>
              <a:buAutoNum type="arabicPeriod"/>
            </a:pPr>
            <a:r>
              <a:rPr lang="ru-RU" altLang="ru-RU" sz="3200" b="1" dirty="0"/>
              <a:t>Проблема, гипотеза, подтверждение гипотезы, вывод.</a:t>
            </a:r>
          </a:p>
        </p:txBody>
      </p:sp>
    </p:spTree>
    <p:extLst>
      <p:ext uri="{BB962C8B-B14F-4D97-AF65-F5344CB8AC3E}">
        <p14:creationId xmlns:p14="http://schemas.microsoft.com/office/powerpoint/2010/main" val="32566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904</Words>
  <Application>Microsoft Office PowerPoint</Application>
  <PresentationFormat>Экран (4:3)</PresentationFormat>
  <Paragraphs>167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День Победы_06</vt:lpstr>
      <vt:lpstr>1_День Победы_06</vt:lpstr>
      <vt:lpstr>2_День Победы_06</vt:lpstr>
      <vt:lpstr>3_День Победы_06</vt:lpstr>
      <vt:lpstr>4_День Победы_06</vt:lpstr>
      <vt:lpstr>5_День Победы_06</vt:lpstr>
      <vt:lpstr>6_День Победы_06</vt:lpstr>
      <vt:lpstr>7_День Победы_06</vt:lpstr>
      <vt:lpstr>8_День Победы_06</vt:lpstr>
      <vt:lpstr>9_День Победы_06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</dc:creator>
  <cp:lastModifiedBy>Альбина</cp:lastModifiedBy>
  <cp:revision>13</cp:revision>
  <dcterms:created xsi:type="dcterms:W3CDTF">2013-10-08T05:23:25Z</dcterms:created>
  <dcterms:modified xsi:type="dcterms:W3CDTF">2013-10-08T14:55:27Z</dcterms:modified>
</cp:coreProperties>
</file>