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6" r:id="rId2"/>
    <p:sldId id="279" r:id="rId3"/>
    <p:sldId id="277" r:id="rId4"/>
    <p:sldId id="258" r:id="rId5"/>
    <p:sldId id="257" r:id="rId6"/>
    <p:sldId id="275" r:id="rId7"/>
    <p:sldId id="256" r:id="rId8"/>
    <p:sldId id="284" r:id="rId9"/>
    <p:sldId id="285" r:id="rId10"/>
    <p:sldId id="261" r:id="rId11"/>
    <p:sldId id="282" r:id="rId12"/>
    <p:sldId id="283" r:id="rId13"/>
    <p:sldId id="262" r:id="rId14"/>
    <p:sldId id="289" r:id="rId15"/>
    <p:sldId id="290" r:id="rId16"/>
    <p:sldId id="291" r:id="rId17"/>
    <p:sldId id="271" r:id="rId18"/>
    <p:sldId id="270" r:id="rId19"/>
    <p:sldId id="268" r:id="rId20"/>
    <p:sldId id="280" r:id="rId21"/>
    <p:sldId id="281" r:id="rId22"/>
    <p:sldId id="260" r:id="rId23"/>
    <p:sldId id="297" r:id="rId24"/>
    <p:sldId id="298" r:id="rId25"/>
    <p:sldId id="273" r:id="rId26"/>
    <p:sldId id="274" r:id="rId27"/>
    <p:sldId id="266" r:id="rId28"/>
    <p:sldId id="287" r:id="rId29"/>
    <p:sldId id="288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C5538"/>
    <a:srgbClr val="1860F0"/>
    <a:srgbClr val="020B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9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EF5C2-AD2E-4AB4-8C82-92DB549DF95C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C0245-D038-4D9A-A29F-9C3FF8048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0245-D038-4D9A-A29F-9C3FF804881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0245-D038-4D9A-A29F-9C3FF804881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5950-6A3E-4703-9545-4A78B57632DB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262A-480A-4544-8311-EB82D193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Игры 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способствующие формированию просодического компонента речи у детей дошкольного возраста.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471488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Давидович Валерия Григорьевна</a:t>
            </a:r>
          </a:p>
          <a:p>
            <a:r>
              <a:rPr lang="ru-RU" dirty="0" smtClean="0"/>
              <a:t>Учитель-логопед ГБС(К)ОУ №17 г.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" cstate="print">
            <a:lum bright="24000" contrast="30000"/>
          </a:blip>
          <a:srcRect l="2551" r="27951" b="52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1238250" cy="990600"/>
          </a:xfrm>
          <a:prstGeom prst="rect">
            <a:avLst/>
          </a:prstGeom>
          <a:noFill/>
        </p:spPr>
      </p:pic>
      <p:pic>
        <p:nvPicPr>
          <p:cNvPr id="3081" name="Picture 9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1735137" cy="1387475"/>
          </a:xfrm>
          <a:prstGeom prst="rect">
            <a:avLst/>
          </a:prstGeom>
          <a:noFill/>
        </p:spPr>
      </p:pic>
      <p:pic>
        <p:nvPicPr>
          <p:cNvPr id="3088" name="Picture 16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25538"/>
            <a:ext cx="2673350" cy="2136775"/>
          </a:xfrm>
          <a:prstGeom prst="rect">
            <a:avLst/>
          </a:prstGeom>
          <a:noFill/>
        </p:spPr>
      </p:pic>
      <p:pic>
        <p:nvPicPr>
          <p:cNvPr id="3089" name="Picture 17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125538"/>
            <a:ext cx="3843338" cy="3071812"/>
          </a:xfrm>
          <a:prstGeom prst="rect">
            <a:avLst/>
          </a:prstGeom>
          <a:noFill/>
        </p:spPr>
      </p:pic>
      <p:pic>
        <p:nvPicPr>
          <p:cNvPr id="3091" name="Picture 19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981075"/>
            <a:ext cx="5783262" cy="4624388"/>
          </a:xfrm>
          <a:prstGeom prst="rect">
            <a:avLst/>
          </a:prstGeom>
          <a:noFill/>
        </p:spPr>
      </p:pic>
      <p:pic>
        <p:nvPicPr>
          <p:cNvPr id="3097" name="Picture 25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908050"/>
            <a:ext cx="9302750" cy="7437438"/>
          </a:xfrm>
          <a:prstGeom prst="rect">
            <a:avLst/>
          </a:prstGeom>
          <a:noFill/>
        </p:spPr>
      </p:pic>
      <p:pic>
        <p:nvPicPr>
          <p:cNvPr id="3098" name="Picture 26" descr="ani-bird_r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052513"/>
            <a:ext cx="10699750" cy="85550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714356"/>
            <a:ext cx="8143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«Полёт воздушного шарика»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интонационной выразительности в экспрессивной речи, направленной на развитие силы и высоты голоса.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Автоматизация звука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[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]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0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Задание: Воздушный шарик летит по небу и напевает песенку (</a:t>
            </a:r>
            <a:r>
              <a:rPr lang="ru-RU" sz="2800" dirty="0" err="1" smtClean="0">
                <a:solidFill>
                  <a:srgbClr val="FFFF00"/>
                </a:solidFill>
              </a:rPr>
              <a:t>с-с-с</a:t>
            </a:r>
            <a:r>
              <a:rPr lang="ru-RU" sz="2800" dirty="0" smtClean="0">
                <a:solidFill>
                  <a:srgbClr val="FFFF00"/>
                </a:solidFill>
              </a:rPr>
              <a:t>-).  Чем выше взлетает шарик, тем громче его песня. Мы с вами  вместе с шариком споем его песенку.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?id=27705466&amp;tov=8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2" t="15755" r="36491"/>
          <a:stretch>
            <a:fillRect/>
          </a:stretch>
        </p:blipFill>
        <p:spPr bwMode="auto">
          <a:xfrm>
            <a:off x="-900113" y="2492375"/>
            <a:ext cx="2592388" cy="3081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86612" y="578078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0851 -0.00763 0.01788 -0.00694 0.02569 -0.01736 C 0.03229 -0.02615 0.03698 -0.03657 0.0434 -0.04537 C 0.04566 -0.05347 0.05156 -0.06898 0.05156 -0.06898 C 0.05312 -0.07777 0.05503 -0.08865 0.05798 -0.09675 C 0.05972 -0.10138 0.06232 -0.10532 0.06441 -0.10972 C 0.06545 -0.1118 0.06771 -0.1162 0.06771 -0.1162 C 0.07014 -0.12662 0.07413 -0.13634 0.07743 -0.14629 C 0.07864 -0.14976 0.07951 -0.15347 0.08055 -0.15717 C 0.08177 -0.16134 0.08385 -0.1699 0.08385 -0.1699 C 0.08489 -0.18703 0.08576 -0.21481 0.0934 -0.23009 C 0.09601 -0.24282 0.09913 -0.25578 0.10486 -0.26666 C 0.10746 -0.28148 0.10503 -0.27291 0.11441 -0.2905 C 0.11545 -0.29259 0.11771 -0.29675 0.11771 -0.29675 C 0.11944 -0.30833 0.12291 -0.31574 0.12569 -0.32708 C 0.13003 -0.34513 0.12743 -0.36782 0.13385 -0.38495 C 0.1368 -0.39259 0.14219 -0.39629 0.1467 -0.40231 C 0.14896 -0.41157 0.15573 -0.41782 0.16128 -0.42384 C 0.16302 -0.42569 0.16441 -0.42824 0.16614 -0.43009 C 0.18576 -0.45069 0.19305 -0.44583 0.22257 -0.44745 C 0.22413 -0.44745 0.22587 -0.44745 0.22743 -0.44745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43 -0.44746 C 0.23507 -0.44491 0.24167 -0.44259 0.24827 -0.43681 C 0.25226 -0.42199 0.26459 -0.41134 0.2757 -0.40671 C 0.27761 -0.39977 0.28386 -0.38727 0.28386 -0.38727 C 0.2875 -0.36181 0.29306 -0.33796 0.29514 -0.31204 C 0.29462 -0.18843 0.3033 -0.00625 0.28698 0.13542 C 0.2875 0.15185 0.28802 0.16829 0.28872 0.18472 C 0.28976 0.21157 0.29202 0.23472 0.29827 0.25995 C 0.29948 0.26481 0.30955 0.26597 0.31129 0.26643 C 0.32101 0.27523 0.32518 0.27338 0.33872 0.275 C 0.35625 0.27917 0.34497 0.27731 0.37257 0.27731 " pathEditMode="relative" ptsTypes="ffffffffffA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0.27732 C 0.37743 0.27269 0.38229 0.2706 0.38715 0.26667 C 0.39149 0.2581 0.39027 0.25486 0.39687 0.24931 C 0.40607 0.22408 0.39375 0.25417 0.40486 0.23634 C 0.40816 0.23102 0.40746 0.22107 0.40972 0.21482 C 0.41146 0.21019 0.41406 0.20625 0.41614 0.20209 C 0.41718 0.2 0.41944 0.1956 0.41944 0.1956 C 0.42465 0.17408 0.42847 0.14283 0.44045 0.12662 C 0.44288 0.11389 0.44722 0.10139 0.44843 0.08796 C 0.45017 0.06806 0.45468 0.0507 0.46302 0.03426 C 0.46597 0.02014 0.46961 0.00764 0.47586 -0.0044 C 0.47639 -0.00717 0.47656 -0.01018 0.47743 -0.01296 C 0.47812 -0.01528 0.48003 -0.0169 0.48073 -0.01944 C 0.48437 -0.03426 0.48646 -0.05532 0.48871 -0.07106 C 0.4934 -0.14583 0.48802 -0.0537 0.49201 -0.21319 C 0.49236 -0.22407 0.49687 -0.24537 0.49687 -0.24537 C 0.49774 -0.28032 0.49444 -0.30416 0.50816 -0.33125 C 0.50972 -0.33981 0.51076 -0.34537 0.51458 -0.35278 C 0.5184 -0.36782 0.51684 -0.36134 0.51944 -0.37222 C 0.52066 -0.39791 0.51597 -0.40555 0.52916 -0.41736 C 0.53628 -0.43032 0.53159 -0.42384 0.54357 -0.43449 C 0.54514 -0.43588 0.54687 -0.4375 0.54843 -0.43889 C 0.55 -0.44028 0.5533 -0.44305 0.5533 -0.44305 C 0.56284 -0.46204 0.57378 -0.45301 0.59201 -0.45162 C 0.59739 -0.4493 0.59514 -0.44954 0.59843 -0.44954 " pathEditMode="relative" ptsTypes="ffffffffffffffffffffffffA">
                                      <p:cBhvr>
                                        <p:cTn id="1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44 -0.44954 C 0.60139 -0.4456 0.60521 -0.44282 0.60816 -0.43889 C 0.60955 -0.43704 0.60989 -0.43403 0.61128 -0.43241 C 0.61805 -0.4243 0.62656 -0.42083 0.63229 -0.41088 C 0.64271 -0.39282 0.64948 -0.37222 0.65816 -0.35278 C 0.66007 -0.34259 0.66215 -0.33264 0.66458 -0.32268 C 0.66406 -0.2875 0.6658 -0.18287 0.65642 -0.13773 C 0.65364 -0.12384 0.65 -0.11134 0.64844 -0.09699 C 0.64722 -0.08611 0.64618 -0.07546 0.64514 -0.06458 C 0.64462 -0.06018 0.64201 -0.05162 0.64201 -0.05162 C 0.63889 -0.00324 0.64062 -0.04166 0.64201 0.04074 C 0.64236 0.05764 0.63212 0.17593 0.65816 0.21065 C 0.66041 0.22292 0.66354 0.22824 0.67257 0.23218 C 0.70121 0.23009 0.69184 0.23588 0.7033 0.22778 " pathEditMode="relative" ptsTypes="fffffffffffffA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3 0.22778 C 0.70851 0.21759 0.7059 0.22384 0.70972 0.20857 C 0.71163 0.2007 0.71649 0.19445 0.71944 0.18704 C 0.72257 0.17014 0.72517 0.15 0.73229 0.13542 C 0.7342 0.12593 0.73715 0.1169 0.73889 0.10741 C 0.73941 0.10463 0.73941 0.10139 0.74045 0.09884 C 0.74167 0.0963 0.74375 0.09445 0.74531 0.09236 C 0.74948 0.07477 0.75521 0.05671 0.75816 0.03866 C 0.76094 0.0213 0.76372 0.00625 0.77101 -0.00879 C 0.77483 -0.02731 0.77552 -0.0294 0.78403 -0.04305 C 0.78854 -0.05023 0.7908 -0.05694 0.79688 -0.0625 C 0.79965 -0.07361 0.80729 -0.08171 0.81302 -0.09051 C 0.82153 -0.10347 0.82882 -0.11713 0.84045 -0.12477 C 0.84201 -0.12754 0.8434 -0.13079 0.84531 -0.13333 C 0.8467 -0.13518 0.84879 -0.13588 0.85017 -0.13773 C 0.85156 -0.13958 0.85174 -0.14282 0.8533 -0.14421 C 0.85521 -0.14583 0.85764 -0.1456 0.85972 -0.14629 C 0.86944 -0.15926 0.88785 -0.17361 0.90174 -0.1787 C 0.91319 -0.18842 0.89826 -0.17685 0.91615 -0.18495 C 0.91806 -0.18588 0.91927 -0.18842 0.92101 -0.18935 C 0.93108 -0.19514 0.94601 -0.19977 0.9566 -0.2 C 0.97587 -0.20046 0.99531 -0.2 1.01458 -0.2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929799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«Прощальная песня птиц»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интонационной выразительности в экспрессивной речи, направленной на развитие высоты голоса.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0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Задание: Птицы улетают в тёплые края. Они поют грустную песню: «</a:t>
            </a:r>
            <a:r>
              <a:rPr lang="ru-RU" sz="2800" dirty="0" err="1" smtClean="0">
                <a:solidFill>
                  <a:srgbClr val="FFFF00"/>
                </a:solidFill>
              </a:rPr>
              <a:t>А-ааа</a:t>
            </a:r>
            <a:r>
              <a:rPr lang="ru-RU" sz="2800" dirty="0" smtClean="0">
                <a:solidFill>
                  <a:srgbClr val="FFFF00"/>
                </a:solidFill>
              </a:rPr>
              <a:t>». Чем выше летит птица, тем выше  её голос. Мы с вами  вместе с птицами споем их песню.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24000"/>
          </a:blip>
          <a:srcRect l="27707" r="47324"/>
          <a:stretch>
            <a:fillRect/>
          </a:stretch>
        </p:blipFill>
        <p:spPr>
          <a:xfrm>
            <a:off x="0" y="-1000156"/>
            <a:ext cx="9144000" cy="9144000"/>
          </a:xfrm>
          <a:noFill/>
          <a:ln/>
        </p:spPr>
      </p:pic>
      <p:pic>
        <p:nvPicPr>
          <p:cNvPr id="3077" name="Picture 5" descr="ptisa050"/>
          <p:cNvPicPr>
            <a:picLocks noChangeAspect="1" noChangeArrowheads="1" noCrop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-1857420" y="2000240"/>
            <a:ext cx="1630363" cy="1495425"/>
          </a:xfrm>
          <a:prstGeom prst="rect">
            <a:avLst/>
          </a:prstGeom>
          <a:noFill/>
        </p:spPr>
      </p:pic>
      <p:pic>
        <p:nvPicPr>
          <p:cNvPr id="7" name="Picture 5" descr="ptisa050"/>
          <p:cNvPicPr>
            <a:picLocks noChangeAspect="1" noChangeArrowheads="1" noCrop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-1630363" y="571480"/>
            <a:ext cx="1630363" cy="1495425"/>
          </a:xfrm>
          <a:prstGeom prst="rect">
            <a:avLst/>
          </a:prstGeom>
          <a:noFill/>
        </p:spPr>
      </p:pic>
      <p:pic>
        <p:nvPicPr>
          <p:cNvPr id="8" name="Picture 5" descr="ptisa050"/>
          <p:cNvPicPr>
            <a:picLocks noChangeAspect="1" noChangeArrowheads="1" noCrop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-2000296" y="3286124"/>
            <a:ext cx="1630363" cy="149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86612" y="578078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852E-6 L 1.2757 8.51852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852E-6 L 1.2757 8.51852E-6 " pathEditMode="relative" ptsTypes="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1.2757 7.40741E-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714356"/>
            <a:ext cx="8143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«Песенка пчелы»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интонационной выразительности в экспрессивной речи, направленной на развитие силы и высоты голоса.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Автоматизация звука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[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ж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]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Задание: Пчелка на полянке собирает нектар, перелетая, с одного цветка на другой, и поет любимую песенку (Ж-Ж-Ж). Мы с вами и вместе с пчелкой споем ее песенку. Воздух будем брать через нос выдыхать через рот. Когда воздуха будет не хватать, его нужно будет набрать через нос и продолжить упражнение. Сначала песенка поется тихо, пчелка летит по цветкам вниз, затем песенка становится громче - пчелка летит вверх.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1928794" y="342900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4857752" y="178592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0" y="242886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1285852" y="250030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3857620" y="385762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2786050" y="442913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5500694" y="78579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4429124" y="285749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6357950" y="171448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8072462" y="400050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" t="1140" r="2361" b="2361"/>
          <a:stretch>
            <a:fillRect/>
          </a:stretch>
        </p:blipFill>
        <p:spPr bwMode="auto">
          <a:xfrm>
            <a:off x="7215206" y="278605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59045">
            <a:off x="-189130" y="634159"/>
            <a:ext cx="1336404" cy="1477035"/>
          </a:xfrm>
          <a:prstGeom prst="rect">
            <a:avLst/>
          </a:prstGeom>
          <a:noFill/>
        </p:spPr>
      </p:pic>
      <p:pic>
        <p:nvPicPr>
          <p:cNvPr id="17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04584">
            <a:off x="4730922" y="-315919"/>
            <a:ext cx="1336404" cy="1477035"/>
          </a:xfrm>
          <a:prstGeom prst="rect">
            <a:avLst/>
          </a:prstGeom>
          <a:noFill/>
        </p:spPr>
      </p:pic>
      <p:pic>
        <p:nvPicPr>
          <p:cNvPr id="18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50686">
            <a:off x="1279309" y="1030777"/>
            <a:ext cx="1336404" cy="1477035"/>
          </a:xfrm>
          <a:prstGeom prst="rect">
            <a:avLst/>
          </a:prstGeom>
          <a:noFill/>
        </p:spPr>
      </p:pic>
      <p:pic>
        <p:nvPicPr>
          <p:cNvPr id="19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3918">
            <a:off x="2954143" y="2634423"/>
            <a:ext cx="1336404" cy="1477035"/>
          </a:xfrm>
          <a:prstGeom prst="rect">
            <a:avLst/>
          </a:prstGeom>
          <a:noFill/>
        </p:spPr>
      </p:pic>
      <p:pic>
        <p:nvPicPr>
          <p:cNvPr id="20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77933">
            <a:off x="6024979" y="-141112"/>
            <a:ext cx="1336404" cy="147703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03177 0.00116 0.07292 0.00139 0.10486 0.01505 C 0.1092 0.01898 0.1125 0.02315 0.11615 0.02801 " pathEditMode="relative" ptsTypes="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18519E-6 C 0.00296 0.00394 0.00712 0.00626 0.00973 0.01065 C 0.01077 0.01251 0.01008 0.01551 0.01129 0.01713 C 0.01407 0.02084 0.02101 0.0257 0.02101 0.0257 C 0.02414 0.03866 0.02657 0.05301 0.0323 0.06436 C 0.03733 0.08542 0.03577 0.07269 0.03386 0.10301 C 0.03716 0.1169 0.03403 0.10255 0.03716 0.12686 C 0.0382 0.13473 0.04514 0.15695 0.04844 0.16343 C 0.05105 0.17408 0.05556 0.18149 0.06129 0.18913 C 0.06459 0.20255 0.06025 0.18843 0.06771 0.20209 C 0.07119 0.20834 0.06997 0.21829 0.07414 0.22362 C 0.07744 0.22778 0.08056 0.23218 0.08386 0.23635 C 0.08525 0.2382 0.08542 0.24167 0.08716 0.24283 C 0.09549 0.24838 0.10244 0.24723 0.11129 0.24723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816 -0.02222 0.01372 -0.04606 0.02414 -0.06667 C 0.02639 -0.07593 0.029 -0.0838 0.03212 -0.09236 C 0.03577 -0.10208 0.03282 -0.10301 0.04028 -0.10972 C 0.04341 -0.12222 0.04427 -0.12755 0.05 -0.1375 C 0.05278 -0.14884 0.05469 -0.15995 0.05955 -0.16991 C 0.06233 -0.2088 0.0625 -0.23981 0.08872 -0.26227 C 0.09289 -0.27083 0.09167 -0.27361 0.09827 -0.2794 C 0.10139 -0.29097 0.10747 -0.29792 0.11285 -0.30741 C 0.1165 -0.32153 0.12084 -0.33565 0.13056 -0.34398 C 0.14393 -0.37014 0.12327 -0.33148 0.13872 -0.35486 C 0.14601 -0.36597 0.15799 -0.39005 0.17084 -0.39144 C 0.21025 -0.3956 0.19914 -0.38171 0.20955 -0.3956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C 0.01667 4.07407E-6 0.03334 4.07407E-6 0.05 4.07407E-6 " pathEditMode="relative" ptsTypes="f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C 0.00695 0.00625 0.0132 0.00879 0.01945 0.01713 C 0.02275 0.02592 0.02553 0.03171 0.03074 0.03865 C 0.03872 0.06065 0.02848 0.03472 0.03872 0.0537 C 0.04011 0.05625 0.04046 0.05972 0.04202 0.06227 C 0.0448 0.0669 0.05157 0.07523 0.05157 0.07523 C 0.05296 0.08055 0.05348 0.08379 0.05643 0.08819 C 0.0606 0.09421 0.06945 0.10532 0.06945 0.10532 C 0.07154 0.11389 0.07588 0.11458 0.079 0.12245 C 0.08699 0.14305 0.09393 0.16412 0.10157 0.18495 C 0.10209 0.19074 0.10209 0.19653 0.10331 0.20208 C 0.10504 0.21065 0.1106 0.21736 0.11286 0.22569 C 0.11529 0.23449 0.11581 0.23819 0.12102 0.24514 C 0.12779 0.26365 0.14063 0.27014 0.15331 0.27963 C 0.15557 0.28148 0.15747 0.28426 0.15973 0.28611 C 0.16963 0.29352 0.17796 0.29606 0.18872 0.29884 C 0.19706 0.30092 0.20435 0.30555 0.21286 0.3074 C 0.22206 0.31574 0.22032 0.31736 0.2323 0.32245 C 0.2356 0.32384 0.24202 0.32685 0.24202 0.32685 C 0.26459 0.32199 0.29237 0.32778 0.31459 0.32893 C 0.329 0.33403 0.33057 0.33333 0.35001 0.33333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«Мыльные пузыри»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Цель: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Формирование длительного плавного выдоха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«Дятел и  лесное эхо»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Цель: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Формирование навыков воспроизведения ритмического рисунка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Задание:  Дятел сидит на дереве и стучит по нему сильным клювом. Давай превратимся в  лесное эхо и, глядя на схему,  повторим  за дятлом его удары 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«Дятел дерево долбит, эхо может повторить»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 l="27832" r="33236"/>
          <a:stretch>
            <a:fillRect/>
          </a:stretch>
        </p:blipFill>
        <p:spPr bwMode="auto">
          <a:xfrm>
            <a:off x="1571604" y="-714404"/>
            <a:ext cx="8286776" cy="87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Скругленный прямоугольник 52"/>
          <p:cNvSpPr/>
          <p:nvPr/>
        </p:nvSpPr>
        <p:spPr>
          <a:xfrm>
            <a:off x="3571868" y="4643446"/>
            <a:ext cx="2286016" cy="714380"/>
          </a:xfrm>
          <a:prstGeom prst="roundRect">
            <a:avLst/>
          </a:prstGeom>
          <a:solidFill>
            <a:srgbClr val="7C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62" b="34375"/>
          <a:stretch>
            <a:fillRect/>
          </a:stretch>
        </p:blipFill>
        <p:spPr bwMode="auto">
          <a:xfrm>
            <a:off x="357158" y="2500306"/>
            <a:ext cx="4876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 l="27832" r="33236"/>
          <a:stretch>
            <a:fillRect/>
          </a:stretch>
        </p:blipFill>
        <p:spPr bwMode="auto">
          <a:xfrm>
            <a:off x="1571604" y="-714404"/>
            <a:ext cx="8286776" cy="87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92867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Скругленный прямоугольник 52"/>
          <p:cNvSpPr/>
          <p:nvPr/>
        </p:nvSpPr>
        <p:spPr>
          <a:xfrm>
            <a:off x="3571868" y="4643446"/>
            <a:ext cx="2286016" cy="714380"/>
          </a:xfrm>
          <a:prstGeom prst="roundRect">
            <a:avLst/>
          </a:prstGeom>
          <a:solidFill>
            <a:srgbClr val="7C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62" b="36328"/>
          <a:stretch>
            <a:fillRect/>
          </a:stretch>
        </p:blipFill>
        <p:spPr bwMode="auto">
          <a:xfrm>
            <a:off x="0" y="2714620"/>
            <a:ext cx="48768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388" y="578078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 l="27832" r="33236"/>
          <a:stretch>
            <a:fillRect/>
          </a:stretch>
        </p:blipFill>
        <p:spPr bwMode="auto">
          <a:xfrm>
            <a:off x="1571604" y="-714404"/>
            <a:ext cx="8286776" cy="87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Скругленный прямоугольник 52"/>
          <p:cNvSpPr/>
          <p:nvPr/>
        </p:nvSpPr>
        <p:spPr>
          <a:xfrm>
            <a:off x="3571868" y="4643446"/>
            <a:ext cx="2286016" cy="714380"/>
          </a:xfrm>
          <a:prstGeom prst="roundRect">
            <a:avLst/>
          </a:prstGeom>
          <a:solidFill>
            <a:srgbClr val="7C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3" b="27734"/>
          <a:stretch>
            <a:fillRect/>
          </a:stretch>
        </p:blipFill>
        <p:spPr bwMode="auto">
          <a:xfrm>
            <a:off x="0" y="4857760"/>
            <a:ext cx="4876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0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«Козлёнок на лугу»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Цель:</a:t>
            </a:r>
            <a:r>
              <a:rPr lang="ru-RU" sz="2800" dirty="0" smtClean="0">
                <a:solidFill>
                  <a:srgbClr val="FFFF00"/>
                </a:solidFill>
              </a:rPr>
              <a:t> Формировать навык воспроизведения ритма.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0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Задание: Козлёнок любит прыгать по </a:t>
            </a:r>
            <a:r>
              <a:rPr lang="ru-RU" sz="2800" smtClean="0">
                <a:solidFill>
                  <a:srgbClr val="FFFF00"/>
                </a:solidFill>
              </a:rPr>
              <a:t>кочкам .При </a:t>
            </a:r>
            <a:r>
              <a:rPr lang="ru-RU" sz="2800" dirty="0" smtClean="0">
                <a:solidFill>
                  <a:srgbClr val="FFFF00"/>
                </a:solidFill>
              </a:rPr>
              <a:t>этом он  напевает: «Ля-ля-ля».  Если кочки расположены рядом, то звуки произносят подряд, а если они расположены на расстоянии, надо выдержать паузу. Давайте сейчас вместе с козлёнком попробуем попрыгать с песенкой по кочкам. 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ЗАЯЦ\картинки\От Барминой Л.Г\Изображение 62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42710" b="-45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 bwMode="auto">
          <a:xfrm>
            <a:off x="0" y="3786190"/>
            <a:ext cx="9144000" cy="364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3" t="37110" r="20391" b="10156"/>
          <a:stretch>
            <a:fillRect/>
          </a:stretch>
        </p:blipFill>
        <p:spPr bwMode="auto">
          <a:xfrm>
            <a:off x="7000892" y="4500570"/>
            <a:ext cx="26432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3" t="37110" r="20391" b="10156"/>
          <a:stretch>
            <a:fillRect/>
          </a:stretch>
        </p:blipFill>
        <p:spPr bwMode="auto">
          <a:xfrm>
            <a:off x="3071802" y="4429132"/>
            <a:ext cx="26432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3" t="37110" r="20391" b="10156"/>
          <a:stretch>
            <a:fillRect/>
          </a:stretch>
        </p:blipFill>
        <p:spPr bwMode="auto">
          <a:xfrm>
            <a:off x="-285784" y="4286256"/>
            <a:ext cx="26432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3" t="37110" r="20391" b="10156"/>
          <a:stretch>
            <a:fillRect/>
          </a:stretch>
        </p:blipFill>
        <p:spPr bwMode="auto">
          <a:xfrm>
            <a:off x="5143504" y="4429132"/>
            <a:ext cx="26432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D:\ЗАЯЦ\триггеры\анимация вся\Анимация\2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3214678" cy="3214710"/>
          </a:xfrm>
          <a:prstGeom prst="rect">
            <a:avLst/>
          </a:prstGeom>
          <a:noFill/>
        </p:spPr>
      </p:pic>
      <p:pic>
        <p:nvPicPr>
          <p:cNvPr id="32" name="Picture 2" descr="D:\ЗАЯЦ\триггеры\анимация вся\Анимация\2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3214678" cy="32147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72264" y="578078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129 L -1.08697 0.005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2638 L -1.19722 -0.005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1145243"/>
            <a:ext cx="8143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Три медведя».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Цель.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Формировать умение определять по тембру голоса эмоциональную окраску фразы.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0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Педагог 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произносит фразу с различной эмоциональной окраской. Дети по голосу педагога определяют, какие чувства испытывает персонаж, и отвечают на вопрос: «Кто это сказал?»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571480"/>
            <a:ext cx="7858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Задание: Катя любит играть с мыльными пузырями. Давай и мы вместе с Катей будем выдувать пузыри. Воздух будем брать через нос выдыхать через рот, губы сложим трубочкой, щёки не будем раздувать. Когда воздуха будет не хватать, его нужно будет набрать через нос и продолжить упражнение.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5482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4" descr="MMj0283634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4429156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«Мишка и пчёлы»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Цель: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Формирование интонационной выразительности в экспрессивной речи, направленной на развитие силы и высоты голоса. Автоматизация звука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[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ж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]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Задание: Как жужжат пчёлы?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Медведь пришёл на пасеку.  Пчёлы жужжат тихо. Чем ближе медведь подходит к ульям, тем громче жужжат пчёлы.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86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86082" flipH="1">
            <a:off x="3314382" y="-104176"/>
            <a:ext cx="1214446" cy="1466855"/>
          </a:xfrm>
          <a:prstGeom prst="rect">
            <a:avLst/>
          </a:prstGeom>
          <a:noFill/>
        </p:spPr>
      </p:pic>
      <p:pic>
        <p:nvPicPr>
          <p:cNvPr id="7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15589">
            <a:off x="1002545" y="371559"/>
            <a:ext cx="1214446" cy="1466855"/>
          </a:xfrm>
          <a:prstGeom prst="rect">
            <a:avLst/>
          </a:prstGeom>
          <a:noFill/>
        </p:spPr>
      </p:pic>
      <p:pic>
        <p:nvPicPr>
          <p:cNvPr id="9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3438" y="1071546"/>
            <a:ext cx="928694" cy="1143008"/>
          </a:xfrm>
          <a:prstGeom prst="rect">
            <a:avLst/>
          </a:prstGeom>
          <a:noFill/>
        </p:spPr>
      </p:pic>
      <p:pic>
        <p:nvPicPr>
          <p:cNvPr id="11" name="Picture 15" descr="C:\Documents and Settings\BBC\Мои документы\Загрузки\animal156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0"/>
            <a:ext cx="1214446" cy="1466855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43802" y="1071546"/>
            <a:ext cx="1500198" cy="17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2357430"/>
            <a:ext cx="3143272" cy="39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0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928802"/>
            <a:ext cx="2838452" cy="30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14686"/>
            <a:ext cx="32146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9" r="33887"/>
          <a:stretch>
            <a:fillRect/>
          </a:stretch>
        </p:blipFill>
        <p:spPr bwMode="auto">
          <a:xfrm>
            <a:off x="4857752" y="2285992"/>
            <a:ext cx="257176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4876" y="2285992"/>
            <a:ext cx="3143272" cy="39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86612" y="6000768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21267 -1.48148E-6 " pathEditMode="relative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8 5.18519E-6 L 0.33091 5.18519E-6 " pathEditMode="relative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91 5.18519E-6 L 0.5198 5.18519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18519E-6 C -0.00971 -0.00069 -0.01926 -0.00092 -0.02899 -0.00208 C -0.03662 -0.003 -0.0401 -0.00833 -0.04669 -0.01064 C -0.04843 -0.01134 -0.071 -0.01481 -0.07256 -0.01504 C -0.07465 -0.01643 -0.07899 -0.01944 -0.07899 -0.01944 " pathEditMode="relative" ptsTypes="ffff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87413 -0.0206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«Петруша летит в гости»</a:t>
            </a:r>
          </a:p>
          <a:p>
            <a:pPr lvl="0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Цель: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Формирование интонационной выразительности в экспрессивной речи, направленной на развитие силы и высоты голоса. 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Задание: Попугай Петруша летит к нам в гости и напевает песенку. Чем ближе Петруша, тем громче его песенка.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en-US" sz="3200" b="1" dirty="0" smtClean="0">
                <a:solidFill>
                  <a:srgbClr val="FFFF00"/>
                </a:solidFill>
              </a:rPr>
              <a:t>V</a:t>
            </a:r>
            <a:r>
              <a:rPr lang="ru-RU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709</Words>
  <Application>Microsoft Office PowerPoint</Application>
  <PresentationFormat>Экран (4:3)</PresentationFormat>
  <Paragraphs>65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2012-02-09T15:14:22Z</dcterms:created>
  <dcterms:modified xsi:type="dcterms:W3CDTF">2013-10-12T11:22:47Z</dcterms:modified>
</cp:coreProperties>
</file>