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2" r:id="rId5"/>
    <p:sldId id="257" r:id="rId6"/>
    <p:sldId id="260" r:id="rId7"/>
    <p:sldId id="261" r:id="rId8"/>
    <p:sldId id="263" r:id="rId9"/>
    <p:sldId id="265" r:id="rId10"/>
    <p:sldId id="267" r:id="rId11"/>
    <p:sldId id="268" r:id="rId12"/>
    <p:sldId id="269" r:id="rId13"/>
    <p:sldId id="266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0E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0943" autoAdjust="0"/>
  </p:normalViewPr>
  <p:slideViewPr>
    <p:cSldViewPr>
      <p:cViewPr varScale="1">
        <p:scale>
          <a:sx n="60" d="100"/>
          <a:sy n="60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83460-5FC0-4E4C-ADAB-58D21A678BC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F867B-BD42-4AFE-A717-EC589EE48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92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F867B-BD42-4AFE-A717-EC589EE4807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61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F867B-BD42-4AFE-A717-EC589EE4807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4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9" descr="bs_05.pn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58082" y="4786322"/>
            <a:ext cx="1169988" cy="17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st="1016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8" name="Рамка 7"/>
          <p:cNvSpPr/>
          <p:nvPr userDrawn="1"/>
        </p:nvSpPr>
        <p:spPr>
          <a:xfrm>
            <a:off x="285720" y="214290"/>
            <a:ext cx="8572560" cy="6429420"/>
          </a:xfrm>
          <a:prstGeom prst="frame">
            <a:avLst>
              <a:gd name="adj1" fmla="val 2875"/>
            </a:avLst>
          </a:prstGeom>
          <a:gradFill>
            <a:gsLst>
              <a:gs pos="0">
                <a:schemeClr val="accent5">
                  <a:lumMod val="60000"/>
                  <a:lumOff val="40000"/>
                  <a:alpha val="62000"/>
                </a:schemeClr>
              </a:gs>
              <a:gs pos="30000">
                <a:schemeClr val="accent5">
                  <a:lumMod val="40000"/>
                  <a:lumOff val="60000"/>
                </a:schemeClr>
              </a:gs>
              <a:gs pos="64999">
                <a:schemeClr val="accent5">
                  <a:lumMod val="20000"/>
                  <a:lumOff val="80000"/>
                </a:schemeClr>
              </a:gs>
              <a:gs pos="89999">
                <a:srgbClr val="C0E2A6"/>
              </a:gs>
              <a:gs pos="100000">
                <a:srgbClr val="92D050">
                  <a:alpha val="67000"/>
                </a:srgbClr>
              </a:gs>
            </a:gsLst>
            <a:lin ang="54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8" name="Picture 3" descr="C:\Documents and Settings\Администратор\Рабочий стол\Электронка картинки\6d1e82a9bd9e.pn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15140" y="5643578"/>
            <a:ext cx="1071578" cy="106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21" name="Picture 12" descr="C:\Documents and Settings\Администратор\Рабочий стол\Электронка картинки\8195055a8800.png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37498" y="4643446"/>
            <a:ext cx="494590" cy="28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267855" y="249382"/>
            <a:ext cx="8608290" cy="632289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142844" y="142852"/>
            <a:ext cx="8858312" cy="6572296"/>
          </a:xfrm>
          <a:prstGeom prst="frame">
            <a:avLst>
              <a:gd name="adj1" fmla="val 2875"/>
            </a:avLst>
          </a:prstGeom>
          <a:gradFill>
            <a:gsLst>
              <a:gs pos="0">
                <a:schemeClr val="accent5">
                  <a:lumMod val="60000"/>
                  <a:lumOff val="40000"/>
                  <a:alpha val="62000"/>
                </a:schemeClr>
              </a:gs>
              <a:gs pos="30000">
                <a:schemeClr val="accent5">
                  <a:lumMod val="40000"/>
                  <a:lumOff val="60000"/>
                </a:schemeClr>
              </a:gs>
              <a:gs pos="64999">
                <a:schemeClr val="accent5">
                  <a:lumMod val="20000"/>
                  <a:lumOff val="80000"/>
                </a:schemeClr>
              </a:gs>
              <a:gs pos="89999">
                <a:srgbClr val="C0E2A6"/>
              </a:gs>
              <a:gs pos="100000">
                <a:srgbClr val="92D050">
                  <a:alpha val="67000"/>
                </a:srgbClr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图片 9" descr="bs_05.png"/>
          <p:cNvPicPr>
            <a:picLocks noChangeAspect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8143900" y="5500702"/>
            <a:ext cx="740388" cy="110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st="1016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0" name="Picture 12" descr="C:\Documents and Settings\Администратор\Рабочий стол\Электронка картинки\8195055a8800.png"/>
          <p:cNvPicPr>
            <a:picLocks noChangeAspect="1" noChangeArrowheads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 flipH="1">
            <a:off x="357158" y="428604"/>
            <a:ext cx="494590" cy="28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rpt=simage&amp;img_url=files.myopera.com/thoiyeudau/blog/HAT%20GONG%20TAM%20HON.jpg&amp;ed=1&amp;text=%D0%B2%D0%BE%D0%B4%D0%B0&amp;p=9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&#1072;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guineaoye.files.wordpress.com/2010/01/guineablooddiamondruby.jpg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www.rtvslo.si/_up/photos/2010/05/31/u43949-134140_sand_blogshow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epochtimes.com/n2/images/stories/large/2010/05/09/USDA_Mineral_Quartz_Crystal_93c3951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pix.timeout.ru/216177.jpeg" TargetMode="External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effectLst/>
                <a:latin typeface="Comic Sans MS" pitchFamily="66" charset="0"/>
              </a:rPr>
              <a:t>Бинарные соединения: оксиды, гидриды</a:t>
            </a:r>
            <a:endParaRPr lang="ru-RU" b="1" dirty="0">
              <a:effectLst/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229200"/>
            <a:ext cx="6624736" cy="1008112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>
                <a:latin typeface="Comic Sans MS" pitchFamily="66" charset="0"/>
              </a:rPr>
              <a:t>МАОУ </a:t>
            </a:r>
            <a:r>
              <a:rPr lang="ru-RU" i="1" dirty="0" smtClean="0">
                <a:latin typeface="Comic Sans MS" pitchFamily="66" charset="0"/>
              </a:rPr>
              <a:t>СОШ </a:t>
            </a:r>
            <a:r>
              <a:rPr lang="ru-RU" i="1" dirty="0" smtClean="0">
                <a:latin typeface="Comic Sans MS" pitchFamily="66" charset="0"/>
              </a:rPr>
              <a:t> «</a:t>
            </a:r>
            <a:r>
              <a:rPr lang="ru-RU" i="1" dirty="0" err="1" smtClean="0">
                <a:latin typeface="Comic Sans MS" pitchFamily="66" charset="0"/>
              </a:rPr>
              <a:t>Финист</a:t>
            </a:r>
            <a:r>
              <a:rPr lang="ru-RU" i="1" dirty="0" smtClean="0">
                <a:latin typeface="Comic Sans MS" pitchFamily="66" charset="0"/>
              </a:rPr>
              <a:t>» №</a:t>
            </a:r>
            <a:r>
              <a:rPr lang="ru-RU" i="1" dirty="0" smtClean="0">
                <a:latin typeface="Comic Sans MS" pitchFamily="66" charset="0"/>
              </a:rPr>
              <a:t>30 </a:t>
            </a:r>
          </a:p>
          <a:p>
            <a:r>
              <a:rPr lang="ru-RU" i="1" dirty="0" smtClean="0">
                <a:latin typeface="Comic Sans MS" pitchFamily="66" charset="0"/>
              </a:rPr>
              <a:t>г.Ростов-на-Дону</a:t>
            </a:r>
            <a:endParaRPr lang="ru-RU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  <a:t>Многообразие</a:t>
            </a:r>
            <a:b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</a:br>
            <a: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  <a:t>бинарных соединений в </a:t>
            </a:r>
            <a:r>
              <a:rPr lang="ru-RU" sz="2400" b="1" dirty="0" smtClean="0">
                <a:solidFill>
                  <a:srgbClr val="0000FF"/>
                </a:solidFill>
                <a:effectLst/>
                <a:latin typeface="Comic Sans MS" pitchFamily="66" charset="0"/>
              </a:rPr>
              <a:t>природе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3943201"/>
              </p:ext>
            </p:extLst>
          </p:nvPr>
        </p:nvGraphicFramePr>
        <p:xfrm>
          <a:off x="4499992" y="1059896"/>
          <a:ext cx="4316288" cy="568147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27335"/>
                <a:gridCol w="2088953"/>
              </a:tblGrid>
              <a:tr h="1123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Возможные названия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Оксид</a:t>
                      </a:r>
                      <a:r>
                        <a:rPr lang="ru-RU" sz="2400" b="1" baseline="0" dirty="0" smtClean="0">
                          <a:latin typeface="Comic Sans MS" pitchFamily="66" charset="0"/>
                        </a:rPr>
                        <a:t> водорода,</a:t>
                      </a:r>
                    </a:p>
                    <a:p>
                      <a:pPr algn="ctr"/>
                      <a:r>
                        <a:rPr lang="ru-RU" sz="2400" b="1" baseline="0" dirty="0" smtClean="0">
                          <a:latin typeface="Comic Sans MS" pitchFamily="66" charset="0"/>
                        </a:rPr>
                        <a:t>вода</a:t>
                      </a:r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9320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Химическая формула</a:t>
                      </a:r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Comic Sans MS" pitchFamily="66" charset="0"/>
                        </a:rPr>
                        <a:t>H</a:t>
                      </a:r>
                      <a:r>
                        <a:rPr lang="ru-RU" sz="2000" b="1" baseline="0" dirty="0" smtClean="0">
                          <a:latin typeface="Comic Sans MS" pitchFamily="66" charset="0"/>
                        </a:rPr>
                        <a:t>2</a:t>
                      </a:r>
                      <a:r>
                        <a:rPr lang="en-US" sz="3200" b="1" dirty="0" smtClean="0">
                          <a:latin typeface="Comic Sans MS" pitchFamily="66" charset="0"/>
                        </a:rPr>
                        <a:t>O</a:t>
                      </a:r>
                    </a:p>
                    <a:p>
                      <a:pPr algn="ctr"/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1928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Тип химической связи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ru-RU" sz="2400" dirty="0" smtClean="0">
                          <a:solidFill>
                            <a:srgbClr val="FF0505"/>
                          </a:solidFill>
                          <a:latin typeface="Comic Sans MS" pitchFamily="66" charset="0"/>
                        </a:rPr>
                        <a:t>Ковалентная</a:t>
                      </a:r>
                    </a:p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ru-RU" sz="2400" dirty="0" smtClean="0">
                          <a:solidFill>
                            <a:srgbClr val="FF0505"/>
                          </a:solidFill>
                          <a:latin typeface="Comic Sans MS" pitchFamily="66" charset="0"/>
                        </a:rPr>
                        <a:t> полярная</a:t>
                      </a:r>
                    </a:p>
                    <a:p>
                      <a:pPr algn="ctr"/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8586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Физические свойства</a:t>
                      </a:r>
                    </a:p>
                    <a:p>
                      <a:pPr algn="ctr"/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жидкость </a:t>
                      </a:r>
                      <a:r>
                        <a:rPr lang="ru-RU" sz="2400" b="1" dirty="0" err="1" smtClean="0">
                          <a:latin typeface="Comic Sans MS" pitchFamily="66" charset="0"/>
                        </a:rPr>
                        <a:t>безЦ</a:t>
                      </a:r>
                      <a:r>
                        <a:rPr lang="ru-RU" sz="2400" b="1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ru-RU" sz="2400" b="1" dirty="0" err="1" smtClean="0">
                          <a:latin typeface="Comic Sans MS" pitchFamily="66" charset="0"/>
                        </a:rPr>
                        <a:t>безЗ</a:t>
                      </a:r>
                      <a:r>
                        <a:rPr lang="ru-RU" sz="2400" b="1" dirty="0" smtClean="0">
                          <a:latin typeface="Comic Sans MS" pitchFamily="66" charset="0"/>
                        </a:rPr>
                        <a:t>,</a:t>
                      </a:r>
                      <a:r>
                        <a:rPr lang="ru-RU" sz="2400" b="1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ru-RU" sz="2400" b="1" baseline="0" dirty="0" err="1" smtClean="0">
                          <a:latin typeface="Comic Sans MS" pitchFamily="66" charset="0"/>
                        </a:rPr>
                        <a:t>безВ</a:t>
                      </a:r>
                      <a:endParaRPr lang="ru-RU" sz="2400" b="1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ru-RU" sz="2400" b="1" dirty="0" err="1" smtClean="0">
                          <a:latin typeface="Comic Sans MS" pitchFamily="66" charset="0"/>
                        </a:rPr>
                        <a:t>tпл</a:t>
                      </a:r>
                      <a:r>
                        <a:rPr lang="ru-RU" sz="2400" b="1" dirty="0" smtClean="0">
                          <a:latin typeface="Comic Sans MS" pitchFamily="66" charset="0"/>
                        </a:rPr>
                        <a:t>=0°С</a:t>
                      </a:r>
                    </a:p>
                    <a:p>
                      <a:pPr algn="ctr"/>
                      <a:r>
                        <a:rPr lang="ru-RU" sz="2400" b="1" dirty="0" err="1" smtClean="0">
                          <a:latin typeface="Comic Sans MS" pitchFamily="66" charset="0"/>
                        </a:rPr>
                        <a:t>tкип</a:t>
                      </a:r>
                      <a:r>
                        <a:rPr lang="ru-RU" sz="2400" b="1" dirty="0" smtClean="0">
                          <a:latin typeface="Comic Sans MS" pitchFamily="66" charset="0"/>
                        </a:rPr>
                        <a:t>=100°С</a:t>
                      </a:r>
                    </a:p>
                    <a:p>
                      <a:pPr algn="ctr"/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>
            <a:hlinkClick r:id="rId3" tooltip="вода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7811" y="2564904"/>
            <a:ext cx="4038600" cy="37397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6732240" y="3252685"/>
            <a:ext cx="2106597" cy="9286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484784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Вода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5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6753"/>
            <a:ext cx="4040188" cy="43204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Оксид кремния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IV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)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SiO</a:t>
            </a:r>
            <a:r>
              <a:rPr lang="ru-RU" baseline="-30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2661485"/>
              </p:ext>
            </p:extLst>
          </p:nvPr>
        </p:nvGraphicFramePr>
        <p:xfrm>
          <a:off x="457200" y="1628799"/>
          <a:ext cx="4040188" cy="502802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020094"/>
                <a:gridCol w="2020094"/>
              </a:tblGrid>
              <a:tr h="11881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mic Sans MS" pitchFamily="66" charset="0"/>
                        </a:rPr>
                        <a:t>Возможные названия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Оксид кремния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IV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)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SiO</a:t>
                      </a:r>
                      <a:r>
                        <a:rPr lang="ru-RU" baseline="-30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2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+mn-cs"/>
                        </a:rPr>
                        <a:t>, песок, кварц, яшма, аметист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1881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Химическая формула</a:t>
                      </a:r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SiO</a:t>
                      </a:r>
                      <a:r>
                        <a:rPr lang="ru-RU" sz="3200" baseline="-30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rPr>
                        <a:t>2</a:t>
                      </a:r>
                      <a:endParaRPr lang="ru-RU" sz="32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1881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Тип химической связи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ru-RU" sz="2000" b="1" dirty="0" smtClean="0">
                          <a:solidFill>
                            <a:srgbClr val="FF0505"/>
                          </a:solidFill>
                          <a:latin typeface="Comic Sans MS" pitchFamily="66" charset="0"/>
                        </a:rPr>
                        <a:t>Ковалентная</a:t>
                      </a:r>
                    </a:p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ru-RU" sz="2000" b="1" dirty="0" smtClean="0">
                          <a:solidFill>
                            <a:srgbClr val="FF0505"/>
                          </a:solidFill>
                          <a:latin typeface="Comic Sans MS" pitchFamily="66" charset="0"/>
                        </a:rPr>
                        <a:t> полярная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1881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Физические свойства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Comic Sans MS" pitchFamily="66" charset="0"/>
                        </a:rPr>
                        <a:t>Твёрдое, жёлтое,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Comic Sans MS" pitchFamily="66" charset="0"/>
                        </a:rPr>
                        <a:t>без В,</a:t>
                      </a:r>
                      <a:r>
                        <a:rPr lang="ru-RU" sz="2000" b="1" baseline="0" dirty="0" smtClean="0">
                          <a:latin typeface="Comic Sans MS" pitchFamily="66" charset="0"/>
                        </a:rPr>
                        <a:t> без З</a:t>
                      </a:r>
                      <a:endParaRPr lang="ru-RU" sz="2000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7027" y="26064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  <a:t>Многообразие</a:t>
            </a:r>
            <a:b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</a:br>
            <a: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  <a:t>бинарных соединений в </a:t>
            </a:r>
            <a:r>
              <a:rPr lang="ru-RU" sz="2400" b="1" dirty="0" smtClean="0">
                <a:solidFill>
                  <a:srgbClr val="0000FF"/>
                </a:solidFill>
                <a:effectLst/>
                <a:latin typeface="Comic Sans MS" pitchFamily="66" charset="0"/>
              </a:rPr>
              <a:t>природе</a:t>
            </a:r>
            <a:endParaRPr lang="ru-RU" sz="2400" dirty="0"/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2411760" y="4365104"/>
            <a:ext cx="2106597" cy="9286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39" descr="http://biser.vipshop.ru/s01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285" y="998523"/>
            <a:ext cx="22860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1" descr="H:\Черновик\sio2-0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58" y="4806226"/>
            <a:ext cx="2388938" cy="1796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http://biser.vipshop.ru/s00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98645">
            <a:off x="4323019" y="2713320"/>
            <a:ext cx="2804458" cy="19475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10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  <a:t>Многообразие</a:t>
            </a:r>
            <a:b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</a:br>
            <a:r>
              <a:rPr lang="ru-RU" sz="2400" b="1" dirty="0">
                <a:solidFill>
                  <a:srgbClr val="0000FF"/>
                </a:solidFill>
                <a:effectLst/>
                <a:latin typeface="Comic Sans MS" pitchFamily="66" charset="0"/>
              </a:rPr>
              <a:t>бинарных соединений в природе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5760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Оксид углерода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IV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CO</a:t>
            </a:r>
            <a:r>
              <a:rPr lang="ru-RU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66349196"/>
              </p:ext>
            </p:extLst>
          </p:nvPr>
        </p:nvGraphicFramePr>
        <p:xfrm>
          <a:off x="4355976" y="1196752"/>
          <a:ext cx="4392488" cy="536268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04256"/>
                <a:gridCol w="2088232"/>
              </a:tblGrid>
              <a:tr h="1260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mic Sans MS" pitchFamily="66" charset="0"/>
                        </a:rPr>
                        <a:t>Возможные названия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omic Sans MS" pitchFamily="66" charset="0"/>
                        </a:rPr>
                        <a:t>диоксид углерода,  оксид углерода (</a:t>
                      </a:r>
                      <a:r>
                        <a:rPr lang="en-US" sz="1800" dirty="0" smtClean="0">
                          <a:latin typeface="Comic Sans MS" pitchFamily="66" charset="0"/>
                        </a:rPr>
                        <a:t>IV</a:t>
                      </a:r>
                      <a:r>
                        <a:rPr lang="ru-RU" sz="1800" dirty="0" smtClean="0">
                          <a:latin typeface="Comic Sans MS" pitchFamily="66" charset="0"/>
                        </a:rPr>
                        <a:t>), углекислый</a:t>
                      </a:r>
                      <a:r>
                        <a:rPr lang="ru-RU" sz="1800" baseline="0" dirty="0" smtClean="0">
                          <a:latin typeface="Comic Sans MS" pitchFamily="66" charset="0"/>
                        </a:rPr>
                        <a:t> газ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1322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Химическая формула</a:t>
                      </a:r>
                      <a:endParaRPr lang="ru-RU" sz="2400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latin typeface="Comic Sans MS" pitchFamily="66" charset="0"/>
                        </a:rPr>
                        <a:t>CO</a:t>
                      </a:r>
                      <a:r>
                        <a:rPr lang="en-US" sz="4000" b="1" baseline="-25000" dirty="0" smtClean="0">
                          <a:latin typeface="Comic Sans MS" pitchFamily="66" charset="0"/>
                        </a:rPr>
                        <a:t>2</a:t>
                      </a:r>
                      <a:r>
                        <a:rPr lang="en-US" sz="4000" b="1" dirty="0" smtClean="0">
                          <a:latin typeface="Comic Sans MS" pitchFamily="66" charset="0"/>
                        </a:rPr>
                        <a:t> </a:t>
                      </a:r>
                      <a:endParaRPr lang="ru-RU" sz="4000" b="1" dirty="0" smtClean="0">
                        <a:latin typeface="Comic Sans MS" pitchFamily="66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130884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Тип химической связи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ru-RU" sz="2400" b="1" dirty="0" smtClean="0">
                          <a:solidFill>
                            <a:srgbClr val="FF0505"/>
                          </a:solidFill>
                          <a:latin typeface="Comic Sans MS" pitchFamily="66" charset="0"/>
                        </a:rPr>
                        <a:t>Ковалентная</a:t>
                      </a:r>
                    </a:p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ru-RU" sz="2400" b="1" dirty="0" smtClean="0">
                          <a:solidFill>
                            <a:srgbClr val="FF0505"/>
                          </a:solidFill>
                          <a:latin typeface="Comic Sans MS" pitchFamily="66" charset="0"/>
                        </a:rPr>
                        <a:t> полярная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43733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Comic Sans MS" pitchFamily="66" charset="0"/>
                        </a:rPr>
                        <a:t>Физические свойства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Comic Sans MS" pitchFamily="66" charset="0"/>
                        </a:rPr>
                        <a:t>Газ, без Ц, без З, без В, не поддерживает горение</a:t>
                      </a:r>
                      <a:endParaRPr lang="ru-RU" sz="2000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6664424" y="3711059"/>
            <a:ext cx="2106597" cy="9286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>
            <a:hlinkClick r:id="rId2" action="ppaction://hlinkfile" tooltip="дыхание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060848"/>
            <a:ext cx="3349625" cy="422911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7998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274638"/>
            <a:ext cx="10009112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FF"/>
                </a:solidFill>
                <a:effectLst/>
                <a:latin typeface="Comic Sans MS" pitchFamily="66" charset="0"/>
              </a:rPr>
              <a:t>Многообразие</a:t>
            </a:r>
            <a:br>
              <a:rPr lang="ru-RU" b="1" dirty="0">
                <a:solidFill>
                  <a:srgbClr val="0000FF"/>
                </a:solidFill>
                <a:effectLst/>
                <a:latin typeface="Comic Sans MS" pitchFamily="66" charset="0"/>
              </a:rPr>
            </a:br>
            <a:r>
              <a:rPr lang="ru-RU" b="1" dirty="0">
                <a:solidFill>
                  <a:srgbClr val="0000FF"/>
                </a:solidFill>
                <a:effectLst/>
                <a:latin typeface="Comic Sans MS" pitchFamily="66" charset="0"/>
              </a:rPr>
              <a:t>бинарных соединений в природе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075240" cy="63976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Гематит(</a:t>
            </a: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Fe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7" name="Объект 6" descr="геметит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4040188" cy="36900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Содержимое 10" descr="гематит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92896"/>
            <a:ext cx="3665289" cy="36652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939336" cy="99571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Решение задач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ru-RU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ru-RU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ru-RU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Comic Sans MS" pitchFamily="66" charset="0"/>
              </a:rPr>
              <a:t>Какой объём займут</a:t>
            </a:r>
            <a:endParaRPr lang="en-US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Comic Sans MS" pitchFamily="66" charset="0"/>
              </a:rPr>
              <a:t> 32 мг  </a:t>
            </a:r>
            <a:r>
              <a:rPr lang="en-US" dirty="0" smtClean="0">
                <a:latin typeface="Comic Sans MS" pitchFamily="66" charset="0"/>
              </a:rPr>
              <a:t>SO</a:t>
            </a:r>
            <a:r>
              <a:rPr lang="en-US" sz="2000" dirty="0" smtClean="0">
                <a:latin typeface="Comic Sans MS" pitchFamily="66" charset="0"/>
              </a:rPr>
              <a:t>2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? Сколько атомов каждого элемента содержится в этом объёме?</a:t>
            </a:r>
          </a:p>
        </p:txBody>
      </p:sp>
      <p:pic>
        <p:nvPicPr>
          <p:cNvPr id="5" name="Picture 13" descr="HOMEWORK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2892386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3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>Домашнее задание</a:t>
            </a:r>
            <a:endParaRPr lang="ru-RU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§19, упр. 1</a:t>
            </a:r>
            <a:endParaRPr lang="ru-RU" sz="4000" dirty="0">
              <a:latin typeface="Comic Sans MS" pitchFamily="66" charset="0"/>
            </a:endParaRPr>
          </a:p>
        </p:txBody>
      </p:sp>
      <p:pic>
        <p:nvPicPr>
          <p:cNvPr id="5" name="Picture 19" descr="C:\Documents and Settings\Администратор\Рабочий стол\Электронка картинки\knigi-9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6868"/>
            <a:ext cx="3528392" cy="400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74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6771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omic Sans MS" pitchFamily="66" charset="0"/>
              </a:rPr>
              <a:t>Цели урока</a:t>
            </a:r>
            <a:endParaRPr lang="ru-RU" sz="36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548680"/>
            <a:ext cx="5111750" cy="604867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dirty="0" smtClean="0"/>
              <a:t>Познакомиться с понятием </a:t>
            </a:r>
            <a:r>
              <a:rPr lang="ru-RU" i="1" dirty="0" smtClean="0">
                <a:solidFill>
                  <a:srgbClr val="FF0000"/>
                </a:solidFill>
              </a:rPr>
              <a:t>оксиды</a:t>
            </a:r>
            <a:r>
              <a:rPr lang="ru-RU" dirty="0" smtClean="0"/>
              <a:t> и </a:t>
            </a:r>
            <a:r>
              <a:rPr lang="ru-RU" i="1" dirty="0" smtClean="0">
                <a:solidFill>
                  <a:srgbClr val="FF0000"/>
                </a:solidFill>
              </a:rPr>
              <a:t>гидриды;</a:t>
            </a:r>
            <a:endParaRPr lang="ru-RU" dirty="0" smtClean="0"/>
          </a:p>
          <a:p>
            <a:pPr algn="ctr">
              <a:buFont typeface="Wingdings" pitchFamily="2" charset="2"/>
              <a:buChar char="ü"/>
            </a:pPr>
            <a:r>
              <a:rPr lang="ru-RU" dirty="0" smtClean="0"/>
              <a:t>Закрепить навыки составления </a:t>
            </a:r>
            <a:r>
              <a:rPr lang="ru-RU" i="1" dirty="0" smtClean="0">
                <a:solidFill>
                  <a:srgbClr val="FF0000"/>
                </a:solidFill>
              </a:rPr>
              <a:t>формул по С.О.</a:t>
            </a:r>
            <a:r>
              <a:rPr lang="ru-RU" dirty="0" smtClean="0"/>
              <a:t> и определение </a:t>
            </a:r>
            <a:r>
              <a:rPr lang="ru-RU" i="1" dirty="0" smtClean="0">
                <a:solidFill>
                  <a:srgbClr val="FF0000"/>
                </a:solidFill>
              </a:rPr>
              <a:t>С.О. по формуле</a:t>
            </a:r>
            <a:r>
              <a:rPr lang="ru-RU" dirty="0" smtClean="0"/>
              <a:t>;</a:t>
            </a:r>
          </a:p>
          <a:p>
            <a:pPr algn="ctr">
              <a:buFont typeface="Wingdings" pitchFamily="2" charset="2"/>
              <a:buChar char="ü"/>
            </a:pPr>
            <a:r>
              <a:rPr lang="ru-RU" dirty="0" smtClean="0"/>
              <a:t>Произвести расчёты с использованием формул оксидов и гидридов</a:t>
            </a:r>
          </a:p>
          <a:p>
            <a:pPr algn="ctr">
              <a:buFont typeface="Wingdings" pitchFamily="2" charset="2"/>
              <a:buChar char="ü"/>
            </a:pPr>
            <a:endParaRPr lang="ru-RU" sz="2800" dirty="0"/>
          </a:p>
        </p:txBody>
      </p:sp>
      <p:pic>
        <p:nvPicPr>
          <p:cNvPr id="5" name="Picture 11" descr="D:\WINDOWS\Users\Aida\Рабочий стол\МОЯ лаборатория\!!!!ФИЗИКА_ школа картинки\ab5f1c1845c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448"/>
            <a:ext cx="309634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0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Comic Sans MS" pitchFamily="66" charset="0"/>
              </a:rPr>
              <a:t>Дайте названия веществ</a:t>
            </a:r>
            <a:br>
              <a:rPr lang="ru-RU" b="1" dirty="0" smtClean="0">
                <a:effectLst/>
                <a:latin typeface="Comic Sans MS" pitchFamily="66" charset="0"/>
              </a:rPr>
            </a:br>
            <a:r>
              <a:rPr lang="ru-RU" b="1" dirty="0" smtClean="0">
                <a:effectLst/>
                <a:latin typeface="Comic Sans MS" pitchFamily="66" charset="0"/>
              </a:rPr>
              <a:t>  по их формулам</a:t>
            </a:r>
            <a:endParaRPr lang="ru-RU" b="1" dirty="0">
              <a:effectLst/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SO</a:t>
            </a:r>
            <a:r>
              <a:rPr lang="en-US" sz="3200" b="1" dirty="0" smtClean="0">
                <a:solidFill>
                  <a:srgbClr val="002060"/>
                </a:solidFill>
              </a:rPr>
              <a:t>3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FeCl</a:t>
            </a:r>
            <a:r>
              <a:rPr lang="en-US" sz="3200" b="1" dirty="0" smtClean="0">
                <a:solidFill>
                  <a:srgbClr val="002060"/>
                </a:solidFill>
              </a:rPr>
              <a:t>3</a:t>
            </a:r>
          </a:p>
          <a:p>
            <a:pPr marL="0" indent="0">
              <a:buNone/>
            </a:pPr>
            <a:r>
              <a:rPr lang="en-US" sz="4800" b="1" dirty="0" err="1" smtClean="0">
                <a:solidFill>
                  <a:srgbClr val="002060"/>
                </a:solidFill>
              </a:rPr>
              <a:t>FeO</a:t>
            </a:r>
            <a:endParaRPr lang="en-US" sz="4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CuBr</a:t>
            </a:r>
            <a:r>
              <a:rPr lang="en-US" sz="3200" b="1" dirty="0" smtClean="0">
                <a:solidFill>
                  <a:srgbClr val="002060"/>
                </a:solidFill>
              </a:rPr>
              <a:t>2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CuO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15816" y="1600200"/>
            <a:ext cx="633670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Оксид серы (</a:t>
            </a:r>
            <a:r>
              <a:rPr lang="en-US" sz="4800" b="1" dirty="0" smtClean="0">
                <a:solidFill>
                  <a:srgbClr val="C00000"/>
                </a:solidFill>
              </a:rPr>
              <a:t>VI</a:t>
            </a:r>
            <a:r>
              <a:rPr lang="ru-RU" sz="4800" b="1" dirty="0" smtClean="0">
                <a:solidFill>
                  <a:srgbClr val="C00000"/>
                </a:solidFill>
              </a:rPr>
              <a:t>)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Хлорид железа (</a:t>
            </a:r>
            <a:r>
              <a:rPr lang="en-US" sz="4800" b="1" dirty="0" smtClean="0">
                <a:solidFill>
                  <a:srgbClr val="C00000"/>
                </a:solidFill>
              </a:rPr>
              <a:t>III</a:t>
            </a:r>
            <a:r>
              <a:rPr lang="ru-RU" sz="4800" b="1" dirty="0" smtClean="0">
                <a:solidFill>
                  <a:srgbClr val="C00000"/>
                </a:solidFill>
              </a:rPr>
              <a:t>)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Оксид железа (</a:t>
            </a:r>
            <a:r>
              <a:rPr lang="en-US" sz="4800" b="1" dirty="0" smtClean="0">
                <a:solidFill>
                  <a:srgbClr val="C00000"/>
                </a:solidFill>
              </a:rPr>
              <a:t>II</a:t>
            </a:r>
            <a:r>
              <a:rPr lang="ru-RU" sz="4800" b="1" dirty="0" smtClean="0">
                <a:solidFill>
                  <a:srgbClr val="C00000"/>
                </a:solidFill>
              </a:rPr>
              <a:t>)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Бромид меди (</a:t>
            </a:r>
            <a:r>
              <a:rPr lang="en-US" sz="4800" b="1" dirty="0" smtClean="0">
                <a:solidFill>
                  <a:srgbClr val="C00000"/>
                </a:solidFill>
              </a:rPr>
              <a:t>II</a:t>
            </a:r>
            <a:r>
              <a:rPr lang="ru-RU" sz="4800" b="1" dirty="0" smtClean="0">
                <a:solidFill>
                  <a:srgbClr val="C00000"/>
                </a:solidFill>
              </a:rPr>
              <a:t>)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Оксид меди (</a:t>
            </a:r>
            <a:r>
              <a:rPr lang="en-US" sz="4800" b="1" dirty="0" smtClean="0">
                <a:solidFill>
                  <a:srgbClr val="C00000"/>
                </a:solidFill>
              </a:rPr>
              <a:t>II</a:t>
            </a:r>
            <a:r>
              <a:rPr lang="ru-RU" sz="4800" b="1" dirty="0" smtClean="0">
                <a:solidFill>
                  <a:srgbClr val="C00000"/>
                </a:solidFill>
              </a:rPr>
              <a:t>)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5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28600" y="457200"/>
            <a:ext cx="685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Бинарные вещества состоят из атомов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34200" y="609600"/>
            <a:ext cx="914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34200" y="4572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двух</a:t>
            </a: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228600" y="914400"/>
            <a:ext cx="207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элементов.</a:t>
            </a: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2057400" y="914400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 Атом элемента, стоящего в формуле</a:t>
            </a:r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228600" y="1371600"/>
            <a:ext cx="6588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на первом месте, как правило, имеет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1905000"/>
            <a:ext cx="28956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1828800"/>
            <a:ext cx="2994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положительную</a:t>
            </a:r>
          </a:p>
        </p:txBody>
      </p:sp>
      <p:sp>
        <p:nvSpPr>
          <p:cNvPr id="9226" name="TextBox 9"/>
          <p:cNvSpPr txBox="1">
            <a:spLocks noChangeArrowheads="1"/>
          </p:cNvSpPr>
          <p:nvPr/>
        </p:nvSpPr>
        <p:spPr bwMode="auto">
          <a:xfrm>
            <a:off x="3200400" y="1828800"/>
            <a:ext cx="47577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степень окисления, а атом</a:t>
            </a:r>
          </a:p>
        </p:txBody>
      </p:sp>
      <p:sp>
        <p:nvSpPr>
          <p:cNvPr id="9227" name="TextBox 10"/>
          <p:cNvSpPr txBox="1">
            <a:spLocks noChangeArrowheads="1"/>
          </p:cNvSpPr>
          <p:nvPr/>
        </p:nvSpPr>
        <p:spPr bwMode="auto">
          <a:xfrm>
            <a:off x="228600" y="2286000"/>
            <a:ext cx="868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элемента, стоящего в формуле на втором месте, -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4800" y="2819400"/>
            <a:ext cx="28194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04800" y="2743200"/>
            <a:ext cx="2871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отрицательную</a:t>
            </a:r>
          </a:p>
        </p:txBody>
      </p:sp>
      <p:sp>
        <p:nvSpPr>
          <p:cNvPr id="9230" name="TextBox 15"/>
          <p:cNvSpPr txBox="1">
            <a:spLocks noChangeArrowheads="1"/>
          </p:cNvSpPr>
          <p:nvPr/>
        </p:nvSpPr>
        <p:spPr bwMode="auto">
          <a:xfrm>
            <a:off x="3124200" y="2819400"/>
            <a:ext cx="7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231" name="TextBox 16"/>
          <p:cNvSpPr txBox="1">
            <a:spLocks noChangeArrowheads="1"/>
          </p:cNvSpPr>
          <p:nvPr/>
        </p:nvSpPr>
        <p:spPr bwMode="auto">
          <a:xfrm>
            <a:off x="3187700" y="2819400"/>
            <a:ext cx="5956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Если элемент имеет переменную</a:t>
            </a:r>
          </a:p>
        </p:txBody>
      </p:sp>
      <p:sp>
        <p:nvSpPr>
          <p:cNvPr id="9232" name="TextBox 17"/>
          <p:cNvSpPr txBox="1">
            <a:spLocks noChangeArrowheads="1"/>
          </p:cNvSpPr>
          <p:nvPr/>
        </p:nvSpPr>
        <p:spPr bwMode="auto">
          <a:xfrm>
            <a:off x="228600" y="3276600"/>
            <a:ext cx="9090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положительную степень окисления, то её значение</a:t>
            </a:r>
          </a:p>
        </p:txBody>
      </p:sp>
      <p:sp>
        <p:nvSpPr>
          <p:cNvPr id="9233" name="TextBox 18"/>
          <p:cNvSpPr txBox="1">
            <a:spLocks noChangeArrowheads="1"/>
          </p:cNvSpPr>
          <p:nvPr/>
        </p:nvSpPr>
        <p:spPr bwMode="auto">
          <a:xfrm>
            <a:off x="228600" y="3810000"/>
            <a:ext cx="5888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указывают в скобках с помощью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019800" y="3886200"/>
            <a:ext cx="16764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019800" y="3733800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римской</a:t>
            </a:r>
            <a:r>
              <a:rPr lang="ru-RU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04800" y="4343400"/>
            <a:ext cx="13716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04800" y="4267200"/>
            <a:ext cx="137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цифры</a:t>
            </a:r>
          </a:p>
        </p:txBody>
      </p:sp>
      <p:sp>
        <p:nvSpPr>
          <p:cNvPr id="9238" name="TextBox 23"/>
          <p:cNvSpPr txBox="1">
            <a:spLocks noChangeArrowheads="1"/>
          </p:cNvSpPr>
          <p:nvPr/>
        </p:nvSpPr>
        <p:spPr bwMode="auto">
          <a:xfrm>
            <a:off x="1676400" y="4343400"/>
            <a:ext cx="287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239" name="TextBox 24"/>
          <p:cNvSpPr txBox="1">
            <a:spLocks noChangeArrowheads="1"/>
          </p:cNvSpPr>
          <p:nvPr/>
        </p:nvSpPr>
        <p:spPr bwMode="auto">
          <a:xfrm>
            <a:off x="1828800" y="4343400"/>
            <a:ext cx="32210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FeBr</a:t>
            </a:r>
            <a:r>
              <a:rPr lang="en-US" sz="3200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aseline="-2500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0" name="TextBox 25"/>
          <p:cNvSpPr txBox="1">
            <a:spLocks noChangeArrowheads="1"/>
          </p:cNvSpPr>
          <p:nvPr/>
        </p:nvSpPr>
        <p:spPr bwMode="auto">
          <a:xfrm>
            <a:off x="4800600" y="4267200"/>
            <a:ext cx="32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181600" y="4419600"/>
            <a:ext cx="13716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105400" y="4343400"/>
            <a:ext cx="1482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бромид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705600" y="4419600"/>
            <a:ext cx="13716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705600" y="4343400"/>
            <a:ext cx="1382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железа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8229600" y="4419600"/>
            <a:ext cx="5334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153400" y="4343400"/>
            <a:ext cx="701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|||)</a:t>
            </a:r>
            <a:endParaRPr lang="ru-RU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3568" y="5857892"/>
            <a:ext cx="7558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Вставьте пропущенные слова</a:t>
            </a:r>
            <a:endParaRPr lang="ru-RU" sz="3600" b="1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7544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Comic Sans MS" pitchFamily="66" charset="0"/>
              </a:rPr>
              <a:t>Каковы общие признаки оксидов</a:t>
            </a:r>
            <a:endParaRPr lang="ru-RU" b="1" dirty="0">
              <a:effectLst/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5652120" cy="496855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4000" b="1" dirty="0" smtClean="0">
                <a:solidFill>
                  <a:srgbClr val="C00000"/>
                </a:solidFill>
              </a:rPr>
              <a:t>сложные вещества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состоят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только из двух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элементов</a:t>
            </a:r>
          </a:p>
          <a:p>
            <a:pPr algn="ctr">
              <a:buFont typeface="Wingdings" pitchFamily="2" charset="2"/>
              <a:buChar char="ü"/>
            </a:pPr>
            <a:r>
              <a:rPr lang="ru-RU" sz="4000" b="1" dirty="0" smtClean="0"/>
              <a:t>один </a:t>
            </a:r>
            <a:r>
              <a:rPr lang="ru-RU" sz="4000" b="1" dirty="0"/>
              <a:t>из которых </a:t>
            </a:r>
            <a:r>
              <a:rPr lang="ru-RU" sz="4000" b="1" dirty="0" smtClean="0"/>
              <a:t>- </a:t>
            </a:r>
            <a:r>
              <a:rPr lang="ru-RU" sz="4000" b="1" dirty="0" smtClean="0">
                <a:solidFill>
                  <a:srgbClr val="0000FF"/>
                </a:solidFill>
              </a:rPr>
              <a:t>кислород</a:t>
            </a:r>
            <a:endParaRPr lang="ru-RU" sz="4000" b="1" dirty="0">
              <a:solidFill>
                <a:srgbClr val="0000FF"/>
              </a:solidFill>
            </a:endParaRPr>
          </a:p>
        </p:txBody>
      </p:sp>
      <p:pic>
        <p:nvPicPr>
          <p:cNvPr id="4" name="Picture 3" descr="j025450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92896"/>
            <a:ext cx="208823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effectLst/>
                <a:latin typeface="Comic Sans MS" pitchFamily="66" charset="0"/>
              </a:rPr>
              <a:t>В предложенных формулах определите степень окисления кислорода</a:t>
            </a:r>
            <a:endParaRPr lang="ru-RU" sz="3200" b="1" dirty="0">
              <a:effectLst/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69979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US" sz="8800" b="1" dirty="0" smtClean="0">
                <a:solidFill>
                  <a:srgbClr val="002060"/>
                </a:solidFill>
              </a:rPr>
              <a:t>Fe</a:t>
            </a:r>
            <a:r>
              <a:rPr lang="ru-RU" sz="4400" b="1" dirty="0" smtClean="0">
                <a:solidFill>
                  <a:srgbClr val="002060"/>
                </a:solidFill>
              </a:rPr>
              <a:t>2</a:t>
            </a:r>
            <a:r>
              <a:rPr lang="en-US" sz="8800" b="1" dirty="0" smtClean="0">
                <a:solidFill>
                  <a:srgbClr val="002060"/>
                </a:solidFill>
              </a:rPr>
              <a:t>O</a:t>
            </a:r>
            <a:r>
              <a:rPr lang="ru-RU" sz="4400" b="1" dirty="0" smtClean="0">
                <a:solidFill>
                  <a:srgbClr val="002060"/>
                </a:solidFill>
              </a:rPr>
              <a:t>3</a:t>
            </a:r>
            <a:r>
              <a:rPr lang="ru-RU" sz="8800" b="1" dirty="0" smtClean="0">
                <a:solidFill>
                  <a:srgbClr val="002060"/>
                </a:solidFill>
              </a:rPr>
              <a:t>     </a:t>
            </a:r>
            <a:r>
              <a:rPr lang="en-US" sz="8800" b="1" dirty="0" smtClean="0">
                <a:solidFill>
                  <a:srgbClr val="002060"/>
                </a:solidFill>
              </a:rPr>
              <a:t>SO</a:t>
            </a:r>
            <a:r>
              <a:rPr lang="ru-RU" sz="5400" b="1" dirty="0">
                <a:solidFill>
                  <a:srgbClr val="002060"/>
                </a:solidFill>
              </a:rPr>
              <a:t>3</a:t>
            </a:r>
            <a:r>
              <a:rPr lang="ru-RU" sz="8800" b="1" dirty="0" smtClean="0">
                <a:solidFill>
                  <a:srgbClr val="002060"/>
                </a:solidFill>
              </a:rPr>
              <a:t>       </a:t>
            </a:r>
            <a:r>
              <a:rPr lang="en-US" sz="8800" b="1" dirty="0" smtClean="0">
                <a:solidFill>
                  <a:srgbClr val="002060"/>
                </a:solidFill>
              </a:rPr>
              <a:t>CuO</a:t>
            </a:r>
            <a:r>
              <a:rPr lang="ru-RU" sz="8800" b="1" dirty="0" smtClean="0">
                <a:solidFill>
                  <a:srgbClr val="002060"/>
                </a:solidFill>
              </a:rPr>
              <a:t>   </a:t>
            </a:r>
            <a:r>
              <a:rPr lang="en-US" sz="8800" b="1" dirty="0" smtClean="0">
                <a:solidFill>
                  <a:srgbClr val="002060"/>
                </a:solidFill>
              </a:rPr>
              <a:t>H</a:t>
            </a:r>
            <a:r>
              <a:rPr lang="en-US" sz="5400" b="1" dirty="0" smtClean="0">
                <a:solidFill>
                  <a:srgbClr val="002060"/>
                </a:solidFill>
              </a:rPr>
              <a:t>2</a:t>
            </a:r>
            <a:r>
              <a:rPr lang="en-US" sz="9500" b="1" dirty="0" smtClean="0">
                <a:solidFill>
                  <a:srgbClr val="002060"/>
                </a:solidFill>
              </a:rPr>
              <a:t>O</a:t>
            </a:r>
            <a:r>
              <a:rPr lang="en-US" sz="5400" b="1" dirty="0" smtClean="0">
                <a:solidFill>
                  <a:srgbClr val="002060"/>
                </a:solidFill>
              </a:rPr>
              <a:t>2</a:t>
            </a:r>
            <a:endParaRPr lang="ru-RU" sz="5400" b="1" dirty="0" smtClean="0">
              <a:solidFill>
                <a:srgbClr val="002060"/>
              </a:solidFill>
            </a:endParaRPr>
          </a:p>
          <a:p>
            <a:pPr marL="0" lv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+2                                 +3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              </a:t>
            </a:r>
          </a:p>
          <a:p>
            <a:pPr marL="0" lv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+6</a:t>
            </a:r>
          </a:p>
          <a:p>
            <a:pPr marL="0" lvl="0" indent="0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 -2 </a:t>
            </a:r>
            <a:r>
              <a:rPr lang="en-US" sz="4800" b="1" dirty="0" smtClean="0">
                <a:solidFill>
                  <a:srgbClr val="FF0000"/>
                </a:solidFill>
              </a:rPr>
              <a:t>   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                                -1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lvl="0" indent="0">
              <a:buNone/>
            </a:pPr>
            <a:endParaRPr lang="en-US" sz="4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3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/>
                <a:latin typeface="Comic Sans MS" pitchFamily="66" charset="0"/>
              </a:rPr>
              <a:t>Словарь</a:t>
            </a:r>
            <a:endParaRPr lang="ru-RU" b="1" dirty="0">
              <a:effectLst/>
              <a:latin typeface="Comic Sans MS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23928" y="1600200"/>
            <a:ext cx="4762872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i="1" dirty="0">
                <a:solidFill>
                  <a:srgbClr val="FF0000"/>
                </a:solidFill>
                <a:latin typeface="Comic Sans MS" pitchFamily="66" charset="0"/>
              </a:rPr>
              <a:t>ОКСИДЫ</a:t>
            </a:r>
            <a:r>
              <a:rPr lang="ru-RU" sz="3600" dirty="0">
                <a:latin typeface="Comic Sans MS" pitchFamily="66" charset="0"/>
              </a:rPr>
              <a:t> – это сложные вещества, состоящие </a:t>
            </a:r>
            <a:r>
              <a:rPr lang="ru-RU" sz="3600" dirty="0" smtClean="0">
                <a:latin typeface="Comic Sans MS" pitchFamily="66" charset="0"/>
              </a:rPr>
              <a:t>из </a:t>
            </a:r>
            <a:r>
              <a:rPr lang="ru-RU" sz="3600" dirty="0">
                <a:latin typeface="Comic Sans MS" pitchFamily="66" charset="0"/>
              </a:rPr>
              <a:t>двух элементов, одним из которых является </a:t>
            </a:r>
            <a:r>
              <a:rPr lang="ru-RU" sz="3600" dirty="0" smtClean="0">
                <a:latin typeface="Comic Sans MS" pitchFamily="66" charset="0"/>
              </a:rPr>
              <a:t>кислород</a:t>
            </a:r>
          </a:p>
          <a:p>
            <a:pPr marL="0" indent="0" algn="ctr">
              <a:buNone/>
            </a:pPr>
            <a:r>
              <a:rPr lang="ru-RU" sz="3600" dirty="0" smtClean="0">
                <a:latin typeface="Comic Sans MS" pitchFamily="66" charset="0"/>
              </a:rPr>
              <a:t> со </a:t>
            </a:r>
            <a:r>
              <a:rPr lang="ru-RU" sz="3600" b="1" dirty="0" err="1" smtClean="0">
                <a:solidFill>
                  <a:srgbClr val="FF0000"/>
                </a:solidFill>
                <a:latin typeface="Comic Sans MS" pitchFamily="66" charset="0"/>
              </a:rPr>
              <a:t>с.о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. -2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" name="Picture 10" descr="74d5d1cd507296fe482e2472506c8ba1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3208879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38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00FF"/>
                </a:solidFill>
                <a:effectLst/>
                <a:latin typeface="Comic Sans MS" pitchFamily="66" charset="0"/>
              </a:rPr>
              <a:t>Укажите формулу вещества, название которого:</a:t>
            </a:r>
          </a:p>
        </p:txBody>
      </p:sp>
      <p:sp>
        <p:nvSpPr>
          <p:cNvPr id="2051" name="Rectangle 12">
            <a:hlinkClick r:id="" action="ppaction://noaction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718300" y="3444875"/>
            <a:ext cx="1968500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4000" dirty="0"/>
          </a:p>
          <a:p>
            <a:pPr algn="ctr">
              <a:spcBef>
                <a:spcPct val="20000"/>
              </a:spcBef>
            </a:pPr>
            <a:r>
              <a:rPr lang="en-US" sz="4000" b="1" dirty="0">
                <a:latin typeface="Comic Sans MS" pitchFamily="66" charset="0"/>
              </a:rPr>
              <a:t>FeCl</a:t>
            </a:r>
            <a:r>
              <a:rPr lang="en-US" sz="4000" b="1" baseline="-25000" dirty="0">
                <a:latin typeface="Comic Sans MS" pitchFamily="66" charset="0"/>
              </a:rPr>
              <a:t>3</a:t>
            </a:r>
            <a:endParaRPr lang="ru-RU" sz="4000" b="1" baseline="-25000" dirty="0">
              <a:latin typeface="Comic Sans MS" pitchFamily="66" charset="0"/>
            </a:endParaRPr>
          </a:p>
        </p:txBody>
      </p:sp>
      <p:sp>
        <p:nvSpPr>
          <p:cNvPr id="2052" name="Rectangle 11">
            <a:hlinkClick r:id="" action="ppaction://noaction">
              <a:snd r:embed="rId3" name="Возглас разочарования толпы.wav"/>
            </a:hlinkClick>
          </p:cNvPr>
          <p:cNvSpPr>
            <a:spLocks noChangeArrowheads="1"/>
          </p:cNvSpPr>
          <p:nvPr/>
        </p:nvSpPr>
        <p:spPr bwMode="auto">
          <a:xfrm>
            <a:off x="4686300" y="3444875"/>
            <a:ext cx="2032000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4000" dirty="0"/>
          </a:p>
          <a:p>
            <a:pPr algn="ctr">
              <a:spcBef>
                <a:spcPct val="20000"/>
              </a:spcBef>
            </a:pPr>
            <a:r>
              <a:rPr lang="en-US" sz="4000" b="1" dirty="0">
                <a:latin typeface="Comic Sans MS" pitchFamily="66" charset="0"/>
              </a:rPr>
              <a:t>FeCl</a:t>
            </a:r>
            <a:r>
              <a:rPr lang="en-US" sz="4000" b="1" baseline="-25000" dirty="0">
                <a:latin typeface="Comic Sans MS" pitchFamily="66" charset="0"/>
              </a:rPr>
              <a:t>2</a:t>
            </a:r>
            <a:endParaRPr lang="ru-RU" sz="4000" b="1" baseline="-25000" dirty="0">
              <a:latin typeface="Comic Sans MS" pitchFamily="66" charset="0"/>
            </a:endParaRPr>
          </a:p>
        </p:txBody>
      </p:sp>
      <p:sp>
        <p:nvSpPr>
          <p:cNvPr id="2053" name="Rectangle 10">
            <a:hlinkClick r:id="" action="ppaction://noaction">
              <a:snd r:embed="rId3" name="Возглас разочарования толпы.wav"/>
            </a:hlinkClick>
          </p:cNvPr>
          <p:cNvSpPr>
            <a:spLocks noChangeArrowheads="1"/>
          </p:cNvSpPr>
          <p:nvPr/>
        </p:nvSpPr>
        <p:spPr bwMode="auto">
          <a:xfrm>
            <a:off x="2727325" y="3444875"/>
            <a:ext cx="1958975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4000" dirty="0"/>
          </a:p>
          <a:p>
            <a:pPr algn="ctr">
              <a:spcBef>
                <a:spcPct val="20000"/>
              </a:spcBef>
            </a:pPr>
            <a:r>
              <a:rPr lang="en-US" sz="4000" b="1" dirty="0" err="1">
                <a:latin typeface="Comic Sans MS" pitchFamily="66" charset="0"/>
              </a:rPr>
              <a:t>FeS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251520" y="3444875"/>
            <a:ext cx="2475805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sz="3200" dirty="0">
              <a:latin typeface="Comic Sans MS" pitchFamily="66" charset="0"/>
            </a:endParaRPr>
          </a:p>
          <a:p>
            <a:pPr algn="ctr">
              <a:spcBef>
                <a:spcPct val="20000"/>
              </a:spcBef>
            </a:pPr>
            <a:r>
              <a:rPr lang="ru-RU" sz="2800" b="1" dirty="0">
                <a:latin typeface="Comic Sans MS" pitchFamily="66" charset="0"/>
              </a:rPr>
              <a:t>Хлорид железа(</a:t>
            </a:r>
            <a:r>
              <a:rPr lang="en-US" sz="2800" b="1" dirty="0">
                <a:latin typeface="Comic Sans MS" pitchFamily="66" charset="0"/>
              </a:rPr>
              <a:t>III</a:t>
            </a:r>
            <a:r>
              <a:rPr lang="ru-RU" sz="2800" b="1" dirty="0">
                <a:latin typeface="Comic Sans MS" pitchFamily="66" charset="0"/>
              </a:rPr>
              <a:t>)</a:t>
            </a:r>
          </a:p>
        </p:txBody>
      </p:sp>
      <p:sp>
        <p:nvSpPr>
          <p:cNvPr id="2055" name="Rectangle 8">
            <a:hlinkClick r:id="" action="ppaction://noaction">
              <a:snd r:embed="rId3" name="Возглас разочарования толпы.wav"/>
            </a:hlinkClick>
          </p:cNvPr>
          <p:cNvSpPr>
            <a:spLocks noChangeArrowheads="1"/>
          </p:cNvSpPr>
          <p:nvPr/>
        </p:nvSpPr>
        <p:spPr bwMode="auto">
          <a:xfrm>
            <a:off x="6718300" y="1484313"/>
            <a:ext cx="1968500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4000" dirty="0"/>
          </a:p>
          <a:p>
            <a:pPr algn="ctr">
              <a:spcBef>
                <a:spcPct val="20000"/>
              </a:spcBef>
            </a:pPr>
            <a:r>
              <a:rPr lang="en-US" sz="4000" b="1" dirty="0">
                <a:latin typeface="Comic Sans MS" pitchFamily="66" charset="0"/>
              </a:rPr>
              <a:t>H</a:t>
            </a:r>
            <a:r>
              <a:rPr lang="en-US" sz="4000" b="1" baseline="-25000" dirty="0">
                <a:latin typeface="Comic Sans MS" pitchFamily="66" charset="0"/>
              </a:rPr>
              <a:t>2</a:t>
            </a:r>
            <a:r>
              <a:rPr lang="en-US" sz="4000" b="1" dirty="0">
                <a:latin typeface="Comic Sans MS" pitchFamily="66" charset="0"/>
              </a:rPr>
              <a:t>S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2056" name="Rectangle 7">
            <a:hlinkClick r:id="" action="ppaction://noaction">
              <a:snd r:embed="rId3" name="Возглас разочарования толпы.wav"/>
            </a:hlinkClick>
          </p:cNvPr>
          <p:cNvSpPr>
            <a:spLocks noChangeArrowheads="1"/>
          </p:cNvSpPr>
          <p:nvPr/>
        </p:nvSpPr>
        <p:spPr bwMode="auto">
          <a:xfrm>
            <a:off x="4686300" y="1484313"/>
            <a:ext cx="2032000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4000" dirty="0"/>
          </a:p>
          <a:p>
            <a:pPr algn="ctr">
              <a:spcBef>
                <a:spcPct val="20000"/>
              </a:spcBef>
            </a:pPr>
            <a:r>
              <a:rPr lang="en-US" sz="4000" b="1" dirty="0">
                <a:latin typeface="Comic Sans MS" pitchFamily="66" charset="0"/>
              </a:rPr>
              <a:t>SO</a:t>
            </a:r>
            <a:r>
              <a:rPr lang="en-US" sz="4000" b="1" baseline="-25000" dirty="0">
                <a:latin typeface="Comic Sans MS" pitchFamily="66" charset="0"/>
              </a:rPr>
              <a:t>3</a:t>
            </a:r>
            <a:endParaRPr lang="ru-RU" sz="4000" b="1" baseline="-25000" dirty="0">
              <a:latin typeface="Comic Sans MS" pitchFamily="66" charset="0"/>
            </a:endParaRPr>
          </a:p>
        </p:txBody>
      </p:sp>
      <p:sp>
        <p:nvSpPr>
          <p:cNvPr id="2057" name="Rectangle 6">
            <a:hlinkClick r:id="" action="ppaction://noaction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2727325" y="1484313"/>
            <a:ext cx="1958975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4000" dirty="0"/>
          </a:p>
          <a:p>
            <a:pPr algn="ctr">
              <a:spcBef>
                <a:spcPct val="20000"/>
              </a:spcBef>
            </a:pPr>
            <a:r>
              <a:rPr lang="en-US" sz="4000" b="1" dirty="0">
                <a:latin typeface="Comic Sans MS" pitchFamily="66" charset="0"/>
              </a:rPr>
              <a:t>SO</a:t>
            </a:r>
            <a:r>
              <a:rPr lang="en-US" sz="4000" b="1" baseline="-25000" dirty="0">
                <a:latin typeface="Comic Sans MS" pitchFamily="66" charset="0"/>
              </a:rPr>
              <a:t>2</a:t>
            </a:r>
            <a:endParaRPr lang="ru-RU" sz="4000" b="1" baseline="-25000" dirty="0">
              <a:latin typeface="Comic Sans MS" pitchFamily="66" charset="0"/>
            </a:endParaRP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395288" y="1484313"/>
            <a:ext cx="2332037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endParaRPr lang="ru-RU" sz="3200" dirty="0"/>
          </a:p>
          <a:p>
            <a:pPr algn="ctr">
              <a:spcBef>
                <a:spcPct val="20000"/>
              </a:spcBef>
            </a:pPr>
            <a:r>
              <a:rPr lang="ru-RU" sz="3200" b="1" dirty="0">
                <a:latin typeface="Comic Sans MS" pitchFamily="66" charset="0"/>
              </a:rPr>
              <a:t>Оксид серы(IV)</a:t>
            </a:r>
          </a:p>
        </p:txBody>
      </p:sp>
      <p:sp>
        <p:nvSpPr>
          <p:cNvPr id="2059" name="Line 13"/>
          <p:cNvSpPr>
            <a:spLocks noChangeShapeType="1"/>
          </p:cNvSpPr>
          <p:nvPr/>
        </p:nvSpPr>
        <p:spPr bwMode="auto">
          <a:xfrm>
            <a:off x="395288" y="1484313"/>
            <a:ext cx="2332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0" name="Line 14"/>
          <p:cNvSpPr>
            <a:spLocks noChangeShapeType="1"/>
          </p:cNvSpPr>
          <p:nvPr/>
        </p:nvSpPr>
        <p:spPr bwMode="auto">
          <a:xfrm>
            <a:off x="395288" y="3444875"/>
            <a:ext cx="8291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1" name="Line 15"/>
          <p:cNvSpPr>
            <a:spLocks noChangeShapeType="1"/>
          </p:cNvSpPr>
          <p:nvPr/>
        </p:nvSpPr>
        <p:spPr bwMode="auto">
          <a:xfrm>
            <a:off x="395288" y="5834063"/>
            <a:ext cx="82915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>
            <a:off x="395288" y="1484313"/>
            <a:ext cx="0" cy="434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3" name="Line 17"/>
          <p:cNvSpPr>
            <a:spLocks noChangeShapeType="1"/>
          </p:cNvSpPr>
          <p:nvPr/>
        </p:nvSpPr>
        <p:spPr bwMode="auto">
          <a:xfrm>
            <a:off x="2727325" y="1484313"/>
            <a:ext cx="0" cy="434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4" name="Line 18"/>
          <p:cNvSpPr>
            <a:spLocks noChangeShapeType="1"/>
          </p:cNvSpPr>
          <p:nvPr/>
        </p:nvSpPr>
        <p:spPr bwMode="auto">
          <a:xfrm>
            <a:off x="4686300" y="1484313"/>
            <a:ext cx="0" cy="434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5" name="Line 19"/>
          <p:cNvSpPr>
            <a:spLocks noChangeShapeType="1"/>
          </p:cNvSpPr>
          <p:nvPr/>
        </p:nvSpPr>
        <p:spPr bwMode="auto">
          <a:xfrm>
            <a:off x="6718300" y="1484313"/>
            <a:ext cx="0" cy="434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6" name="Line 20"/>
          <p:cNvSpPr>
            <a:spLocks noChangeShapeType="1"/>
          </p:cNvSpPr>
          <p:nvPr/>
        </p:nvSpPr>
        <p:spPr bwMode="auto">
          <a:xfrm>
            <a:off x="8703294" y="1484313"/>
            <a:ext cx="0" cy="43497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7" name="Line 53"/>
          <p:cNvSpPr>
            <a:spLocks noChangeShapeType="1"/>
          </p:cNvSpPr>
          <p:nvPr/>
        </p:nvSpPr>
        <p:spPr bwMode="auto">
          <a:xfrm>
            <a:off x="395288" y="1484313"/>
            <a:ext cx="82915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Управляющая кнопка: домой 23">
            <a:hlinkClick r:id="rId4" action="ppaction://hlinksldjump" highlightClick="1"/>
          </p:cNvPr>
          <p:cNvSpPr/>
          <p:nvPr/>
        </p:nvSpPr>
        <p:spPr>
          <a:xfrm>
            <a:off x="8215338" y="6357958"/>
            <a:ext cx="45719" cy="457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6404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0000FF"/>
                </a:solidFill>
                <a:effectLst/>
                <a:latin typeface="Comic Sans MS" pitchFamily="66" charset="0"/>
              </a:rPr>
              <a:t>Многообразие</a:t>
            </a:r>
            <a:br>
              <a:rPr lang="ru-RU" sz="4000" b="1" dirty="0" smtClean="0">
                <a:solidFill>
                  <a:srgbClr val="0000FF"/>
                </a:solidFill>
                <a:effectLst/>
                <a:latin typeface="Comic Sans MS" pitchFamily="66" charset="0"/>
              </a:rPr>
            </a:br>
            <a:r>
              <a:rPr lang="ru-RU" sz="4000" b="1" dirty="0" smtClean="0">
                <a:solidFill>
                  <a:srgbClr val="0000FF"/>
                </a:solidFill>
                <a:effectLst/>
                <a:latin typeface="Comic Sans MS" pitchFamily="66" charset="0"/>
              </a:rPr>
              <a:t>бинарных соединений в природе</a:t>
            </a:r>
          </a:p>
        </p:txBody>
      </p:sp>
      <p:pic>
        <p:nvPicPr>
          <p:cNvPr id="7171" name="Picture 11" descr="u43949-134140_sand_blogshow">
            <a:hlinkClick r:id="rId2" tooltip="Песок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8932" y="4214818"/>
            <a:ext cx="3257305" cy="22383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15" descr="216177">
            <a:hlinkClick r:id="rId4" tooltip="Сапфир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8727" y="4379847"/>
            <a:ext cx="3143272" cy="20733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3" name="Picture 17" descr="USDA_Mineral_Quartz_Crystal_93c3951">
            <a:hlinkClick r:id="rId6" tooltip="Кварц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550" y="1500173"/>
            <a:ext cx="3455987" cy="24479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4" name="Picture 19" descr="guineablooddiamondruby">
            <a:hlinkClick r:id="rId8" tooltip="Рубин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62175" y="1509699"/>
            <a:ext cx="3600450" cy="2438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47872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388</Words>
  <Application>Microsoft Office PowerPoint</Application>
  <PresentationFormat>Экран (4:3)</PresentationFormat>
  <Paragraphs>123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Бинарные соединения: оксиды, гидриды</vt:lpstr>
      <vt:lpstr>Цели урока</vt:lpstr>
      <vt:lpstr>Дайте названия веществ   по их формулам</vt:lpstr>
      <vt:lpstr>Презентация PowerPoint</vt:lpstr>
      <vt:lpstr>Каковы общие признаки оксидов</vt:lpstr>
      <vt:lpstr>В предложенных формулах определите степень окисления кислорода</vt:lpstr>
      <vt:lpstr>Словарь</vt:lpstr>
      <vt:lpstr>Укажите формулу вещества, название которого:</vt:lpstr>
      <vt:lpstr>Многообразие бинарных соединений в природе</vt:lpstr>
      <vt:lpstr>Многообразие бинарных соединений в природе</vt:lpstr>
      <vt:lpstr>Многообразие бинарных соединений в природе</vt:lpstr>
      <vt:lpstr>Многообразие бинарных соединений в природе</vt:lpstr>
      <vt:lpstr>Многообразие бинарных соединений в природе</vt:lpstr>
      <vt:lpstr>Решение задач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Елена Станиславовна</cp:lastModifiedBy>
  <cp:revision>27</cp:revision>
  <dcterms:modified xsi:type="dcterms:W3CDTF">2013-12-01T13:27:39Z</dcterms:modified>
</cp:coreProperties>
</file>