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80" r:id="rId2"/>
    <p:sldId id="289" r:id="rId3"/>
    <p:sldId id="290" r:id="rId4"/>
    <p:sldId id="291" r:id="rId5"/>
    <p:sldId id="292" r:id="rId6"/>
    <p:sldId id="293" r:id="rId7"/>
    <p:sldId id="260" r:id="rId8"/>
    <p:sldId id="259" r:id="rId9"/>
    <p:sldId id="261" r:id="rId10"/>
    <p:sldId id="279" r:id="rId11"/>
    <p:sldId id="257" r:id="rId12"/>
    <p:sldId id="294" r:id="rId13"/>
    <p:sldId id="295" r:id="rId14"/>
    <p:sldId id="263" r:id="rId15"/>
    <p:sldId id="264" r:id="rId16"/>
    <p:sldId id="281" r:id="rId17"/>
    <p:sldId id="283" r:id="rId18"/>
    <p:sldId id="287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" initials="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99C70-7D12-4976-9B99-C598FB972696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E6C1-3520-4931-8796-18BA65331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30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1E6C1-3520-4931-8796-18BA653319A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A4%D0%B0%D0%B9%D0%BB:Himr8_20_7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school.xvatit.com/index.php?title=%D0%A4%D0%B0%D0%B9%D0%BB:Himr8_20_9.jp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692696"/>
            <a:ext cx="734481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Химик не такой должен быть,          который дальше дыму и пеплу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ничего не видит,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такой, который на основании опытных данных может делать теоретические  выводы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М.В.Ломоносов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КИСЛОТЫ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3346704" cy="34747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7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600" b="1" dirty="0" smtClean="0">
                <a:latin typeface="Times New Roman" pitchFamily="18" charset="0"/>
                <a:cs typeface="Times New Roman" pitchFamily="18" charset="0"/>
              </a:rPr>
              <a:t>Жидкие</a:t>
            </a:r>
            <a:endParaRPr lang="ru-RU" sz="17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7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3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123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3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23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3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123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3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4008" y="692696"/>
            <a:ext cx="3346704" cy="34747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dirty="0" smtClean="0">
                <a:latin typeface="Times New Roman" pitchFamily="18" charset="0"/>
                <a:cs typeface="Times New Roman" pitchFamily="18" charset="0"/>
              </a:rPr>
              <a:t>Твердые</a:t>
            </a:r>
          </a:p>
          <a:p>
            <a:pPr>
              <a:buNone/>
            </a:pPr>
            <a:endParaRPr lang="ru-RU" sz="1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35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35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35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3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35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3500" b="1" dirty="0" smtClean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ru-RU" sz="135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3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Урок по химии\муравей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99250"/>
            <a:ext cx="2160240" cy="1604138"/>
          </a:xfrm>
          <a:prstGeom prst="rect">
            <a:avLst/>
          </a:prstGeom>
          <a:noFill/>
        </p:spPr>
      </p:pic>
      <p:pic>
        <p:nvPicPr>
          <p:cNvPr id="1027" name="Picture 3" descr="C:\Users\Светлана\Desktop\Урок по химии\лимон 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381" y="3284984"/>
            <a:ext cx="1944216" cy="1881500"/>
          </a:xfrm>
          <a:prstGeom prst="rect">
            <a:avLst/>
          </a:prstGeom>
          <a:noFill/>
        </p:spPr>
      </p:pic>
      <p:pic>
        <p:nvPicPr>
          <p:cNvPr id="1029" name="Picture 5" descr="C:\Users\Светлана\Desktop\Урок по химии\серная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01219"/>
            <a:ext cx="2292255" cy="1800200"/>
          </a:xfrm>
          <a:prstGeom prst="rect">
            <a:avLst/>
          </a:prstGeom>
          <a:noFill/>
        </p:spPr>
      </p:pic>
      <p:pic>
        <p:nvPicPr>
          <p:cNvPr id="1030" name="Picture 6" descr="C:\Users\Светлана\Desktop\Урок по химии\соляная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0816" y="3230978"/>
            <a:ext cx="2376264" cy="1782198"/>
          </a:xfrm>
          <a:prstGeom prst="rect">
            <a:avLst/>
          </a:prstGeom>
          <a:noFill/>
        </p:spPr>
      </p:pic>
      <p:pic>
        <p:nvPicPr>
          <p:cNvPr id="1031" name="Picture 7" descr="C:\Users\Светлана\Desktop\Урок по химии\азотначяя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99585" y="5013176"/>
            <a:ext cx="1937451" cy="1012605"/>
          </a:xfrm>
          <a:prstGeom prst="rect">
            <a:avLst/>
          </a:prstGeom>
          <a:noFill/>
        </p:spPr>
      </p:pic>
      <p:pic>
        <p:nvPicPr>
          <p:cNvPr id="1032" name="Picture 8" descr="C:\Users\Светлана\Desktop\Урок по химии\яблоко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2953648"/>
            <a:ext cx="1905000" cy="1428750"/>
          </a:xfrm>
          <a:prstGeom prst="rect">
            <a:avLst/>
          </a:prstGeom>
          <a:noFill/>
        </p:spPr>
      </p:pic>
      <p:pic>
        <p:nvPicPr>
          <p:cNvPr id="1033" name="Picture 9" descr="C:\Users\Светлана\Desktop\Урок по химии\уксусная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83878" y="4581128"/>
            <a:ext cx="1896646" cy="155237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42070" y="764704"/>
            <a:ext cx="3801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ОРГАНИЧЕСКИЕ КИСЛОТЫ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7844" y="61081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НЕОРГАНИЧЕСКИЕ              КИСЛОТЫ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5-й слай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636912"/>
            <a:ext cx="4754132" cy="345638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917640" y="647025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4000" dirty="0" smtClean="0"/>
              <a:t>Правило </a:t>
            </a:r>
            <a:r>
              <a:rPr lang="ru-RU" sz="4000" dirty="0"/>
              <a:t>разбавление кислот: </a:t>
            </a:r>
            <a:r>
              <a:rPr lang="ru-RU" sz="4000" dirty="0">
                <a:solidFill>
                  <a:srgbClr val="FF0000"/>
                </a:solidFill>
              </a:rPr>
              <a:t>сначала вода, затем кислота, иначе случиться большая </a:t>
            </a:r>
            <a:r>
              <a:rPr lang="ru-RU" sz="4000" dirty="0" smtClean="0">
                <a:solidFill>
                  <a:srgbClr val="FF0000"/>
                </a:solidFill>
              </a:rPr>
              <a:t>беда.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4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62068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7" y="2132856"/>
            <a:ext cx="85689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Угольная и сернистая кислоты в свободном виде не существуют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861048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3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O +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O + CO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27784" y="42210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627784" y="443711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627784" y="537321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627784" y="55892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074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Desktop\Урок по химии\гор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3384376" cy="2256251"/>
          </a:xfrm>
          <a:prstGeom prst="rect">
            <a:avLst/>
          </a:prstGeom>
          <a:noFill/>
        </p:spPr>
      </p:pic>
      <p:pic>
        <p:nvPicPr>
          <p:cNvPr id="2051" name="Picture 3" descr="C:\Users\Светлана\Desktop\Урок по химии\горы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258820"/>
            <a:ext cx="4249912" cy="28083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92300" y="4192707"/>
            <a:ext cx="7309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Разрушение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горных пород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и образование почвы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0466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Функция кислот в природе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7904" y="350100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620688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Роль кислот в организме человека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Светлана\Desktop\Урок по химии\витамин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882429"/>
            <a:ext cx="3921224" cy="2940918"/>
          </a:xfrm>
          <a:prstGeom prst="rect">
            <a:avLst/>
          </a:prstGeom>
          <a:noFill/>
        </p:spPr>
      </p:pic>
      <p:pic>
        <p:nvPicPr>
          <p:cNvPr id="6" name="Рисунок 5" descr="Соляная кислота">
            <a:hlinkClick r:id="rId3" tooltip="&quot;Соляная кислота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2019" y="1221096"/>
            <a:ext cx="3312368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729358" y="3491716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HCl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352928" cy="401796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6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3 ,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Ca(OH)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HF,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 Al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/>
              </a:rPr>
              <a:t>Проверим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23528" y="1772816"/>
            <a:ext cx="4038600" cy="45259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 Оксиды</a:t>
            </a:r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 Основания</a:t>
            </a:r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 Кислоты</a:t>
            </a:r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635896" y="1700213"/>
            <a:ext cx="5508104" cy="45259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HF,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/>
                <a:latin typeface="+mn-lt"/>
              </a:rPr>
              <a:t>Домашнее задание</a:t>
            </a:r>
            <a:endParaRPr lang="ru-RU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3238" y="1700213"/>
            <a:ext cx="8640762" cy="38163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Параграф №20, заполнить таблицу  </a:t>
            </a:r>
            <a:endParaRPr lang="ru-RU" dirty="0"/>
          </a:p>
        </p:txBody>
      </p:sp>
      <p:pic>
        <p:nvPicPr>
          <p:cNvPr id="4" name="Рисунок 3" descr="Домашнее задание">
            <a:hlinkClick r:id="rId2" tooltip="&quot;Домашнее задание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420888"/>
            <a:ext cx="6408712" cy="361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4925"/>
            <a:ext cx="8893175" cy="4614863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6600" dirty="0" smtClean="0">
                <a:solidFill>
                  <a:schemeClr val="tx1"/>
                </a:solidFill>
                <a:latin typeface="+mn-lt"/>
              </a:rPr>
            </a:br>
            <a:r>
              <a:rPr lang="ru-RU" sz="6600" dirty="0">
                <a:latin typeface="+mn-lt"/>
              </a:rPr>
              <a:t/>
            </a:r>
            <a:br>
              <a:rPr lang="ru-RU" sz="6600" dirty="0">
                <a:latin typeface="+mn-lt"/>
              </a:rPr>
            </a:br>
            <a:r>
              <a:rPr lang="ru-RU" sz="6600" dirty="0" smtClean="0">
                <a:latin typeface="+mn-lt"/>
              </a:rPr>
              <a:t/>
            </a:r>
            <a:br>
              <a:rPr lang="ru-RU" sz="6600" dirty="0" smtClean="0">
                <a:latin typeface="+mn-lt"/>
              </a:rPr>
            </a:br>
            <a:r>
              <a:rPr lang="ru-RU" sz="6600" dirty="0" smtClean="0">
                <a:solidFill>
                  <a:schemeClr val="tx1"/>
                </a:solidFill>
                <a:latin typeface="+mn-lt"/>
              </a:rPr>
              <a:t>Спасибо</a:t>
            </a:r>
            <a:br>
              <a:rPr lang="ru-RU" sz="6600" dirty="0" smtClean="0">
                <a:solidFill>
                  <a:schemeClr val="tx1"/>
                </a:solidFill>
                <a:latin typeface="+mn-lt"/>
              </a:rPr>
            </a:br>
            <a:r>
              <a:rPr lang="ru-RU" sz="6600" dirty="0" smtClean="0">
                <a:solidFill>
                  <a:schemeClr val="tx1"/>
                </a:solidFill>
                <a:latin typeface="+mn-lt"/>
              </a:rPr>
              <a:t> за сотрудничество </a:t>
            </a:r>
            <a:r>
              <a:rPr lang="ru-RU" sz="6600" dirty="0" smtClean="0">
                <a:solidFill>
                  <a:schemeClr val="tx1"/>
                </a:solidFill>
              </a:rPr>
              <a:t>!</a:t>
            </a:r>
            <a:br>
              <a:rPr lang="ru-RU" sz="6600" dirty="0" smtClean="0">
                <a:solidFill>
                  <a:schemeClr val="tx1"/>
                </a:solidFill>
              </a:rPr>
            </a:b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27584" y="1247855"/>
            <a:ext cx="741682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Mg(OH)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HNO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Fe(OH)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H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Al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HCl</a:t>
            </a:r>
            <a:endParaRPr kumimoji="0" lang="en-US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68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24744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Проверим</a:t>
            </a:r>
          </a:p>
          <a:p>
            <a:pPr algn="ctr"/>
            <a:endParaRPr lang="ru-RU" sz="3600" b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3600" b="1" dirty="0" smtClean="0"/>
              <a:t>Оксиды               </a:t>
            </a:r>
            <a:r>
              <a:rPr lang="en-US" sz="3600" b="1" dirty="0" err="1" smtClean="0"/>
              <a:t>CaO</a:t>
            </a:r>
            <a:r>
              <a:rPr lang="en-US" sz="3600" b="1" dirty="0" smtClean="0"/>
              <a:t>,</a:t>
            </a:r>
            <a:r>
              <a:rPr lang="ru-RU" sz="3600" b="1" dirty="0" smtClean="0"/>
              <a:t> </a:t>
            </a:r>
            <a:r>
              <a:rPr lang="en-US" sz="3600" b="1" dirty="0" smtClean="0"/>
              <a:t> Al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O</a:t>
            </a:r>
            <a:r>
              <a:rPr lang="en-US" sz="3600" b="1" baseline="-25000" dirty="0" smtClean="0"/>
              <a:t>3</a:t>
            </a:r>
            <a:endParaRPr lang="ru-RU" sz="3600" b="1" dirty="0"/>
          </a:p>
          <a:p>
            <a:pPr marL="285750" indent="-285750">
              <a:buFont typeface="Wingdings" pitchFamily="2" charset="2"/>
              <a:buChar char="v"/>
            </a:pPr>
            <a:endParaRPr lang="ru-RU" sz="3600" b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3600" b="1" dirty="0" err="1" smtClean="0"/>
              <a:t>Гидроксиды</a:t>
            </a:r>
            <a:r>
              <a:rPr lang="en-US" sz="3600" b="1" dirty="0" smtClean="0"/>
              <a:t> </a:t>
            </a:r>
            <a:r>
              <a:rPr lang="ru-RU" sz="3600" b="1" dirty="0" smtClean="0"/>
              <a:t>    </a:t>
            </a:r>
            <a:r>
              <a:rPr lang="en-US" sz="3600" b="1" dirty="0" smtClean="0"/>
              <a:t>Mg(OH)</a:t>
            </a:r>
            <a:r>
              <a:rPr lang="en-US" sz="3600" b="1" baseline="-25000" dirty="0" smtClean="0"/>
              <a:t>2 , </a:t>
            </a:r>
            <a:r>
              <a:rPr lang="en-US" sz="3600" b="1" dirty="0" smtClean="0"/>
              <a:t>Fe(OH)</a:t>
            </a:r>
            <a:r>
              <a:rPr lang="en-US" sz="3600" b="1" baseline="-25000" dirty="0" smtClean="0"/>
              <a:t>3</a:t>
            </a:r>
            <a:endParaRPr lang="ru-RU" sz="3600" dirty="0" smtClean="0"/>
          </a:p>
          <a:p>
            <a:pPr marL="285750" indent="-285750">
              <a:buFont typeface="Wingdings" pitchFamily="2" charset="2"/>
              <a:buChar char="v"/>
            </a:pP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3180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9953" y="2420888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 </a:t>
            </a:r>
            <a:endParaRPr lang="ru-RU" sz="8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5" y="2564904"/>
            <a:ext cx="6480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0" lvl="3" indent="-914400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8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1397477"/>
            <a:ext cx="835292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13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13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4, </a:t>
            </a:r>
            <a:r>
              <a:rPr kumimoji="0" lang="en-US" sz="13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HCl</a:t>
            </a:r>
            <a:endParaRPr kumimoji="0" lang="en-US" sz="1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4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Светлана\Desktop\Урок по химии\уксусная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3543822" cy="2808312"/>
          </a:xfrm>
          <a:prstGeom prst="rect">
            <a:avLst/>
          </a:prstGeom>
          <a:noFill/>
        </p:spPr>
      </p:pic>
      <p:pic>
        <p:nvPicPr>
          <p:cNvPr id="15362" name="Picture 2" descr="http://ua.all.biz/img/ua/catalog/253453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312368" cy="43440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8583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896" y="652715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Изменение окраски индикаторов </a:t>
            </a:r>
          </a:p>
          <a:p>
            <a:pPr algn="ctr"/>
            <a:r>
              <a:rPr lang="ru-RU" sz="2800" b="1" dirty="0" smtClean="0"/>
              <a:t>в щелочной среде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4069224"/>
              </p:ext>
            </p:extLst>
          </p:nvPr>
        </p:nvGraphicFramePr>
        <p:xfrm>
          <a:off x="1691680" y="2276872"/>
          <a:ext cx="6096000" cy="3274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07935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индикатора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Окраска индикатора в щелочной среде</a:t>
                      </a:r>
                      <a:endParaRPr lang="ru-RU" dirty="0"/>
                    </a:p>
                  </a:txBody>
                  <a:tcPr/>
                </a:tc>
              </a:tr>
              <a:tr h="831438">
                <a:tc>
                  <a:txBody>
                    <a:bodyPr/>
                    <a:lstStyle/>
                    <a:p>
                      <a:r>
                        <a:rPr lang="ru-RU" dirty="0" smtClean="0"/>
                        <a:t>Лакмус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синяя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Метиловый</a:t>
                      </a:r>
                    </a:p>
                    <a:p>
                      <a:r>
                        <a:rPr lang="ru-RU" dirty="0" smtClean="0"/>
                        <a:t>оранжевый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жёлтая</a:t>
                      </a:r>
                      <a:endParaRPr lang="ru-RU" dirty="0"/>
                    </a:p>
                  </a:txBody>
                  <a:tcPr/>
                </a:tc>
              </a:tr>
              <a:tr h="866766">
                <a:tc>
                  <a:txBody>
                    <a:bodyPr/>
                    <a:lstStyle/>
                    <a:p>
                      <a:r>
                        <a:rPr lang="ru-RU" dirty="0" smtClean="0"/>
                        <a:t>Фенолфталеин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малиновая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036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/>
              </a:rPr>
              <a:t>КИСЛОТЫ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99592" y="2292188"/>
            <a:ext cx="2818656" cy="370527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HI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HBr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HF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3203848" y="2234481"/>
            <a:ext cx="3024336" cy="37772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249289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79825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одноосновные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177281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двухосновные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177281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трехосновные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899592" y="1636351"/>
            <a:ext cx="2674938" cy="29083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HI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HBr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HF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5105400" y="1600200"/>
            <a:ext cx="4038600" cy="31972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94116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Бескислородные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4941167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Кислородсодержащие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62068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КИСЛОТЫ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74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03648" y="2306489"/>
            <a:ext cx="4038600" cy="3744417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HI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8200" y="2276873"/>
            <a:ext cx="4038600" cy="9361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4736" y="148478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Растворимые в воде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8799" y="148478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Нерастворимые в воде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2309682"/>
            <a:ext cx="1898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32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7" grpId="0"/>
      <p:bldP spid="8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954</TotalTime>
  <Words>258</Words>
  <Application>Microsoft Office PowerPoint</Application>
  <PresentationFormat>Экран (4:3)</PresentationFormat>
  <Paragraphs>124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КИСЛОТЫ</vt:lpstr>
      <vt:lpstr>Слайд 8</vt:lpstr>
      <vt:lpstr>КИСЛОТЫ</vt:lpstr>
      <vt:lpstr>КИСЛОТЫ   </vt:lpstr>
      <vt:lpstr>Слайд 11</vt:lpstr>
      <vt:lpstr>Слайд 12</vt:lpstr>
      <vt:lpstr>Слайд 13</vt:lpstr>
      <vt:lpstr>Слайд 14</vt:lpstr>
      <vt:lpstr>Слайд 15</vt:lpstr>
      <vt:lpstr>  H2CO3, CuO, H3PO4,  NaOH, SO3 ,HNO3,  Ca(OH)2, HF,  Al(OH)3,  H2SO4,  Al2O3,  HCl,   H2S </vt:lpstr>
      <vt:lpstr>Проверим</vt:lpstr>
      <vt:lpstr>Домашнее задание</vt:lpstr>
      <vt:lpstr>   Спасибо  за сотрудничество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1</cp:lastModifiedBy>
  <cp:revision>88</cp:revision>
  <dcterms:created xsi:type="dcterms:W3CDTF">2013-02-03T20:07:04Z</dcterms:created>
  <dcterms:modified xsi:type="dcterms:W3CDTF">2013-11-20T14:56:32Z</dcterms:modified>
</cp:coreProperties>
</file>