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7.xml" ContentType="application/vnd.openxmlformats-officedocument.presentationml.tags+xml"/>
  <Default Extension="png" ContentType="image/png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8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9" r:id="rId14"/>
    <p:sldId id="270" r:id="rId15"/>
    <p:sldId id="285" r:id="rId16"/>
    <p:sldId id="28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F4A193D-3BDC-43F8-A0DE-4F9EBD3DD5A4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C74B0C7-ED6E-4C94-8D25-DBDE120C9A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4A193D-3BDC-43F8-A0DE-4F9EBD3DD5A4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74B0C7-ED6E-4C94-8D25-DBDE120C9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4A193D-3BDC-43F8-A0DE-4F9EBD3DD5A4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74B0C7-ED6E-4C94-8D25-DBDE120C9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4A193D-3BDC-43F8-A0DE-4F9EBD3DD5A4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74B0C7-ED6E-4C94-8D25-DBDE120C9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F4A193D-3BDC-43F8-A0DE-4F9EBD3DD5A4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C74B0C7-ED6E-4C94-8D25-DBDE120C9A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4A193D-3BDC-43F8-A0DE-4F9EBD3DD5A4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C74B0C7-ED6E-4C94-8D25-DBDE120C9A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4A193D-3BDC-43F8-A0DE-4F9EBD3DD5A4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C74B0C7-ED6E-4C94-8D25-DBDE120C9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4A193D-3BDC-43F8-A0DE-4F9EBD3DD5A4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74B0C7-ED6E-4C94-8D25-DBDE120C9A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4A193D-3BDC-43F8-A0DE-4F9EBD3DD5A4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74B0C7-ED6E-4C94-8D25-DBDE120C9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F4A193D-3BDC-43F8-A0DE-4F9EBD3DD5A4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C74B0C7-ED6E-4C94-8D25-DBDE120C9A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F4A193D-3BDC-43F8-A0DE-4F9EBD3DD5A4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C74B0C7-ED6E-4C94-8D25-DBDE120C9A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F4A193D-3BDC-43F8-A0DE-4F9EBD3DD5A4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C74B0C7-ED6E-4C94-8D25-DBDE120C9A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zoom dir="in"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1%83%D1%80%D1%81%D0%BA%D0%B0%D1%8F_%D0%B1%D0%B8%D1%82%D0%B2%D0%B0" TargetMode="External"/><Relationship Id="rId2" Type="http://schemas.openxmlformats.org/officeDocument/2006/relationships/hyperlink" Target="http://ru.wikipedia.org/wiki/%D0%92%D1%82%D0%BE%D1%80%D0%B0%D1%8F_%D0%BC%D0%B8%D1%80%D0%BE%D0%B2%D0%B0%D1%8F_%D0%B2%D0%BE%D0%B9%D0%BD%D0%B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0.png"/><Relationship Id="rId5" Type="http://schemas.openxmlformats.org/officeDocument/2006/relationships/hyperlink" Target="http://ru.wikipedia.org/wiki/%D0%9A%D1%83%D1%80%D1%81%D0%BA%D0%B0%D1%8F_%D0%B1%D0%B8%D1%82%D0%B2%D0%B0" TargetMode="External"/><Relationship Id="rId4" Type="http://schemas.openxmlformats.org/officeDocument/2006/relationships/hyperlink" Target="http://ru.wikipedia.org/wiki/%D0%92%D1%82%D0%BE%D1%80%D0%B0%D1%8F_%D0%BC%D0%B8%D1%80%D0%BE%D0%B2%D0%B0%D1%8F_%D0%B2%D0%BE%D0%B9%D0%BD%D0%B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62-%D1%8F_%D0%B0%D1%80%D0%BC%D0%B8%D1%8F" TargetMode="Externa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85728"/>
            <a:ext cx="8858311" cy="642942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18418" y="357166"/>
            <a:ext cx="770717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Сталинградская битва</a:t>
            </a:r>
            <a:endParaRPr lang="ru-RU" sz="6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7" y="4214818"/>
            <a:ext cx="34290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1200000" lon="1200000" rev="1200000"/>
              </a:camera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200 дней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86380" y="3929065"/>
            <a:ext cx="3857620" cy="923330"/>
          </a:xfrm>
          <a:prstGeom prst="rect">
            <a:avLst/>
          </a:prstGeom>
          <a:noFill/>
          <a:scene3d>
            <a:camera prst="orthographicFront">
              <a:rot lat="1213837" lon="1593113" rev="24832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200 ночей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6072198" y="5572140"/>
            <a:ext cx="2928958" cy="1143008"/>
          </a:xfrm>
          <a:prstGeom prst="snip2Diag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i="1" dirty="0" smtClean="0">
                <a:solidFill>
                  <a:schemeClr val="bg1"/>
                </a:solidFill>
              </a:rPr>
              <a:t>Автор</a:t>
            </a:r>
          </a:p>
          <a:p>
            <a:pPr algn="ctr"/>
            <a:r>
              <a:rPr lang="ru-RU" sz="1400" i="1" dirty="0" smtClean="0">
                <a:solidFill>
                  <a:schemeClr val="bg1"/>
                </a:solidFill>
              </a:rPr>
              <a:t>Симбирцева  О.М.</a:t>
            </a:r>
          </a:p>
          <a:p>
            <a:pPr algn="ctr"/>
            <a:r>
              <a:rPr lang="ru-RU" sz="1400" i="1" dirty="0" smtClean="0">
                <a:solidFill>
                  <a:schemeClr val="bg1"/>
                </a:solidFill>
              </a:rPr>
              <a:t>учитель французского языка</a:t>
            </a:r>
          </a:p>
          <a:p>
            <a:pPr algn="ctr"/>
            <a:r>
              <a:rPr lang="ru-RU" sz="1400" i="1" dirty="0" smtClean="0">
                <a:solidFill>
                  <a:schemeClr val="bg1"/>
                </a:solidFill>
              </a:rPr>
              <a:t>МОУ СОШ № 20 г. Волгограда</a:t>
            </a:r>
            <a:endParaRPr lang="ru-RU" sz="1400" i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497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500042"/>
            <a:ext cx="8715436" cy="5929354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28600" y="785794"/>
            <a:ext cx="4914904" cy="540164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Снайперы и </a:t>
            </a:r>
            <a:r>
              <a:rPr lang="ru-RU" dirty="0" err="1" smtClean="0"/>
              <a:t>штурм-группы</a:t>
            </a:r>
            <a:r>
              <a:rPr lang="ru-RU" dirty="0" smtClean="0"/>
              <a:t> как могли задерживали врага. Немцы, продвигаясь вглубь Сталинграда, несли тяжёлые потери. Советские подкрепления переправлялись через Волгу с восточного берега под постоянными бомбардировками и артиллерийским обстрелом. Средняя продолжительность жизни новоприбывшего советского рядового в городе падала иногда ниже двадцати четырёх часов</a:t>
            </a:r>
            <a:endParaRPr lang="ru-RU" dirty="0"/>
          </a:p>
        </p:txBody>
      </p:sp>
      <p:pic>
        <p:nvPicPr>
          <p:cNvPr id="9" name="Рисунок 8" descr="4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571480"/>
            <a:ext cx="3929090" cy="59585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28600" y="1000108"/>
            <a:ext cx="4629152" cy="518733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С 13 по 26 сентября части вермахта потеснили войска 62-й армии и ворвались в центр города, а на стыке 62-й и 64-й армий прорвались к Волге. Река полностью простреливалась немецкими войсками. Охота шла за каждым судном и даже лодкой. Несмотря на это, в ходе битвы за город с левого берега на правый было перевезено свыше 82 тысяч солдат и офицеров, большое количество боевой техники, продовольствия и других военных грузов, а на левый берег было эвакуировано около 52 тысяч раненых и гражданского населения.</a:t>
            </a:r>
            <a:endParaRPr lang="ru-RU" dirty="0"/>
          </a:p>
        </p:txBody>
      </p:sp>
      <p:pic>
        <p:nvPicPr>
          <p:cNvPr id="9" name="Рисунок 8" descr="Три_катера_в_Сталинградской_битве.jpeg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1928802"/>
            <a:ext cx="4286280" cy="459676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28600" y="1000108"/>
            <a:ext cx="4486276" cy="518733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Борьба за плацдармы у Волги, в особенности на Мамаевом кургане и на заводах в северной части города, продолжалась более двух месяцев. Сражения за завод «Красный Октябрь», тракторный завод и артиллерийский завод «Баррикады» стали известны на весь мир. Пока советские солдаты продолжали защищать свои позиции, ведя огонь по немцам, рабочие заводов и фабрик ремонтировали повреждённые советские танки и оружие в непосредственной близости от поля боя, а иногда и на самом поле боя</a:t>
            </a:r>
            <a:endParaRPr lang="ru-RU" dirty="0"/>
          </a:p>
        </p:txBody>
      </p:sp>
      <p:pic>
        <p:nvPicPr>
          <p:cNvPr id="11" name="Рисунок 10" descr="21498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429000"/>
            <a:ext cx="4357686" cy="3290595"/>
          </a:xfrm>
          <a:prstGeom prst="rect">
            <a:avLst/>
          </a:prstGeom>
        </p:spPr>
      </p:pic>
      <p:pic>
        <p:nvPicPr>
          <p:cNvPr id="12" name="Рисунок 11" descr="300px-Bundesarchiv_Bild_183-B22359,_Russland,_Kampf_um_Stalingrad,_Panzer_T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00000">
            <a:off x="4886785" y="259072"/>
            <a:ext cx="4000528" cy="396849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28600" y="500042"/>
            <a:ext cx="4914904" cy="607223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Немецкая военная доктрина была основана на взаимодействии родов войск вообще и особо тесном взаимодействии пехоты, сапёров, артиллерии и пикирующих бомбардировщиков. </a:t>
            </a:r>
          </a:p>
          <a:p>
            <a:r>
              <a:rPr lang="ru-RU" dirty="0" smtClean="0"/>
              <a:t>В ответ советские бойцы старались располагаться в десятках метров от врага, в таком случае немецкая артиллерия и авиация не могли действовать без риска попасть по своим. Часто противников разделяла стена, этаж или лестничная площадка. В этом случае немецкой пехоте приходилось на равных условиях драться с советской — винтовками, гранатами, штыками и ножами. </a:t>
            </a:r>
          </a:p>
          <a:p>
            <a:r>
              <a:rPr lang="ru-RU" dirty="0" smtClean="0"/>
              <a:t>Борьба шла за каждую улицу, каждый завод, каждый дом, подвал или лестничный проход. Даже отдельные здания попали на карты и получили названия: Дом Павлова, Мельница, Универмаг, тюрьма, Дом Заболотного, Молочный Дом, Дом Специалистов, Г-образный дом и другие</a:t>
            </a:r>
            <a:endParaRPr lang="ru-RU" dirty="0"/>
          </a:p>
        </p:txBody>
      </p:sp>
      <p:pic>
        <p:nvPicPr>
          <p:cNvPr id="10" name="Рисунок 9" descr="9193541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3000372"/>
            <a:ext cx="4143372" cy="3734446"/>
          </a:xfrm>
          <a:prstGeom prst="rect">
            <a:avLst/>
          </a:prstGeom>
        </p:spPr>
      </p:pic>
      <p:pic>
        <p:nvPicPr>
          <p:cNvPr id="11" name="Рисунок 10" descr="img_IHMcV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142852"/>
            <a:ext cx="3643338" cy="271464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357158" y="1285860"/>
            <a:ext cx="5572164" cy="521497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Является крупнейшей сухопутной битвой в ходе </a:t>
            </a:r>
            <a:r>
              <a:rPr lang="ru-RU" dirty="0" smtClean="0">
                <a:hlinkClick r:id="rId2" tooltip="Вторая мировая война"/>
              </a:rPr>
              <a:t>Второй мировой войны</a:t>
            </a:r>
            <a:r>
              <a:rPr lang="ru-RU" dirty="0" smtClean="0"/>
              <a:t>, которая наряду со </a:t>
            </a:r>
            <a:r>
              <a:rPr lang="ru-RU" dirty="0" smtClean="0">
                <a:hlinkClick r:id="rId3" tooltip="Курская битва"/>
              </a:rPr>
              <a:t>сражением на Курской дуге</a:t>
            </a:r>
            <a:r>
              <a:rPr lang="ru-RU" dirty="0" smtClean="0"/>
              <a:t> стала переломным моментом в ходе военных действий, после которых немецкие войска окончательно потеряли стратегическую инициативу.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8418" y="285728"/>
            <a:ext cx="77071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Сталинградская битва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1" name="Рисунок 10" descr="stalingradskaya-bitva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2571744"/>
            <a:ext cx="3060000" cy="30600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алют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14290"/>
            <a:ext cx="8858312" cy="650085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0034" y="285728"/>
            <a:ext cx="83582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Сталинградская битва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1357298"/>
            <a:ext cx="607221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Является крупнейшей сухопутной битвой в ходе </a:t>
            </a:r>
            <a:r>
              <a:rPr lang="ru-RU" sz="3200" dirty="0" smtClean="0">
                <a:hlinkClick r:id="rId4" tooltip="Вторая мировая война"/>
              </a:rPr>
              <a:t>Второй мировой войны</a:t>
            </a:r>
            <a:r>
              <a:rPr lang="ru-RU" sz="3200" dirty="0" smtClean="0"/>
              <a:t>, которая наряду со </a:t>
            </a:r>
            <a:r>
              <a:rPr lang="ru-RU" sz="3200" dirty="0" smtClean="0">
                <a:hlinkClick r:id="rId5" tooltip="Курская битва"/>
              </a:rPr>
              <a:t>сражением на Курской дуге</a:t>
            </a:r>
            <a:r>
              <a:rPr lang="ru-RU" sz="3200" dirty="0" smtClean="0"/>
              <a:t> стала переломным моментом в ходе военных действий, после которых немецкие войска окончательно потеряли стратегическую инициативу. </a:t>
            </a:r>
            <a:endParaRPr lang="ru-RU" sz="3200" dirty="0"/>
          </a:p>
        </p:txBody>
      </p:sp>
      <p:pic>
        <p:nvPicPr>
          <p:cNvPr id="10" name="Рисунок 9" descr="stalingradskaya-bitva_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5140" y="4429132"/>
            <a:ext cx="2088000" cy="208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71472" y="142852"/>
            <a:ext cx="8572528" cy="7072361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Сталинградская  битва </a:t>
            </a:r>
            <a:r>
              <a:rPr lang="ru-RU" dirty="0" smtClean="0"/>
              <a:t>- </a:t>
            </a:r>
            <a:r>
              <a:rPr lang="ru-RU" sz="3600" dirty="0" smtClean="0"/>
              <a:t>одна из </a:t>
            </a:r>
            <a:r>
              <a:rPr lang="ru-RU" sz="3100" dirty="0" smtClean="0"/>
              <a:t>крупнейших битв Второй Мировой войны. Она продолжалась </a:t>
            </a:r>
            <a:r>
              <a:rPr lang="ru-RU" sz="3100" dirty="0" smtClean="0">
                <a:solidFill>
                  <a:srgbClr val="FF0000"/>
                </a:solidFill>
              </a:rPr>
              <a:t>200</a:t>
            </a:r>
            <a:r>
              <a:rPr lang="ru-RU" sz="3100" dirty="0" smtClean="0"/>
              <a:t> суток.</a:t>
            </a:r>
            <a:br>
              <a:rPr lang="ru-RU" sz="3100" dirty="0" smtClean="0"/>
            </a:br>
            <a:r>
              <a:rPr lang="ru-RU" sz="3100" dirty="0" smtClean="0"/>
              <a:t> В ходе ее фашистский блок потерял  в общей сложности около </a:t>
            </a:r>
            <a:r>
              <a:rPr lang="ru-RU" sz="3100" dirty="0" smtClean="0">
                <a:solidFill>
                  <a:srgbClr val="92D050"/>
                </a:solidFill>
              </a:rPr>
              <a:t>1,5 млн</a:t>
            </a:r>
            <a:r>
              <a:rPr lang="ru-RU" sz="3100" dirty="0" smtClean="0"/>
              <a:t>. солдат и офицеров, т.е. </a:t>
            </a:r>
            <a:r>
              <a:rPr lang="ru-RU" sz="3100" dirty="0" smtClean="0">
                <a:solidFill>
                  <a:srgbClr val="92D050"/>
                </a:solidFill>
              </a:rPr>
              <a:t>25% </a:t>
            </a:r>
            <a:r>
              <a:rPr lang="ru-RU" sz="3100" dirty="0" smtClean="0"/>
              <a:t>всех своих сил, действующих на советско-германском фронте, до </a:t>
            </a:r>
            <a:r>
              <a:rPr lang="ru-RU" sz="3100" dirty="0" smtClean="0">
                <a:solidFill>
                  <a:srgbClr val="92D050"/>
                </a:solidFill>
              </a:rPr>
              <a:t>2тыс. </a:t>
            </a:r>
            <a:r>
              <a:rPr lang="ru-RU" sz="3100" dirty="0" smtClean="0"/>
              <a:t>танков и штурмовых орудий, более </a:t>
            </a:r>
            <a:r>
              <a:rPr lang="ru-RU" sz="3100" dirty="0" smtClean="0">
                <a:solidFill>
                  <a:srgbClr val="92D050"/>
                </a:solidFill>
              </a:rPr>
              <a:t>10 тыс</a:t>
            </a:r>
            <a:r>
              <a:rPr lang="ru-RU" sz="3100" dirty="0" smtClean="0"/>
              <a:t>. орудий и минометов, около </a:t>
            </a:r>
            <a:br>
              <a:rPr lang="ru-RU" sz="3100" dirty="0" smtClean="0"/>
            </a:br>
            <a:r>
              <a:rPr lang="ru-RU" sz="3100" dirty="0" smtClean="0">
                <a:solidFill>
                  <a:srgbClr val="92D050"/>
                </a:solidFill>
              </a:rPr>
              <a:t>3 тыс. </a:t>
            </a:r>
            <a:r>
              <a:rPr lang="ru-RU" sz="3100" dirty="0" smtClean="0"/>
              <a:t>боевых и транспортных самолетов, свыше </a:t>
            </a:r>
            <a:br>
              <a:rPr lang="ru-RU" sz="3100" dirty="0" smtClean="0"/>
            </a:br>
            <a:r>
              <a:rPr lang="ru-RU" sz="3100" dirty="0" smtClean="0">
                <a:solidFill>
                  <a:srgbClr val="92D050"/>
                </a:solidFill>
              </a:rPr>
              <a:t>70 тыс</a:t>
            </a:r>
            <a:r>
              <a:rPr lang="ru-RU" sz="3100" dirty="0" smtClean="0"/>
              <a:t>. автомашин и огромное количество другой боевой техники и вооружения.</a:t>
            </a:r>
            <a:br>
              <a:rPr lang="ru-RU" sz="3100" dirty="0" smtClean="0"/>
            </a:br>
            <a:r>
              <a:rPr lang="ru-RU" sz="3100" dirty="0" smtClean="0"/>
              <a:t>Вермахт и его союзники полностью лишились </a:t>
            </a:r>
            <a:r>
              <a:rPr lang="ru-RU" sz="3100" dirty="0" smtClean="0">
                <a:solidFill>
                  <a:srgbClr val="92D050"/>
                </a:solidFill>
              </a:rPr>
              <a:t>32 </a:t>
            </a:r>
            <a:r>
              <a:rPr lang="ru-RU" sz="3100" dirty="0" smtClean="0"/>
              <a:t>дивизий и </a:t>
            </a:r>
            <a:r>
              <a:rPr lang="ru-RU" sz="3100" dirty="0" smtClean="0">
                <a:solidFill>
                  <a:srgbClr val="92D050"/>
                </a:solidFill>
              </a:rPr>
              <a:t>3</a:t>
            </a:r>
            <a:r>
              <a:rPr lang="ru-RU" sz="3100" dirty="0" smtClean="0"/>
              <a:t> бригад, а еще </a:t>
            </a:r>
            <a:r>
              <a:rPr lang="ru-RU" sz="3100" dirty="0" smtClean="0">
                <a:solidFill>
                  <a:srgbClr val="92D050"/>
                </a:solidFill>
              </a:rPr>
              <a:t>16</a:t>
            </a:r>
            <a:r>
              <a:rPr lang="ru-RU" sz="3100" dirty="0" smtClean="0"/>
              <a:t> дивизий были разгромлены, потеряв более </a:t>
            </a:r>
            <a:r>
              <a:rPr lang="ru-RU" sz="3100" dirty="0" smtClean="0">
                <a:solidFill>
                  <a:srgbClr val="92D050"/>
                </a:solidFill>
              </a:rPr>
              <a:t>50% </a:t>
            </a:r>
            <a:r>
              <a:rPr lang="ru-RU" sz="3100" dirty="0" smtClean="0"/>
              <a:t>своего состава.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</p:spTree>
    <p:custDataLst>
      <p:tags r:id="rId1"/>
    </p:custData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53536"/>
            <a:ext cx="8401080" cy="1143000"/>
          </a:xfrm>
        </p:spPr>
        <p:txBody>
          <a:bodyPr>
            <a:normAutofit fontScale="90000"/>
            <a:scene3d>
              <a:camera prst="orthographicFront">
                <a:rot lat="0" lon="21299988" rev="21299999"/>
              </a:camera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Сталинград в августе 1942-го…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Содержимое 8" descr="214973.JPE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571612"/>
            <a:ext cx="4038600" cy="2275656"/>
          </a:xfrm>
        </p:spPr>
      </p:pic>
      <p:pic>
        <p:nvPicPr>
          <p:cNvPr id="10" name="Содержимое 9" descr="45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86314" y="3929066"/>
            <a:ext cx="4038600" cy="2631711"/>
          </a:xfrm>
        </p:spPr>
      </p:pic>
      <p:pic>
        <p:nvPicPr>
          <p:cNvPr id="13" name="Рисунок 12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1714488"/>
            <a:ext cx="3847504" cy="2143140"/>
          </a:xfrm>
          <a:prstGeom prst="rect">
            <a:avLst/>
          </a:prstGeom>
        </p:spPr>
      </p:pic>
      <p:pic>
        <p:nvPicPr>
          <p:cNvPr id="14" name="Рисунок 13" descr="images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4000504"/>
            <a:ext cx="4214842" cy="242889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1195374"/>
          </a:xfrm>
        </p:spPr>
        <p:txBody>
          <a:bodyPr>
            <a:noAutofit/>
            <a:scene3d>
              <a:camera prst="orthographicFront">
                <a:rot lat="893944" lon="19561663" rev="20595460"/>
              </a:camera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1942-й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228600" y="1285860"/>
            <a:ext cx="4772028" cy="490158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К 23 августа 1942 года из 400 тысяч жителей Сталинграда было эвакуировано около 100 тысяч</a:t>
            </a:r>
            <a:r>
              <a:rPr lang="ru-RU" baseline="30000" dirty="0" smtClean="0"/>
              <a:t> </a:t>
            </a:r>
          </a:p>
          <a:p>
            <a:r>
              <a:rPr lang="ru-RU" dirty="0" smtClean="0"/>
              <a:t>24 августа Городской комитет обороны Сталинграда принял запоздалое постановление об эвакуации женщин, детей и раненых на левый берег Волги. Все граждане, включая женщин и детей, работали над постройкой траншей и других фортификационных сооружений.</a:t>
            </a:r>
          </a:p>
          <a:p>
            <a:r>
              <a:rPr lang="ru-RU" dirty="0" smtClean="0"/>
              <a:t>Массированная немецкая бомбардировка 23 августа разрушила город, убила более 40 тысяч человек, уничтожила более половины жилого фонда довоенного Сталинграда, превратив тем самым город в громадную территорию, покрытую горящими руинами</a:t>
            </a:r>
          </a:p>
          <a:p>
            <a:endParaRPr lang="ru-RU" dirty="0"/>
          </a:p>
        </p:txBody>
      </p:sp>
      <p:pic>
        <p:nvPicPr>
          <p:cNvPr id="6" name="Рисунок 5" descr="post-3-126495305856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2571744"/>
            <a:ext cx="4024304" cy="4005264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497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852785"/>
            <a:ext cx="8715436" cy="515243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497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852785"/>
            <a:ext cx="8715436" cy="515243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963136" y="214290"/>
            <a:ext cx="3931920" cy="1071570"/>
          </a:xfrm>
        </p:spPr>
        <p:txBody>
          <a:bodyPr>
            <a:noAutofit/>
            <a:scene3d>
              <a:camera prst="orthographicFront">
                <a:rot lat="2110227" lon="1787503" rev="557751"/>
              </a:camera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Сентябрь  1942-го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2"/>
          </p:nvPr>
        </p:nvSpPr>
        <p:spPr>
          <a:xfrm>
            <a:off x="4929190" y="1071546"/>
            <a:ext cx="3931920" cy="1066800"/>
          </a:xfrm>
        </p:spPr>
        <p:txBody>
          <a:bodyPr>
            <a:scene3d>
              <a:camera prst="orthographicFront">
                <a:rot lat="0" lon="0" rev="20999999"/>
              </a:camera>
              <a:lightRig rig="threePt" dir="t"/>
            </a:scene3d>
          </a:bodyPr>
          <a:lstStyle/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228600" y="1571612"/>
            <a:ext cx="4772028" cy="461582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Посреди развалин уже разрушенного города советская </a:t>
            </a:r>
            <a:r>
              <a:rPr lang="ru-RU" dirty="0" smtClean="0">
                <a:hlinkClick r:id="rId3" tooltip="62-я армия"/>
              </a:rPr>
              <a:t>62-я армия</a:t>
            </a:r>
            <a:r>
              <a:rPr lang="ru-RU" dirty="0" smtClean="0"/>
              <a:t> соорудила оборонительные позиции с расположенными огневыми точками в зданиях и на заводах. Сражение в городе было жестоким и отчаянным.</a:t>
            </a:r>
            <a:endParaRPr lang="ru-RU" dirty="0"/>
          </a:p>
        </p:txBody>
      </p:sp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4143380"/>
            <a:ext cx="3913442" cy="2628000"/>
          </a:xfrm>
          <a:prstGeom prst="rect">
            <a:avLst/>
          </a:prstGeom>
        </p:spPr>
      </p:pic>
      <p:pic>
        <p:nvPicPr>
          <p:cNvPr id="15" name="Рисунок 14" descr="stal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1142984"/>
            <a:ext cx="4214842" cy="292895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0"/>
                            </p:stCondLst>
                            <p:childTnLst>
                              <p:par>
                                <p:cTn id="11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4977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500042"/>
            <a:ext cx="8715436" cy="6000791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 idx="4294967295"/>
          </p:nvPr>
        </p:nvSpPr>
        <p:spPr>
          <a:xfrm>
            <a:off x="914400" y="381000"/>
            <a:ext cx="8229600" cy="22098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21497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8715436" cy="6286544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7.6|1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9.2|3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455</TotalTime>
  <Words>524</Words>
  <Application>Microsoft Office PowerPoint</Application>
  <PresentationFormat>Экран (4:3)</PresentationFormat>
  <Paragraphs>26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Литейная</vt:lpstr>
      <vt:lpstr>Слайд 1</vt:lpstr>
      <vt:lpstr>Сталинградская  битва - одна из крупнейших битв Второй Мировой войны. Она продолжалась 200 суток.  В ходе ее фашистский блок потерял  в общей сложности около 1,5 млн. солдат и офицеров, т.е. 25% всех своих сил, действующих на советско-германском фронте, до 2тыс. танков и штурмовых орудий, более 10 тыс. орудий и минометов, около  3 тыс. боевых и транспортных самолетов, свыше  70 тыс. автомашин и огромное количество другой боевой техники и вооружения. Вермахт и его союзники полностью лишились 32 дивизий и 3 бригад, а еще 16 дивизий были разгромлены, потеряв более 50% своего состава. </vt:lpstr>
      <vt:lpstr>Сталинград в августе 1942-го…</vt:lpstr>
      <vt:lpstr>1942-й</vt:lpstr>
      <vt:lpstr>Слайд 5</vt:lpstr>
      <vt:lpstr>Слайд 6</vt:lpstr>
      <vt:lpstr>Сентябрь  1942-го</vt:lpstr>
      <vt:lpstr>Слайд 8</vt:lpstr>
      <vt:lpstr>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RuVaReZ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Андрей Симбирцев</cp:lastModifiedBy>
  <cp:revision>100</cp:revision>
  <dcterms:created xsi:type="dcterms:W3CDTF">2013-01-29T17:36:16Z</dcterms:created>
  <dcterms:modified xsi:type="dcterms:W3CDTF">2014-02-01T20:12:44Z</dcterms:modified>
</cp:coreProperties>
</file>