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27"/>
  </p:notesMasterIdLst>
  <p:sldIdLst>
    <p:sldId id="256" r:id="rId2"/>
    <p:sldId id="257" r:id="rId3"/>
    <p:sldId id="258" r:id="rId4"/>
    <p:sldId id="282" r:id="rId5"/>
    <p:sldId id="264" r:id="rId6"/>
    <p:sldId id="259" r:id="rId7"/>
    <p:sldId id="278" r:id="rId8"/>
    <p:sldId id="279" r:id="rId9"/>
    <p:sldId id="260" r:id="rId10"/>
    <p:sldId id="265" r:id="rId11"/>
    <p:sldId id="270" r:id="rId12"/>
    <p:sldId id="261" r:id="rId13"/>
    <p:sldId id="272" r:id="rId14"/>
    <p:sldId id="263" r:id="rId15"/>
    <p:sldId id="266" r:id="rId16"/>
    <p:sldId id="267" r:id="rId17"/>
    <p:sldId id="268" r:id="rId18"/>
    <p:sldId id="269" r:id="rId19"/>
    <p:sldId id="273" r:id="rId20"/>
    <p:sldId id="274" r:id="rId21"/>
    <p:sldId id="275" r:id="rId22"/>
    <p:sldId id="276" r:id="rId23"/>
    <p:sldId id="277" r:id="rId24"/>
    <p:sldId id="280" r:id="rId25"/>
    <p:sldId id="281" r:id="rId26"/>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CC0099"/>
    <a:srgbClr val="FF33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32" d="100"/>
          <a:sy n="32" d="100"/>
        </p:scale>
        <p:origin x="-9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CD984FF3-46B4-4277-8EF5-D3A01335155C}" type="datetimeFigureOut">
              <a:rPr lang="ru-RU"/>
              <a:pPr>
                <a:defRPr/>
              </a:pPr>
              <a:t>25.11.2013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a:p>
        </p:txBody>
      </p:sp>
      <p:sp>
        <p:nvSpPr>
          <p:cNvPr id="5" name="Заметки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eaLnBrk="1" fontAlgn="auto" hangingPunct="1">
              <a:spcBef>
                <a:spcPts val="0"/>
              </a:spcBef>
              <a:spcAft>
                <a:spcPts val="0"/>
              </a:spcAft>
              <a:defRPr sz="1200">
                <a:latin typeface="+mn-lt"/>
                <a:cs typeface="+mn-cs"/>
              </a:defRPr>
            </a:lvl1pPr>
          </a:lstStyle>
          <a:p>
            <a:pPr>
              <a:defRPr/>
            </a:pPr>
            <a:fld id="{E400D535-785C-4C88-B977-48FA24210014}"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Arial" charset="0"/>
      </a:defRPr>
    </a:lvl1pPr>
    <a:lvl2pPr marL="457200" algn="l" rtl="0" eaLnBrk="0" fontAlgn="base" hangingPunct="0">
      <a:spcBef>
        <a:spcPct val="30000"/>
      </a:spcBef>
      <a:spcAft>
        <a:spcPct val="0"/>
      </a:spcAft>
      <a:defRPr sz="1200" kern="1200">
        <a:solidFill>
          <a:schemeClr val="tx1"/>
        </a:solidFill>
        <a:latin typeface="+mn-lt"/>
        <a:ea typeface="+mn-ea"/>
        <a:cs typeface="Arial" charset="0"/>
      </a:defRPr>
    </a:lvl2pPr>
    <a:lvl3pPr marL="914400" algn="l" rtl="0" eaLnBrk="0" fontAlgn="base" hangingPunct="0">
      <a:spcBef>
        <a:spcPct val="30000"/>
      </a:spcBef>
      <a:spcAft>
        <a:spcPct val="0"/>
      </a:spcAft>
      <a:defRPr sz="1200" kern="1200">
        <a:solidFill>
          <a:schemeClr val="tx1"/>
        </a:solidFill>
        <a:latin typeface="+mn-lt"/>
        <a:ea typeface="+mn-ea"/>
        <a:cs typeface="Arial" charset="0"/>
      </a:defRPr>
    </a:lvl3pPr>
    <a:lvl4pPr marL="1371600" algn="l" rtl="0" eaLnBrk="0" fontAlgn="base" hangingPunct="0">
      <a:spcBef>
        <a:spcPct val="30000"/>
      </a:spcBef>
      <a:spcAft>
        <a:spcPct val="0"/>
      </a:spcAft>
      <a:defRPr sz="1200" kern="1200">
        <a:solidFill>
          <a:schemeClr val="tx1"/>
        </a:solidFill>
        <a:latin typeface="+mn-lt"/>
        <a:ea typeface="+mn-ea"/>
        <a:cs typeface="Arial" charset="0"/>
      </a:defRPr>
    </a:lvl4pPr>
    <a:lvl5pPr marL="1828800" algn="l" rtl="0" eaLnBrk="0" fontAlgn="base" hangingPunct="0">
      <a:spcBef>
        <a:spcPct val="30000"/>
      </a:spcBef>
      <a:spcAft>
        <a:spcPct val="0"/>
      </a:spcAft>
      <a:defRPr sz="1200" kern="1200">
        <a:solidFill>
          <a:schemeClr val="tx1"/>
        </a:solidFill>
        <a:latin typeface="+mn-lt"/>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ru-RU"/>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ru-RU"/>
          </a:p>
        </p:txBody>
      </p:sp>
      <p:sp>
        <p:nvSpPr>
          <p:cNvPr id="4" name="Дата 3"/>
          <p:cNvSpPr>
            <a:spLocks noGrp="1"/>
          </p:cNvSpPr>
          <p:nvPr>
            <p:ph type="dt" sz="half" idx="10"/>
          </p:nvPr>
        </p:nvSpPr>
        <p:spPr/>
        <p:txBody>
          <a:bodyPr/>
          <a:lstStyle>
            <a:lvl1pPr>
              <a:defRPr/>
            </a:lvl1pPr>
          </a:lstStyle>
          <a:p>
            <a:pPr>
              <a:defRPr/>
            </a:pPr>
            <a:fld id="{5B93B6B6-4B84-413B-888D-8037A8C9419A}" type="datetimeFigureOut">
              <a:rPr lang="ru-RU"/>
              <a:pPr>
                <a:defRPr/>
              </a:pPr>
              <a:t>25.11.2013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5449603-1833-4850-ADFB-D67E2F917F3C}"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Дата 3"/>
          <p:cNvSpPr>
            <a:spLocks noGrp="1"/>
          </p:cNvSpPr>
          <p:nvPr>
            <p:ph type="dt" sz="half" idx="10"/>
          </p:nvPr>
        </p:nvSpPr>
        <p:spPr/>
        <p:txBody>
          <a:bodyPr/>
          <a:lstStyle>
            <a:lvl1pPr>
              <a:defRPr/>
            </a:lvl1pPr>
          </a:lstStyle>
          <a:p>
            <a:pPr>
              <a:defRPr/>
            </a:pPr>
            <a:fld id="{8776248D-6F96-4073-9CB7-B83F6D86FDA4}" type="datetimeFigureOut">
              <a:rPr lang="ru-RU"/>
              <a:pPr>
                <a:defRPr/>
              </a:pPr>
              <a:t>25.11.2013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A63F260A-B25E-40D8-9528-FE370545DFE8}"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ru-R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Дата 3"/>
          <p:cNvSpPr>
            <a:spLocks noGrp="1"/>
          </p:cNvSpPr>
          <p:nvPr>
            <p:ph type="dt" sz="half" idx="10"/>
          </p:nvPr>
        </p:nvSpPr>
        <p:spPr/>
        <p:txBody>
          <a:bodyPr/>
          <a:lstStyle>
            <a:lvl1pPr>
              <a:defRPr/>
            </a:lvl1pPr>
          </a:lstStyle>
          <a:p>
            <a:pPr>
              <a:defRPr/>
            </a:pPr>
            <a:fld id="{F913CBC3-6538-4B74-BE20-93763E248786}" type="datetimeFigureOut">
              <a:rPr lang="ru-RU"/>
              <a:pPr>
                <a:defRPr/>
              </a:pPr>
              <a:t>25.11.2013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F21D728-9AEF-4977-BDE6-549B2442BE81}"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Дата 3"/>
          <p:cNvSpPr>
            <a:spLocks noGrp="1"/>
          </p:cNvSpPr>
          <p:nvPr>
            <p:ph type="dt" sz="half" idx="10"/>
          </p:nvPr>
        </p:nvSpPr>
        <p:spPr/>
        <p:txBody>
          <a:bodyPr/>
          <a:lstStyle>
            <a:lvl1pPr>
              <a:defRPr/>
            </a:lvl1pPr>
          </a:lstStyle>
          <a:p>
            <a:pPr>
              <a:defRPr/>
            </a:pPr>
            <a:fld id="{AD472579-D3B6-4E90-AEDB-A4E301202640}" type="datetimeFigureOut">
              <a:rPr lang="ru-RU"/>
              <a:pPr>
                <a:defRPr/>
              </a:pPr>
              <a:t>25.11.2013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C1A8359E-0F03-4C59-A436-7B90D1E2EB5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ru-R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Дата 3"/>
          <p:cNvSpPr>
            <a:spLocks noGrp="1"/>
          </p:cNvSpPr>
          <p:nvPr>
            <p:ph type="dt" sz="half" idx="10"/>
          </p:nvPr>
        </p:nvSpPr>
        <p:spPr/>
        <p:txBody>
          <a:bodyPr/>
          <a:lstStyle>
            <a:lvl1pPr>
              <a:defRPr/>
            </a:lvl1pPr>
          </a:lstStyle>
          <a:p>
            <a:pPr>
              <a:defRPr/>
            </a:pPr>
            <a:fld id="{714EA58A-2E4D-4DCE-992D-C11E5B306C87}" type="datetimeFigureOut">
              <a:rPr lang="ru-RU"/>
              <a:pPr>
                <a:defRPr/>
              </a:pPr>
              <a:t>25.11.2013</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EFA4625-085A-4BA0-8CF3-1F350E461D97}"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Дата 3"/>
          <p:cNvSpPr>
            <a:spLocks noGrp="1"/>
          </p:cNvSpPr>
          <p:nvPr>
            <p:ph type="dt" sz="half" idx="10"/>
          </p:nvPr>
        </p:nvSpPr>
        <p:spPr/>
        <p:txBody>
          <a:bodyPr/>
          <a:lstStyle>
            <a:lvl1pPr>
              <a:defRPr/>
            </a:lvl1pPr>
          </a:lstStyle>
          <a:p>
            <a:pPr>
              <a:defRPr/>
            </a:pPr>
            <a:fld id="{E5460E4A-DFFA-4AC9-9CDB-273DC1AA7903}" type="datetimeFigureOut">
              <a:rPr lang="ru-RU"/>
              <a:pPr>
                <a:defRPr/>
              </a:pPr>
              <a:t>25.11.2013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EFEB188A-4F64-465C-90BA-E79E84DFF34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ru-R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Дата 3"/>
          <p:cNvSpPr>
            <a:spLocks noGrp="1"/>
          </p:cNvSpPr>
          <p:nvPr>
            <p:ph type="dt" sz="half" idx="10"/>
          </p:nvPr>
        </p:nvSpPr>
        <p:spPr/>
        <p:txBody>
          <a:bodyPr/>
          <a:lstStyle>
            <a:lvl1pPr>
              <a:defRPr/>
            </a:lvl1pPr>
          </a:lstStyle>
          <a:p>
            <a:pPr>
              <a:defRPr/>
            </a:pPr>
            <a:fld id="{EB4227AB-B125-401E-AE06-261CD4E28C0E}" type="datetimeFigureOut">
              <a:rPr lang="ru-RU"/>
              <a:pPr>
                <a:defRPr/>
              </a:pPr>
              <a:t>25.11.2013</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767B9DBC-F349-4CE3-9AD5-ED5259606E3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ru-RU"/>
          </a:p>
        </p:txBody>
      </p:sp>
      <p:sp>
        <p:nvSpPr>
          <p:cNvPr id="3" name="Дата 3"/>
          <p:cNvSpPr>
            <a:spLocks noGrp="1"/>
          </p:cNvSpPr>
          <p:nvPr>
            <p:ph type="dt" sz="half" idx="10"/>
          </p:nvPr>
        </p:nvSpPr>
        <p:spPr/>
        <p:txBody>
          <a:bodyPr/>
          <a:lstStyle>
            <a:lvl1pPr>
              <a:defRPr/>
            </a:lvl1pPr>
          </a:lstStyle>
          <a:p>
            <a:pPr>
              <a:defRPr/>
            </a:pPr>
            <a:fld id="{786BDFD2-47C8-4EA9-8A08-E77A51CB8535}" type="datetimeFigureOut">
              <a:rPr lang="ru-RU"/>
              <a:pPr>
                <a:defRPr/>
              </a:pPr>
              <a:t>25.11.2013</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7F1B569F-E341-4F92-9A2F-013E6C6EAC0C}"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DEDFAE71-13FA-442B-99A8-2F0975D0722F}" type="datetimeFigureOut">
              <a:rPr lang="ru-RU"/>
              <a:pPr>
                <a:defRPr/>
              </a:pPr>
              <a:t>25.11.2013</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pPr>
              <a:defRPr/>
            </a:pPr>
            <a:fld id="{0DD07176-404E-4BEB-B21B-A26E2C87AF38}"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ru-R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Дата 3"/>
          <p:cNvSpPr>
            <a:spLocks noGrp="1"/>
          </p:cNvSpPr>
          <p:nvPr>
            <p:ph type="dt" sz="half" idx="10"/>
          </p:nvPr>
        </p:nvSpPr>
        <p:spPr/>
        <p:txBody>
          <a:bodyPr/>
          <a:lstStyle>
            <a:lvl1pPr>
              <a:defRPr/>
            </a:lvl1pPr>
          </a:lstStyle>
          <a:p>
            <a:pPr>
              <a:defRPr/>
            </a:pPr>
            <a:fld id="{FB531E2E-56BE-4B36-BD2B-A322F6B4FE4C}" type="datetimeFigureOut">
              <a:rPr lang="ru-RU"/>
              <a:pPr>
                <a:defRPr/>
              </a:pPr>
              <a:t>25.11.2013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BFC915A-46CC-47AD-A782-0B717950FA20}"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ru-R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Дата 3"/>
          <p:cNvSpPr>
            <a:spLocks noGrp="1"/>
          </p:cNvSpPr>
          <p:nvPr>
            <p:ph type="dt" sz="half" idx="10"/>
          </p:nvPr>
        </p:nvSpPr>
        <p:spPr/>
        <p:txBody>
          <a:bodyPr/>
          <a:lstStyle>
            <a:lvl1pPr>
              <a:defRPr/>
            </a:lvl1pPr>
          </a:lstStyle>
          <a:p>
            <a:pPr>
              <a:defRPr/>
            </a:pPr>
            <a:fld id="{F0C410EF-A6E7-4B40-BA00-0428D6627B3A}" type="datetimeFigureOut">
              <a:rPr lang="ru-RU"/>
              <a:pPr>
                <a:defRPr/>
              </a:pPr>
              <a:t>25.11.2013</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111E5918-E96C-443B-A76D-B0D7DA183D24}"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78F36679-5FBE-4390-90B6-05D57A675568}" type="datetimeFigureOut">
              <a:rPr lang="ru-RU"/>
              <a:pPr>
                <a:defRPr/>
              </a:pPr>
              <a:t>25.11.2013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cs typeface="+mn-cs"/>
              </a:defRPr>
            </a:lvl1pPr>
          </a:lstStyle>
          <a:p>
            <a:pPr>
              <a:defRPr/>
            </a:pPr>
            <a:fld id="{421EEFA2-1A64-48E4-831F-75468575869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eaLnBrk="0" fontAlgn="base" hangingPunct="0">
        <a:spcBef>
          <a:spcPct val="0"/>
        </a:spcBef>
        <a:spcAft>
          <a:spcPct val="0"/>
        </a:spcAft>
        <a:defRPr sz="4400">
          <a:solidFill>
            <a:schemeClr val="tx1"/>
          </a:solidFill>
          <a:latin typeface="Calibri" pitchFamily="34" charset="0"/>
        </a:defRPr>
      </a:lvl6pPr>
      <a:lvl7pPr marL="914400" algn="ctr" rtl="0" eaLnBrk="0" fontAlgn="base" hangingPunct="0">
        <a:spcBef>
          <a:spcPct val="0"/>
        </a:spcBef>
        <a:spcAft>
          <a:spcPct val="0"/>
        </a:spcAft>
        <a:defRPr sz="4400">
          <a:solidFill>
            <a:schemeClr val="tx1"/>
          </a:solidFill>
          <a:latin typeface="Calibri" pitchFamily="34" charset="0"/>
        </a:defRPr>
      </a:lvl7pPr>
      <a:lvl8pPr marL="1371600" algn="ctr" rtl="0" eaLnBrk="0" fontAlgn="base" hangingPunct="0">
        <a:spcBef>
          <a:spcPct val="0"/>
        </a:spcBef>
        <a:spcAft>
          <a:spcPct val="0"/>
        </a:spcAft>
        <a:defRPr sz="4400">
          <a:solidFill>
            <a:schemeClr val="tx1"/>
          </a:solidFill>
          <a:latin typeface="Calibri" pitchFamily="34" charset="0"/>
        </a:defRPr>
      </a:lvl8pPr>
      <a:lvl9pPr marL="1828800" algn="ctr" rtl="0" eaLnBrk="0" fontAlgn="base" hangingPunct="0">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eaLnBrk="0" fontAlgn="base" hangingPunct="0">
        <a:spcBef>
          <a:spcPct val="20000"/>
        </a:spcBef>
        <a:spcAft>
          <a:spcPct val="0"/>
        </a:spcAft>
        <a:buFont typeface="Arial" charset="0"/>
        <a:buChar char="»"/>
        <a:defRPr sz="2000">
          <a:solidFill>
            <a:schemeClr val="tx1"/>
          </a:solidFill>
          <a:latin typeface="+mn-lt"/>
        </a:defRPr>
      </a:lvl6pPr>
      <a:lvl7pPr marL="2971800" indent="-228600" algn="l" rtl="0" eaLnBrk="0" fontAlgn="base" hangingPunct="0">
        <a:spcBef>
          <a:spcPct val="20000"/>
        </a:spcBef>
        <a:spcAft>
          <a:spcPct val="0"/>
        </a:spcAft>
        <a:buFont typeface="Arial" charset="0"/>
        <a:buChar char="»"/>
        <a:defRPr sz="2000">
          <a:solidFill>
            <a:schemeClr val="tx1"/>
          </a:solidFill>
          <a:latin typeface="+mn-lt"/>
        </a:defRPr>
      </a:lvl7pPr>
      <a:lvl8pPr marL="3429000" indent="-228600" algn="l" rtl="0" eaLnBrk="0" fontAlgn="base" hangingPunct="0">
        <a:spcBef>
          <a:spcPct val="20000"/>
        </a:spcBef>
        <a:spcAft>
          <a:spcPct val="0"/>
        </a:spcAft>
        <a:buFont typeface="Arial" charset="0"/>
        <a:buChar char="»"/>
        <a:defRPr sz="2000">
          <a:solidFill>
            <a:schemeClr val="tx1"/>
          </a:solidFill>
          <a:latin typeface="+mn-lt"/>
        </a:defRPr>
      </a:lvl8pPr>
      <a:lvl9pPr marL="3886200" indent="-228600" algn="l" rtl="0" eaLnBrk="0" fontAlgn="base" hangingPunct="0">
        <a:spcBef>
          <a:spcPct val="20000"/>
        </a:spcBef>
        <a:spcAft>
          <a:spcPct val="0"/>
        </a:spcAft>
        <a:buFont typeface="Arial" charset="0"/>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http://do.gendocs.ru/pars_docs/tw_refs/136/135472/135472_html_579ed420.jpg" TargetMode="External"/><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4294967295"/>
          </p:nvPr>
        </p:nvSpPr>
        <p:spPr>
          <a:xfrm>
            <a:off x="1371600" y="3886200"/>
            <a:ext cx="6400800" cy="1752600"/>
          </a:xfrm>
        </p:spPr>
        <p:txBody>
          <a:bodyPr rtlCol="0">
            <a:normAutofit/>
          </a:bodyPr>
          <a:lstStyle/>
          <a:p>
            <a:pPr marL="0" indent="0" algn="ctr" eaLnBrk="1" fontAlgn="auto" hangingPunct="1">
              <a:spcAft>
                <a:spcPts val="0"/>
              </a:spcAft>
              <a:buFont typeface="Arial" pitchFamily="34" charset="0"/>
              <a:buNone/>
              <a:defRPr/>
            </a:pPr>
            <a:endParaRPr lang="ru-RU" kern="1200">
              <a:solidFill>
                <a:schemeClr val="tx1">
                  <a:tint val="75000"/>
                </a:schemeClr>
              </a:solidFill>
            </a:endParaRPr>
          </a:p>
        </p:txBody>
      </p:sp>
      <p:pic>
        <p:nvPicPr>
          <p:cNvPr id="14338" name="Picture 2" descr="0_a219_c1f891b2_XL"/>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Заголовок 1"/>
          <p:cNvSpPr>
            <a:spLocks noGrp="1"/>
          </p:cNvSpPr>
          <p:nvPr>
            <p:ph type="ctrTitle" idx="4294967295"/>
          </p:nvPr>
        </p:nvSpPr>
        <p:spPr>
          <a:xfrm>
            <a:off x="688976" y="2136775"/>
            <a:ext cx="7672414" cy="2084393"/>
          </a:xfrm>
        </p:spPr>
        <p:txBody>
          <a:bodyPr rtlCol="0">
            <a:normAutofit/>
          </a:bodyPr>
          <a:lstStyle/>
          <a:p>
            <a:pPr eaLnBrk="1" fontAlgn="auto" hangingPunct="1">
              <a:spcAft>
                <a:spcPts val="0"/>
              </a:spcAft>
              <a:defRPr/>
            </a:pPr>
            <a:r>
              <a:rPr lang="ru-RU" sz="6000" b="1" kern="1200"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rPr>
              <a:t>Минеральная вода</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3" name="Picture 2" descr="Как выбрать минеральную воду"/>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3554" name="Прямоугольник 3"/>
          <p:cNvSpPr>
            <a:spLocks noChangeArrowheads="1"/>
          </p:cNvSpPr>
          <p:nvPr/>
        </p:nvSpPr>
        <p:spPr bwMode="auto">
          <a:xfrm>
            <a:off x="214313" y="1071563"/>
            <a:ext cx="8572500" cy="4524375"/>
          </a:xfrm>
          <a:prstGeom prst="rect">
            <a:avLst/>
          </a:prstGeom>
          <a:noFill/>
          <a:ln w="9525">
            <a:noFill/>
            <a:miter lim="800000"/>
            <a:headEnd/>
            <a:tailEnd/>
          </a:ln>
        </p:spPr>
        <p:txBody>
          <a:bodyPr>
            <a:spAutoFit/>
          </a:bodyPr>
          <a:lstStyle/>
          <a:p>
            <a:pPr algn="ctr"/>
            <a:r>
              <a:rPr lang="ru-RU" sz="3200" b="1" dirty="0">
                <a:solidFill>
                  <a:srgbClr val="C00000"/>
                </a:solidFill>
              </a:rPr>
              <a:t>Минеральная вода – </a:t>
            </a:r>
            <a:r>
              <a:rPr lang="ru-RU" sz="3200" b="1" dirty="0" err="1">
                <a:solidFill>
                  <a:srgbClr val="C00000"/>
                </a:solidFill>
              </a:rPr>
              <a:t>вода</a:t>
            </a:r>
            <a:r>
              <a:rPr lang="ru-RU" sz="3200" b="1" dirty="0">
                <a:solidFill>
                  <a:srgbClr val="C00000"/>
                </a:solidFill>
              </a:rPr>
              <a:t>, содержащая биологически активные минеральные и органические компоненты, обладающая специфическими физико-химическими свойствами. В этих водах одни вещества содержатся в виде </a:t>
            </a:r>
            <a:r>
              <a:rPr lang="ru-RU" sz="3200" b="1" dirty="0" err="1" smtClean="0">
                <a:solidFill>
                  <a:srgbClr val="C00000"/>
                </a:solidFill>
              </a:rPr>
              <a:t>недиссоциированых</a:t>
            </a:r>
            <a:r>
              <a:rPr lang="ru-RU" sz="3200" b="1" dirty="0" smtClean="0">
                <a:solidFill>
                  <a:srgbClr val="C00000"/>
                </a:solidFill>
              </a:rPr>
              <a:t> </a:t>
            </a:r>
            <a:r>
              <a:rPr lang="ru-RU" sz="3200" b="1" dirty="0">
                <a:solidFill>
                  <a:srgbClr val="C00000"/>
                </a:solidFill>
              </a:rPr>
              <a:t>  молекул, другие в виде ионов, в них могут присутствовать и коллоидные   частицы</a:t>
            </a:r>
            <a:r>
              <a:rPr lang="ru-RU" sz="2800" b="1" dirty="0">
                <a:solidFill>
                  <a:srgbClr val="C00000"/>
                </a:solidFill>
              </a:rPr>
              <a:t>.</a:t>
            </a:r>
            <a:endParaRPr lang="ru-RU" sz="2800" dirty="0">
              <a:solidFill>
                <a:srgbClr val="C0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7" name="Picture 4" descr="386107"/>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Содержимое 2"/>
          <p:cNvSpPr>
            <a:spLocks noGrp="1"/>
          </p:cNvSpPr>
          <p:nvPr>
            <p:ph idx="4294967295"/>
          </p:nvPr>
        </p:nvSpPr>
        <p:spPr>
          <a:xfrm>
            <a:off x="468313" y="260350"/>
            <a:ext cx="8229600" cy="6000750"/>
          </a:xfrm>
        </p:spPr>
        <p:txBody>
          <a:bodyPr/>
          <a:lstStyle/>
          <a:p>
            <a:pPr eaLnBrk="1" hangingPunct="1"/>
            <a:r>
              <a:rPr lang="ru-RU" sz="2400" b="1" smtClean="0">
                <a:latin typeface="Arial" charset="0"/>
              </a:rPr>
              <a:t>По своему назначению минеральные воды делятся на два вида:</a:t>
            </a:r>
            <a:br>
              <a:rPr lang="ru-RU" sz="2400" b="1" smtClean="0">
                <a:latin typeface="Arial" charset="0"/>
              </a:rPr>
            </a:br>
            <a:r>
              <a:rPr lang="ru-RU" sz="2400" b="1" smtClean="0">
                <a:latin typeface="Arial" charset="0"/>
              </a:rPr>
              <a:t>- питьевые;</a:t>
            </a:r>
            <a:br>
              <a:rPr lang="ru-RU" sz="2400" b="1" smtClean="0">
                <a:latin typeface="Arial" charset="0"/>
              </a:rPr>
            </a:br>
            <a:r>
              <a:rPr lang="ru-RU" sz="2400" b="1" smtClean="0">
                <a:latin typeface="Arial" charset="0"/>
              </a:rPr>
              <a:t>- бальнеологические (для наружного использования). </a:t>
            </a:r>
          </a:p>
          <a:p>
            <a:pPr eaLnBrk="1" hangingPunct="1"/>
            <a:r>
              <a:rPr lang="ru-RU" sz="2400" b="1" smtClean="0">
                <a:latin typeface="Arial" charset="0"/>
              </a:rPr>
              <a:t>К основным критериям оценки лечебных минеральных вод, отличающих их от пресной воды и определяющих их терапевтическое действие, относятся: </a:t>
            </a:r>
            <a:br>
              <a:rPr lang="ru-RU" sz="2400" b="1" smtClean="0">
                <a:latin typeface="Arial" charset="0"/>
              </a:rPr>
            </a:br>
            <a:r>
              <a:rPr lang="ru-RU" sz="2400" b="1" smtClean="0">
                <a:latin typeface="Arial" charset="0"/>
              </a:rPr>
              <a:t>- общая минерализация, </a:t>
            </a:r>
            <a:br>
              <a:rPr lang="ru-RU" sz="2400" b="1" smtClean="0">
                <a:latin typeface="Arial" charset="0"/>
              </a:rPr>
            </a:br>
            <a:r>
              <a:rPr lang="ru-RU" sz="2400" b="1" smtClean="0">
                <a:latin typeface="Arial" charset="0"/>
              </a:rPr>
              <a:t>- ионный состав, </a:t>
            </a:r>
            <a:br>
              <a:rPr lang="ru-RU" sz="2400" b="1" smtClean="0">
                <a:latin typeface="Arial" charset="0"/>
              </a:rPr>
            </a:br>
            <a:r>
              <a:rPr lang="ru-RU" sz="2400" b="1" smtClean="0">
                <a:latin typeface="Arial" charset="0"/>
              </a:rPr>
              <a:t>- наличие газов, </a:t>
            </a:r>
            <a:br>
              <a:rPr lang="ru-RU" sz="2400" b="1" smtClean="0">
                <a:latin typeface="Arial" charset="0"/>
              </a:rPr>
            </a:br>
            <a:r>
              <a:rPr lang="ru-RU" sz="2400" b="1" smtClean="0">
                <a:latin typeface="Arial" charset="0"/>
              </a:rPr>
              <a:t>- наличие биоактивных элементов, микроорганизмов и органических веществ, </a:t>
            </a:r>
            <a:br>
              <a:rPr lang="ru-RU" sz="2400" b="1" smtClean="0">
                <a:latin typeface="Arial" charset="0"/>
              </a:rPr>
            </a:br>
            <a:r>
              <a:rPr lang="ru-RU" sz="2400" b="1" smtClean="0">
                <a:latin typeface="Arial" charset="0"/>
              </a:rPr>
              <a:t>- реакция среды (рН), </a:t>
            </a:r>
            <a:br>
              <a:rPr lang="ru-RU" sz="2400" b="1" smtClean="0">
                <a:latin typeface="Arial" charset="0"/>
              </a:rPr>
            </a:br>
            <a:r>
              <a:rPr lang="ru-RU" sz="2400" b="1" smtClean="0">
                <a:latin typeface="Arial" charset="0"/>
              </a:rPr>
              <a:t>- радиоактивность;</a:t>
            </a:r>
          </a:p>
          <a:p>
            <a:pPr eaLnBrk="1" hangingPunct="1"/>
            <a:endParaRPr lang="ru-RU" sz="2400" b="1" smtClean="0">
              <a:latin typeface="Arial"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p:cNvSpPr>
          <p:nvPr>
            <p:ph type="title"/>
          </p:nvPr>
        </p:nvSpPr>
        <p:spPr>
          <a:xfrm>
            <a:off x="468313" y="0"/>
            <a:ext cx="8229600" cy="1143000"/>
          </a:xfrm>
        </p:spPr>
        <p:txBody>
          <a:bodyPr/>
          <a:lstStyle/>
          <a:p>
            <a:r>
              <a:rPr lang="ru-RU" sz="4000" u="sng" smtClean="0"/>
              <a:t>Классификация по ионному составу:</a:t>
            </a:r>
            <a:endParaRPr lang="ru-RU" sz="4000" smtClean="0"/>
          </a:p>
        </p:txBody>
      </p:sp>
      <p:sp>
        <p:nvSpPr>
          <p:cNvPr id="26626" name="Rectangle 3"/>
          <p:cNvSpPr>
            <a:spLocks noGrp="1"/>
          </p:cNvSpPr>
          <p:nvPr>
            <p:ph type="body" idx="1"/>
          </p:nvPr>
        </p:nvSpPr>
        <p:spPr>
          <a:xfrm>
            <a:off x="250825" y="908050"/>
            <a:ext cx="8642350" cy="4525963"/>
          </a:xfrm>
        </p:spPr>
        <p:txBody>
          <a:bodyPr/>
          <a:lstStyle/>
          <a:p>
            <a:pPr>
              <a:lnSpc>
                <a:spcPct val="80000"/>
              </a:lnSpc>
              <a:buFont typeface="Arial" charset="0"/>
              <a:buNone/>
            </a:pPr>
            <a:r>
              <a:rPr lang="ru-RU" sz="2800" u="sng" smtClean="0"/>
              <a:t>Бикарбонатная вода </a:t>
            </a:r>
            <a:r>
              <a:rPr lang="ru-RU" sz="2800" smtClean="0"/>
              <a:t>Содержит: более 600 мг бикарбонатов на литр. </a:t>
            </a:r>
          </a:p>
          <a:p>
            <a:pPr>
              <a:lnSpc>
                <a:spcPct val="80000"/>
              </a:lnSpc>
              <a:buFont typeface="Arial" charset="0"/>
              <a:buNone/>
            </a:pPr>
            <a:r>
              <a:rPr lang="ru-RU" sz="2800" u="sng" smtClean="0"/>
              <a:t> Сульфатная вода </a:t>
            </a:r>
            <a:r>
              <a:rPr lang="ru-RU" sz="2800" smtClean="0"/>
              <a:t>Содержит: более 200 мг сульфатов на литр. </a:t>
            </a:r>
          </a:p>
          <a:p>
            <a:pPr>
              <a:lnSpc>
                <a:spcPct val="80000"/>
              </a:lnSpc>
              <a:buFont typeface="Arial" charset="0"/>
              <a:buNone/>
            </a:pPr>
            <a:r>
              <a:rPr lang="ru-RU" sz="2800" u="sng" smtClean="0"/>
              <a:t>Хлоридная вода </a:t>
            </a:r>
            <a:r>
              <a:rPr lang="ru-RU" sz="2800" smtClean="0"/>
              <a:t>Содержит: более 200 мг хлоридов на литр. </a:t>
            </a:r>
          </a:p>
          <a:p>
            <a:pPr>
              <a:lnSpc>
                <a:spcPct val="80000"/>
              </a:lnSpc>
              <a:buFont typeface="Arial" charset="0"/>
              <a:buNone/>
            </a:pPr>
            <a:r>
              <a:rPr lang="ru-RU" sz="2800" u="sng" smtClean="0"/>
              <a:t> Магниевая вода </a:t>
            </a:r>
            <a:r>
              <a:rPr lang="ru-RU" sz="2800" smtClean="0"/>
              <a:t>Содержит: более 50 мг магния на литр. </a:t>
            </a:r>
          </a:p>
          <a:p>
            <a:pPr>
              <a:lnSpc>
                <a:spcPct val="80000"/>
              </a:lnSpc>
              <a:buFont typeface="Arial" charset="0"/>
              <a:buNone/>
            </a:pPr>
            <a:r>
              <a:rPr lang="ru-RU" sz="2800" u="sng" smtClean="0"/>
              <a:t>Фторная вода </a:t>
            </a:r>
            <a:r>
              <a:rPr lang="ru-RU" sz="2800" smtClean="0"/>
              <a:t>Содержит: более 1 мг фтора на литр. </a:t>
            </a:r>
          </a:p>
          <a:p>
            <a:pPr>
              <a:lnSpc>
                <a:spcPct val="80000"/>
              </a:lnSpc>
              <a:buFont typeface="Arial" charset="0"/>
              <a:buNone/>
            </a:pPr>
            <a:r>
              <a:rPr lang="ru-RU" sz="2800" u="sng" smtClean="0"/>
              <a:t>Железистая вода </a:t>
            </a:r>
            <a:r>
              <a:rPr lang="ru-RU" sz="2800" smtClean="0"/>
              <a:t>Содержит: более 1 мг железа на литр. </a:t>
            </a:r>
          </a:p>
          <a:p>
            <a:pPr>
              <a:lnSpc>
                <a:spcPct val="80000"/>
              </a:lnSpc>
              <a:buFont typeface="Arial" charset="0"/>
              <a:buNone/>
            </a:pPr>
            <a:r>
              <a:rPr lang="ru-RU" sz="2800" u="sng" smtClean="0"/>
              <a:t>Натриевая вода </a:t>
            </a:r>
            <a:r>
              <a:rPr lang="ru-RU" sz="2800" smtClean="0"/>
              <a:t>Содержит: более 200 мг натрия на литр. </a:t>
            </a:r>
          </a:p>
          <a:p>
            <a:pPr>
              <a:lnSpc>
                <a:spcPct val="80000"/>
              </a:lnSpc>
              <a:buFont typeface="Arial" charset="0"/>
              <a:buNone/>
            </a:pPr>
            <a:r>
              <a:rPr lang="ru-RU" sz="2800" u="sng" smtClean="0"/>
              <a:t>Кальциевая вода </a:t>
            </a:r>
            <a:r>
              <a:rPr lang="ru-RU" sz="2800" smtClean="0"/>
              <a:t>Содержит: более 150 мг кальция на литр. </a:t>
            </a:r>
          </a:p>
          <a:p>
            <a:pPr>
              <a:lnSpc>
                <a:spcPct val="80000"/>
              </a:lnSpc>
              <a:buFont typeface="Arial" charset="0"/>
              <a:buNone/>
            </a:pPr>
            <a:r>
              <a:rPr lang="ru-RU" sz="2800" smtClean="0"/>
              <a:t/>
            </a:r>
            <a:br>
              <a:rPr lang="ru-RU" sz="2800" smtClean="0"/>
            </a:br>
            <a:r>
              <a:rPr lang="ru-RU" sz="2400" smtClean="0"/>
              <a:t/>
            </a:r>
            <a:br>
              <a:rPr lang="ru-RU" sz="2400" smtClean="0"/>
            </a:br>
            <a:endParaRPr lang="ru-RU"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49" name="Picture 1" descr="http://do.gendocs.ru/pars_docs/tw_refs/136/135472/135472_html_579ed420.jpg"/>
          <p:cNvPicPr>
            <a:picLocks noChangeAspect="1" noChangeArrowheads="1"/>
          </p:cNvPicPr>
          <p:nvPr/>
        </p:nvPicPr>
        <p:blipFill>
          <a:blip r:embed="rId2" r:link="rId3" cstate="print"/>
          <a:srcRect/>
          <a:stretch>
            <a:fillRect/>
          </a:stretch>
        </p:blipFill>
        <p:spPr bwMode="auto">
          <a:xfrm>
            <a:off x="250825" y="1052513"/>
            <a:ext cx="8713788" cy="5805487"/>
          </a:xfrm>
          <a:prstGeom prst="rect">
            <a:avLst/>
          </a:prstGeom>
          <a:noFill/>
          <a:ln w="9525">
            <a:noFill/>
            <a:miter lim="800000"/>
            <a:headEnd/>
            <a:tailEnd/>
          </a:ln>
        </p:spPr>
      </p:pic>
      <p:sp>
        <p:nvSpPr>
          <p:cNvPr id="27650" name="Заголовок 3"/>
          <p:cNvSpPr>
            <a:spLocks noGrp="1"/>
          </p:cNvSpPr>
          <p:nvPr>
            <p:ph type="title" idx="4294967295"/>
          </p:nvPr>
        </p:nvSpPr>
        <p:spPr>
          <a:xfrm>
            <a:off x="457200" y="274638"/>
            <a:ext cx="8229600" cy="725487"/>
          </a:xfrm>
        </p:spPr>
        <p:txBody>
          <a:bodyPr/>
          <a:lstStyle/>
          <a:p>
            <a:pPr eaLnBrk="1" hangingPunct="1"/>
            <a:r>
              <a:rPr lang="ru-RU" sz="2400" b="1" smtClean="0">
                <a:solidFill>
                  <a:srgbClr val="000000"/>
                </a:solidFill>
                <a:latin typeface="Arial" charset="0"/>
                <a:cs typeface="Times New Roman" pitchFamily="18" charset="0"/>
              </a:rPr>
              <a:t/>
            </a:r>
            <a:br>
              <a:rPr lang="ru-RU" sz="2400" b="1" smtClean="0">
                <a:solidFill>
                  <a:srgbClr val="000000"/>
                </a:solidFill>
                <a:latin typeface="Arial" charset="0"/>
                <a:cs typeface="Times New Roman" pitchFamily="18" charset="0"/>
              </a:rPr>
            </a:br>
            <a:r>
              <a:rPr lang="ru-RU" sz="2400" b="1" smtClean="0">
                <a:solidFill>
                  <a:srgbClr val="000000"/>
                </a:solidFill>
                <a:latin typeface="Arial" charset="0"/>
                <a:cs typeface="Times New Roman" pitchFamily="18" charset="0"/>
              </a:rPr>
              <a:t/>
            </a:r>
            <a:br>
              <a:rPr lang="ru-RU" sz="2400" b="1" smtClean="0">
                <a:solidFill>
                  <a:srgbClr val="000000"/>
                </a:solidFill>
                <a:latin typeface="Arial" charset="0"/>
                <a:cs typeface="Times New Roman" pitchFamily="18" charset="0"/>
              </a:rPr>
            </a:br>
            <a:r>
              <a:rPr lang="ru-RU" sz="2400" b="1" smtClean="0">
                <a:solidFill>
                  <a:srgbClr val="000000"/>
                </a:solidFill>
                <a:latin typeface="Arial" charset="0"/>
                <a:cs typeface="Times New Roman" pitchFamily="18" charset="0"/>
              </a:rPr>
              <a:t>Классификация по потребительским свойствам. </a:t>
            </a:r>
            <a:r>
              <a:rPr lang="ru-RU" smtClean="0">
                <a:solidFill>
                  <a:srgbClr val="000000"/>
                </a:solidFill>
                <a:latin typeface="Arial" charset="0"/>
                <a:cs typeface="Times New Roman" pitchFamily="18" charset="0"/>
              </a:rPr>
              <a:t/>
            </a:r>
            <a:br>
              <a:rPr lang="ru-RU" smtClean="0">
                <a:solidFill>
                  <a:srgbClr val="000000"/>
                </a:solidFill>
                <a:latin typeface="Arial" charset="0"/>
                <a:cs typeface="Times New Roman" pitchFamily="18" charset="0"/>
              </a:rPr>
            </a:br>
            <a:endParaRPr lang="ru-RU"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3" name="Picture 2" descr="Как выбрать минеральную воду"/>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8674" name="Прямоугольник 2"/>
          <p:cNvSpPr>
            <a:spLocks noChangeArrowheads="1"/>
          </p:cNvSpPr>
          <p:nvPr/>
        </p:nvSpPr>
        <p:spPr bwMode="auto">
          <a:xfrm>
            <a:off x="0" y="476250"/>
            <a:ext cx="9144000" cy="6432530"/>
          </a:xfrm>
          <a:prstGeom prst="rect">
            <a:avLst/>
          </a:prstGeom>
          <a:noFill/>
          <a:ln w="9525">
            <a:noFill/>
            <a:miter lim="800000"/>
            <a:headEnd/>
            <a:tailEnd/>
          </a:ln>
        </p:spPr>
        <p:txBody>
          <a:bodyPr>
            <a:spAutoFit/>
          </a:bodyPr>
          <a:lstStyle/>
          <a:p>
            <a:pPr algn="ctr" eaLnBrk="0" hangingPunct="0"/>
            <a:r>
              <a:rPr lang="ru-RU" sz="2800" b="1" dirty="0">
                <a:solidFill>
                  <a:schemeClr val="tx2"/>
                </a:solidFill>
                <a:cs typeface="Times New Roman" pitchFamily="18" charset="0"/>
              </a:rPr>
              <a:t>Питьевая очищенная вода.</a:t>
            </a:r>
            <a:r>
              <a:rPr lang="ru-RU" dirty="0">
                <a:solidFill>
                  <a:srgbClr val="000000"/>
                </a:solidFill>
                <a:cs typeface="Times New Roman" pitchFamily="18" charset="0"/>
              </a:rPr>
              <a:t> </a:t>
            </a:r>
          </a:p>
          <a:p>
            <a:pPr algn="ctr" eaLnBrk="0" hangingPunct="0"/>
            <a:r>
              <a:rPr lang="ru-RU" sz="2400" dirty="0">
                <a:solidFill>
                  <a:srgbClr val="FF0000"/>
                </a:solidFill>
                <a:cs typeface="Times New Roman" pitchFamily="18" charset="0"/>
              </a:rPr>
              <a:t>Эта вода пригодна для повседневного применения,</a:t>
            </a:r>
          </a:p>
          <a:p>
            <a:pPr algn="ctr" eaLnBrk="0" hangingPunct="0"/>
            <a:r>
              <a:rPr lang="ru-RU" sz="2400" dirty="0">
                <a:solidFill>
                  <a:srgbClr val="FF0000"/>
                </a:solidFill>
                <a:cs typeface="Times New Roman" pitchFamily="18" charset="0"/>
              </a:rPr>
              <a:t>причем не только для питья, но и приготовления пищи.</a:t>
            </a:r>
          </a:p>
          <a:p>
            <a:pPr algn="ctr" eaLnBrk="0" hangingPunct="0"/>
            <a:r>
              <a:rPr lang="ru-RU" sz="2800" dirty="0">
                <a:solidFill>
                  <a:schemeClr val="tx2"/>
                </a:solidFill>
                <a:cs typeface="Times New Roman" pitchFamily="18" charset="0"/>
              </a:rPr>
              <a:t>Она безопасна и безвредна, хотя и не обладает какими-либо лечебными свойствами. В качестве такой воды используются хорошо очищенные природные воды с относительно невысоким солесодержанием. Часто при производстве такой воды ее чистят практически "под ноль" (как правило, на мембранных обратноосмотических установках), а затем минерализуют до физиологически оптимальных значений. Сравнительно невысокая минерализация таких вод объясняется ориентацией на американские стандарты качества питьевой воды, согласно которым </a:t>
            </a:r>
            <a:r>
              <a:rPr lang="ru-RU" sz="2800" dirty="0">
                <a:solidFill>
                  <a:srgbClr val="FF3300"/>
                </a:solidFill>
                <a:cs typeface="Times New Roman" pitchFamily="18" charset="0"/>
              </a:rPr>
              <a:t>0.5 г/л - это ПДК</a:t>
            </a:r>
            <a:endParaRPr lang="ru-RU" sz="2400" dirty="0">
              <a:solidFill>
                <a:schemeClr val="tx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7" name="Picture 2" descr="Как выбрать минеральную воду"/>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9698" name="Прямоугольник 1"/>
          <p:cNvSpPr>
            <a:spLocks noChangeArrowheads="1"/>
          </p:cNvSpPr>
          <p:nvPr/>
        </p:nvSpPr>
        <p:spPr bwMode="auto">
          <a:xfrm>
            <a:off x="395288" y="188913"/>
            <a:ext cx="8424862" cy="6361112"/>
          </a:xfrm>
          <a:prstGeom prst="rect">
            <a:avLst/>
          </a:prstGeom>
          <a:noFill/>
          <a:ln w="9525">
            <a:noFill/>
            <a:miter lim="800000"/>
            <a:headEnd/>
            <a:tailEnd/>
          </a:ln>
        </p:spPr>
        <p:txBody>
          <a:bodyPr>
            <a:spAutoFit/>
          </a:bodyPr>
          <a:lstStyle/>
          <a:p>
            <a:pPr algn="ctr"/>
            <a:r>
              <a:rPr lang="ru-RU" sz="2800" b="1">
                <a:solidFill>
                  <a:schemeClr val="tx2"/>
                </a:solidFill>
              </a:rPr>
              <a:t>Столовая вода</a:t>
            </a:r>
          </a:p>
          <a:p>
            <a:pPr algn="ctr"/>
            <a:r>
              <a:rPr lang="ru-RU" sz="2400">
                <a:solidFill>
                  <a:schemeClr val="tx2"/>
                </a:solidFill>
              </a:rPr>
              <a:t>Это минеральная (натуральная) вода, пригодная для ежедневного применения. Солесодержание </a:t>
            </a:r>
            <a:r>
              <a:rPr lang="ru-RU" sz="2400">
                <a:solidFill>
                  <a:srgbClr val="FF0000"/>
                </a:solidFill>
              </a:rPr>
              <a:t>до 1 г/л </a:t>
            </a:r>
            <a:r>
              <a:rPr lang="ru-RU" sz="2400">
                <a:solidFill>
                  <a:schemeClr val="tx2"/>
                </a:solidFill>
              </a:rPr>
              <a:t>соответствует рекомендациям Всемирной организации Здравоохранения по качеству питьевой воды. Необходимо внимательнее изучить химический состав такой воды, так как для людей, страдающих определенными заболеваниями, содержание отдельных ионов может оказаться избыточным. Так, например, высокое содержание кальция не рекомендуется людям, склонным к повышенной свертываемости крови и образованию тромбов в кровеносных сосудах. Высокое содержание натрия не рекомендуется людям, страдающим гипертонией, заболеваниями почек и сердца. Сульфаты обладают выраженным слабительным действием, хлориды влияют на работу пищеварительного тракта и т.д.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1" name="Picture 2" descr="Как выбрать минеральную воду"/>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0722" name="Прямоугольник 1"/>
          <p:cNvSpPr>
            <a:spLocks noChangeArrowheads="1"/>
          </p:cNvSpPr>
          <p:nvPr/>
        </p:nvSpPr>
        <p:spPr bwMode="auto">
          <a:xfrm>
            <a:off x="0" y="188913"/>
            <a:ext cx="9144000" cy="6361112"/>
          </a:xfrm>
          <a:prstGeom prst="rect">
            <a:avLst/>
          </a:prstGeom>
          <a:noFill/>
          <a:ln w="9525">
            <a:noFill/>
            <a:miter lim="800000"/>
            <a:headEnd/>
            <a:tailEnd/>
          </a:ln>
        </p:spPr>
        <p:txBody>
          <a:bodyPr>
            <a:spAutoFit/>
          </a:bodyPr>
          <a:lstStyle/>
          <a:p>
            <a:pPr algn="ctr"/>
            <a:r>
              <a:rPr lang="ru-RU" sz="2800" b="1">
                <a:solidFill>
                  <a:schemeClr val="tx2"/>
                </a:solidFill>
              </a:rPr>
              <a:t>Лечебно-столовая вода.</a:t>
            </a:r>
            <a:r>
              <a:rPr lang="ru-RU" sz="2800">
                <a:solidFill>
                  <a:schemeClr val="tx2"/>
                </a:solidFill>
              </a:rPr>
              <a:t> </a:t>
            </a:r>
            <a:endParaRPr lang="ru-RU">
              <a:solidFill>
                <a:schemeClr val="tx2"/>
              </a:solidFill>
            </a:endParaRPr>
          </a:p>
          <a:p>
            <a:pPr algn="ctr"/>
            <a:r>
              <a:rPr lang="ru-RU" sz="2400">
                <a:solidFill>
                  <a:schemeClr val="tx2"/>
                </a:solidFill>
              </a:rPr>
              <a:t>Этот тип вод наиболее распространен в России и к нему относятся большинство широко известных еще с советских времен марок минеральной воды. Содержание солей</a:t>
            </a:r>
          </a:p>
          <a:p>
            <a:pPr algn="ctr"/>
            <a:r>
              <a:rPr lang="ru-RU" sz="2400">
                <a:solidFill>
                  <a:srgbClr val="FF0000"/>
                </a:solidFill>
              </a:rPr>
              <a:t> 2–8 г на литр</a:t>
            </a:r>
            <a:r>
              <a:rPr lang="ru-RU" sz="2400">
                <a:solidFill>
                  <a:schemeClr val="tx2"/>
                </a:solidFill>
              </a:rPr>
              <a:t>. Годятся и когда просто хочется пить, и если «здоровье подправить нужно». Обычно такие воды прописывает врач, но их можно использовать как столовые с одной оговоркой – «несистематически». Воды эти, как правило, не пригодны для приготовления пищи, однако широко используются для питья. Они обладают определенным лечебным действием, но только при их правильном применении по совету врача. Неограниченное потребление такой воды может привести к серьезному нарушению солевого баланса в организме и к обострению хронических заболеваний. </a:t>
            </a:r>
            <a:r>
              <a:rPr lang="ru-RU" sz="2400">
                <a:solidFill>
                  <a:srgbClr val="FF3300"/>
                </a:solidFill>
              </a:rPr>
              <a:t>Не стоит ориентироваться на рекомендации по употреблению, приведенные на этикетке</a:t>
            </a:r>
            <a:r>
              <a:rPr lang="ru-RU" sz="2400">
                <a:solidFill>
                  <a:schemeClr val="tx2"/>
                </a:solidFill>
              </a:rPr>
              <a:t>. </a:t>
            </a:r>
            <a:br>
              <a:rPr lang="ru-RU" sz="2400">
                <a:solidFill>
                  <a:schemeClr val="tx2"/>
                </a:solidFill>
              </a:rPr>
            </a:br>
            <a:endParaRPr lang="ru-RU" sz="2400">
              <a:solidFill>
                <a:schemeClr val="tx2"/>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5" name="Picture 2" descr="Как выбрать минеральную воду"/>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1746" name="Прямоугольник 2"/>
          <p:cNvSpPr>
            <a:spLocks noChangeArrowheads="1"/>
          </p:cNvSpPr>
          <p:nvPr/>
        </p:nvSpPr>
        <p:spPr bwMode="auto">
          <a:xfrm>
            <a:off x="3203575" y="260350"/>
            <a:ext cx="3032125" cy="823913"/>
          </a:xfrm>
          <a:prstGeom prst="rect">
            <a:avLst/>
          </a:prstGeom>
          <a:noFill/>
          <a:ln w="9525">
            <a:noFill/>
            <a:miter lim="800000"/>
            <a:headEnd/>
            <a:tailEnd/>
          </a:ln>
        </p:spPr>
        <p:txBody>
          <a:bodyPr wrap="none">
            <a:spAutoFit/>
          </a:bodyPr>
          <a:lstStyle/>
          <a:p>
            <a:r>
              <a:rPr lang="ru-RU" sz="2800" b="1">
                <a:solidFill>
                  <a:schemeClr val="tx2"/>
                </a:solidFill>
              </a:rPr>
              <a:t>Лечебная вода.</a:t>
            </a:r>
            <a:r>
              <a:rPr lang="ru-RU" sz="2800"/>
              <a:t> </a:t>
            </a:r>
          </a:p>
          <a:p>
            <a:endParaRPr lang="ru-RU" sz="2000"/>
          </a:p>
        </p:txBody>
      </p:sp>
      <p:sp>
        <p:nvSpPr>
          <p:cNvPr id="31747" name="Прямоугольник 3"/>
          <p:cNvSpPr>
            <a:spLocks noChangeArrowheads="1"/>
          </p:cNvSpPr>
          <p:nvPr/>
        </p:nvSpPr>
        <p:spPr bwMode="auto">
          <a:xfrm>
            <a:off x="395288" y="692150"/>
            <a:ext cx="8424862" cy="5940425"/>
          </a:xfrm>
          <a:prstGeom prst="rect">
            <a:avLst/>
          </a:prstGeom>
          <a:noFill/>
          <a:ln w="9525">
            <a:noFill/>
            <a:miter lim="800000"/>
            <a:headEnd/>
            <a:tailEnd/>
          </a:ln>
        </p:spPr>
        <p:txBody>
          <a:bodyPr>
            <a:spAutoFit/>
          </a:bodyPr>
          <a:lstStyle/>
          <a:p>
            <a:pPr algn="ctr"/>
            <a:r>
              <a:rPr lang="ru-RU" sz="3200">
                <a:solidFill>
                  <a:schemeClr val="tx2"/>
                </a:solidFill>
                <a:cs typeface="Times New Roman" pitchFamily="18" charset="0"/>
              </a:rPr>
              <a:t>Название говорит само за себя. </a:t>
            </a:r>
            <a:r>
              <a:rPr lang="ru-RU" sz="3200">
                <a:solidFill>
                  <a:schemeClr val="tx2"/>
                </a:solidFill>
              </a:rPr>
              <a:t>Уровень солей </a:t>
            </a:r>
            <a:r>
              <a:rPr lang="ru-RU" sz="3200">
                <a:solidFill>
                  <a:srgbClr val="FF0000"/>
                </a:solidFill>
              </a:rPr>
              <a:t>больше 10 г </a:t>
            </a:r>
            <a:r>
              <a:rPr lang="ru-RU" sz="3200">
                <a:solidFill>
                  <a:schemeClr val="tx2"/>
                </a:solidFill>
              </a:rPr>
              <a:t>на литр. Это уже лекарство, которое требует рекомендации врача. Да и по вкусу она такая, что просто так пить ее не захочешь. На организм человека эти воды оказывают сильное воздействие. Их пьют в строго оговоренном количестве – столовая, а то и чайная ложка в день! </a:t>
            </a:r>
            <a:r>
              <a:rPr lang="ru-RU" sz="3200" b="1">
                <a:solidFill>
                  <a:srgbClr val="FF3300"/>
                </a:solidFill>
                <a:cs typeface="Times New Roman" pitchFamily="18" charset="0"/>
              </a:rPr>
              <a:t>Вода применяется исключительно в лечебных целях.</a:t>
            </a:r>
            <a:r>
              <a:rPr lang="ru-RU" sz="3200" b="1">
                <a:solidFill>
                  <a:schemeClr val="tx2"/>
                </a:solidFill>
                <a:cs typeface="Times New Roman" pitchFamily="18" charset="0"/>
              </a:rPr>
              <a:t> Самостоятельно принимать решение об употреблении такой воды неразумно</a:t>
            </a:r>
            <a:endParaRPr lang="ru-RU" sz="3200" b="1">
              <a:solidFill>
                <a:schemeClr val="tx2"/>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7" descr="sh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2770" name="Rectangle 2"/>
          <p:cNvSpPr>
            <a:spLocks noGrp="1"/>
          </p:cNvSpPr>
          <p:nvPr>
            <p:ph type="title"/>
          </p:nvPr>
        </p:nvSpPr>
        <p:spPr>
          <a:xfrm>
            <a:off x="468313" y="260350"/>
            <a:ext cx="8229600" cy="1143000"/>
          </a:xfrm>
        </p:spPr>
        <p:txBody>
          <a:bodyPr/>
          <a:lstStyle/>
          <a:p>
            <a:r>
              <a:rPr lang="ru-RU" smtClean="0">
                <a:solidFill>
                  <a:srgbClr val="CC0099"/>
                </a:solidFill>
              </a:rPr>
              <a:t>Наши исследования:</a:t>
            </a:r>
          </a:p>
        </p:txBody>
      </p:sp>
      <p:sp>
        <p:nvSpPr>
          <p:cNvPr id="32771" name="Rectangle 3"/>
          <p:cNvSpPr>
            <a:spLocks noGrp="1"/>
          </p:cNvSpPr>
          <p:nvPr>
            <p:ph type="body" idx="1"/>
          </p:nvPr>
        </p:nvSpPr>
        <p:spPr/>
        <p:txBody>
          <a:bodyPr/>
          <a:lstStyle/>
          <a:p>
            <a:pPr>
              <a:lnSpc>
                <a:spcPct val="90000"/>
              </a:lnSpc>
            </a:pPr>
            <a:r>
              <a:rPr lang="ru-RU" smtClean="0"/>
              <a:t>Так как лечебные свойства минеральной воды, ее химическую сущность определяют 6 основных ионов: три катиона — натрий (Na</a:t>
            </a:r>
            <a:r>
              <a:rPr lang="ru-RU" sz="3600" baseline="30000" smtClean="0"/>
              <a:t>+</a:t>
            </a:r>
            <a:r>
              <a:rPr lang="ru-RU" smtClean="0"/>
              <a:t>), кальций (Са </a:t>
            </a:r>
            <a:r>
              <a:rPr lang="ru-RU" baseline="30000" smtClean="0"/>
              <a:t>2+</a:t>
            </a:r>
            <a:r>
              <a:rPr lang="ru-RU" smtClean="0"/>
              <a:t>), магний (Мg</a:t>
            </a:r>
            <a:r>
              <a:rPr lang="ru-RU" baseline="30000" smtClean="0"/>
              <a:t>2+</a:t>
            </a:r>
            <a:r>
              <a:rPr lang="ru-RU" smtClean="0"/>
              <a:t> ) и три аниона — хлор (Сl</a:t>
            </a:r>
            <a:r>
              <a:rPr lang="ru-RU" sz="3600" baseline="30000" smtClean="0"/>
              <a:t>-</a:t>
            </a:r>
            <a:r>
              <a:rPr lang="ru-RU" smtClean="0"/>
              <a:t>), сульфат (SO</a:t>
            </a:r>
            <a:r>
              <a:rPr lang="ru-RU" baseline="-25000" smtClean="0"/>
              <a:t>4</a:t>
            </a:r>
            <a:r>
              <a:rPr lang="ru-RU" baseline="30000" smtClean="0"/>
              <a:t>2-</a:t>
            </a:r>
            <a:r>
              <a:rPr lang="ru-RU" smtClean="0"/>
              <a:t> ) и гидрокарбонат (НСО</a:t>
            </a:r>
            <a:r>
              <a:rPr lang="ru-RU" baseline="-25000" smtClean="0"/>
              <a:t>3</a:t>
            </a:r>
            <a:r>
              <a:rPr lang="ru-RU" sz="3600" baseline="30000" smtClean="0"/>
              <a:t>-</a:t>
            </a:r>
            <a:r>
              <a:rPr lang="ru-RU" smtClean="0"/>
              <a:t>), то именно на содержание этих ионов мы и исследовали наши образцы.</a:t>
            </a:r>
            <a:br>
              <a:rPr lang="ru-RU" smtClean="0"/>
            </a:br>
            <a:r>
              <a:rPr lang="ru-RU" smtClean="0"/>
              <a:t/>
            </a:r>
            <a:br>
              <a:rPr lang="ru-RU" smtClean="0"/>
            </a:br>
            <a:endParaRPr 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p:cNvSpPr>
          <p:nvPr>
            <p:ph type="title" idx="4294967295"/>
          </p:nvPr>
        </p:nvSpPr>
        <p:spPr>
          <a:xfrm>
            <a:off x="457200" y="274638"/>
            <a:ext cx="8472488" cy="1143000"/>
          </a:xfrm>
        </p:spPr>
        <p:txBody>
          <a:bodyPr/>
          <a:lstStyle/>
          <a:p>
            <a:pPr algn="l" eaLnBrk="1" hangingPunct="1"/>
            <a:r>
              <a:rPr lang="ru-RU" sz="1800" b="1" smtClean="0"/>
              <a:t/>
            </a:r>
            <a:br>
              <a:rPr lang="ru-RU" sz="1800" b="1" smtClean="0"/>
            </a:br>
            <a:r>
              <a:rPr lang="ru-RU" sz="1800" b="1" smtClean="0"/>
              <a:t/>
            </a:r>
            <a:br>
              <a:rPr lang="ru-RU" sz="1800" b="1" smtClean="0"/>
            </a:br>
            <a:r>
              <a:rPr lang="ru-RU" sz="2400" i="1" smtClean="0">
                <a:solidFill>
                  <a:schemeClr val="hlink"/>
                </a:solidFill>
                <a:latin typeface="Times New Roman" pitchFamily="18" charset="0"/>
              </a:rPr>
              <a:t>«Воды таковы, каковы земли, через которые они проходят»</a:t>
            </a:r>
            <a:r>
              <a:rPr lang="en-US" sz="2400" i="1" smtClean="0">
                <a:solidFill>
                  <a:schemeClr val="hlink"/>
                </a:solidFill>
                <a:latin typeface="Times New Roman" pitchFamily="18" charset="0"/>
              </a:rPr>
              <a:t>    </a:t>
            </a:r>
            <a:r>
              <a:rPr lang="ru-RU" sz="2400" i="1" smtClean="0">
                <a:solidFill>
                  <a:schemeClr val="hlink"/>
                </a:solidFill>
                <a:latin typeface="Times New Roman" pitchFamily="18" charset="0"/>
              </a:rPr>
              <a:t>       </a:t>
            </a:r>
            <a:br>
              <a:rPr lang="ru-RU" sz="2400" i="1" smtClean="0">
                <a:solidFill>
                  <a:schemeClr val="hlink"/>
                </a:solidFill>
                <a:latin typeface="Times New Roman" pitchFamily="18" charset="0"/>
              </a:rPr>
            </a:br>
            <a:r>
              <a:rPr lang="ru-RU" sz="2400" i="1" smtClean="0">
                <a:solidFill>
                  <a:schemeClr val="hlink"/>
                </a:solidFill>
                <a:latin typeface="Times New Roman" pitchFamily="18" charset="0"/>
              </a:rPr>
              <a:t>                                                                             Аристотель</a:t>
            </a:r>
            <a:r>
              <a:rPr lang="ru-RU" sz="1800" smtClean="0">
                <a:latin typeface="Times New Roman" pitchFamily="18" charset="0"/>
              </a:rPr>
              <a:t> </a:t>
            </a:r>
            <a:br>
              <a:rPr lang="ru-RU" sz="1800" smtClean="0">
                <a:latin typeface="Times New Roman" pitchFamily="18" charset="0"/>
              </a:rPr>
            </a:br>
            <a:endParaRPr lang="ru-RU" sz="4000" smtClean="0"/>
          </a:p>
        </p:txBody>
      </p:sp>
      <p:pic>
        <p:nvPicPr>
          <p:cNvPr id="15362" name="Picture 4" descr="kak_pit_mineralniyu_vodu"/>
          <p:cNvPicPr>
            <a:picLocks noGrp="1" noChangeAspect="1" noChangeArrowheads="1"/>
          </p:cNvPicPr>
          <p:nvPr>
            <p:ph type="body" idx="4294967295"/>
          </p:nvPr>
        </p:nvPicPr>
        <p:blipFill>
          <a:blip r:embed="rId2" cstate="print"/>
          <a:srcRect/>
          <a:stretch>
            <a:fillRect/>
          </a:stretch>
        </p:blipFill>
        <p:spPr>
          <a:xfrm>
            <a:off x="714375" y="1357313"/>
            <a:ext cx="7572375" cy="51435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3" name="Picture 7" descr="sh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3794" name="Rectangle 2"/>
          <p:cNvSpPr>
            <a:spLocks noGrp="1"/>
          </p:cNvSpPr>
          <p:nvPr>
            <p:ph type="title"/>
          </p:nvPr>
        </p:nvSpPr>
        <p:spPr>
          <a:xfrm>
            <a:off x="468313" y="260350"/>
            <a:ext cx="8229600" cy="1143000"/>
          </a:xfrm>
        </p:spPr>
        <p:txBody>
          <a:bodyPr/>
          <a:lstStyle/>
          <a:p>
            <a:r>
              <a:rPr lang="ru-RU" sz="3200" b="1" smtClean="0">
                <a:solidFill>
                  <a:schemeClr val="tx2"/>
                </a:solidFill>
              </a:rPr>
              <a:t>Алгоритм исследования качественного химического анализа воды на содержание минералов</a:t>
            </a:r>
          </a:p>
        </p:txBody>
      </p:sp>
      <p:sp>
        <p:nvSpPr>
          <p:cNvPr id="33795" name="Rectangle 3"/>
          <p:cNvSpPr>
            <a:spLocks noGrp="1"/>
          </p:cNvSpPr>
          <p:nvPr>
            <p:ph type="body" idx="1"/>
          </p:nvPr>
        </p:nvSpPr>
        <p:spPr>
          <a:xfrm>
            <a:off x="468313" y="1628775"/>
            <a:ext cx="8229600" cy="4525963"/>
          </a:xfrm>
        </p:spPr>
        <p:txBody>
          <a:bodyPr/>
          <a:lstStyle/>
          <a:p>
            <a:pPr marL="609600" indent="-609600">
              <a:lnSpc>
                <a:spcPct val="90000"/>
              </a:lnSpc>
            </a:pPr>
            <a:r>
              <a:rPr lang="ru-RU" b="1" smtClean="0">
                <a:solidFill>
                  <a:srgbClr val="CC0099"/>
                </a:solidFill>
              </a:rPr>
              <a:t>ОБНАРУЖЕНИЕ сульфат, карбонат и хлорид - анионов:</a:t>
            </a:r>
          </a:p>
          <a:p>
            <a:pPr marL="609600" indent="-609600">
              <a:lnSpc>
                <a:spcPct val="90000"/>
              </a:lnSpc>
              <a:buFont typeface="Arial" charset="0"/>
              <a:buAutoNum type="arabicPeriod"/>
            </a:pPr>
            <a:r>
              <a:rPr lang="ru-RU" b="1" smtClean="0"/>
              <a:t>В пробирку налить 4-5 мл BaCl2. Добавить пипеткой несколько капель исследуемого раствора. </a:t>
            </a:r>
          </a:p>
          <a:p>
            <a:pPr marL="609600" indent="-609600">
              <a:lnSpc>
                <a:spcPct val="90000"/>
              </a:lnSpc>
              <a:buFont typeface="Arial" charset="0"/>
              <a:buNone/>
            </a:pPr>
            <a:r>
              <a:rPr lang="ru-RU" b="1" smtClean="0"/>
              <a:t>Осадок есть- в растворе присутствуют данные анионы.</a:t>
            </a:r>
          </a:p>
          <a:p>
            <a:pPr marL="609600" indent="-609600">
              <a:lnSpc>
                <a:spcPct val="90000"/>
              </a:lnSpc>
              <a:buFont typeface="Arial" charset="0"/>
              <a:buNone/>
            </a:pPr>
            <a:r>
              <a:rPr lang="ru-RU" b="1" smtClean="0"/>
              <a:t>Осадка нет – в растворе нет сульфат и карбонат -  анионов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7" name="Picture 7" descr="sh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4818" name="Rectangle 5"/>
          <p:cNvSpPr>
            <a:spLocks noGrp="1"/>
          </p:cNvSpPr>
          <p:nvPr>
            <p:ph type="ctrTitle"/>
          </p:nvPr>
        </p:nvSpPr>
        <p:spPr>
          <a:xfrm>
            <a:off x="395288" y="1052513"/>
            <a:ext cx="8424862" cy="4567237"/>
          </a:xfrm>
        </p:spPr>
        <p:txBody>
          <a:bodyPr/>
          <a:lstStyle/>
          <a:p>
            <a:pPr algn="l"/>
            <a:r>
              <a:rPr lang="ru-RU" sz="3200" b="1" smtClean="0"/>
              <a:t>2. Прилить раствор НNO3 (разбавленный) </a:t>
            </a:r>
            <a:br>
              <a:rPr lang="ru-RU" sz="3200" b="1" smtClean="0"/>
            </a:br>
            <a:r>
              <a:rPr lang="ru-RU" sz="3200" b="1" smtClean="0"/>
              <a:t>Осадок не исчез – это сульфат бария</a:t>
            </a:r>
            <a:br>
              <a:rPr lang="ru-RU" sz="3200" b="1" smtClean="0"/>
            </a:br>
            <a:r>
              <a:rPr lang="ru-RU" sz="3200" b="1" smtClean="0"/>
              <a:t>Осадок исчез – сульфат-ион  отсутствует </a:t>
            </a:r>
            <a:br>
              <a:rPr lang="ru-RU" sz="3200" b="1" smtClean="0"/>
            </a:br>
            <a:r>
              <a:rPr lang="ru-RU" sz="3200" b="1" smtClean="0"/>
              <a:t>3. В пробирку налить пробу раствора и 4 мл 15% раствора HCl.  </a:t>
            </a:r>
            <a:br>
              <a:rPr lang="ru-RU" sz="3200" b="1" smtClean="0"/>
            </a:br>
            <a:r>
              <a:rPr lang="ru-RU" sz="3200" b="1" smtClean="0"/>
              <a:t>Выделяется углекислый газ – есть карбонат -ионы</a:t>
            </a:r>
            <a:br>
              <a:rPr lang="ru-RU" sz="3200" b="1" smtClean="0"/>
            </a:br>
            <a:r>
              <a:rPr lang="ru-RU" sz="3200" b="1" smtClean="0"/>
              <a:t>4. Прилить к пробе групповой реагент – AgNO3 </a:t>
            </a:r>
            <a:br>
              <a:rPr lang="ru-RU" sz="3200" b="1" smtClean="0"/>
            </a:br>
            <a:r>
              <a:rPr lang="ru-RU" sz="3200" b="1" smtClean="0"/>
              <a:t>Осадок есть –  есть хлорид - анионы</a:t>
            </a:r>
            <a:r>
              <a:rPr lang="ru-RU" sz="4000" smtClean="0"/>
              <a:t>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1" name="Picture 7" descr="sh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5842" name="Rectangle 5"/>
          <p:cNvSpPr>
            <a:spLocks noGrp="1"/>
          </p:cNvSpPr>
          <p:nvPr>
            <p:ph type="ctrTitle"/>
          </p:nvPr>
        </p:nvSpPr>
        <p:spPr>
          <a:xfrm>
            <a:off x="900113" y="692150"/>
            <a:ext cx="7772400" cy="1081088"/>
          </a:xfrm>
        </p:spPr>
        <p:txBody>
          <a:bodyPr/>
          <a:lstStyle/>
          <a:p>
            <a:r>
              <a:rPr lang="ru-RU" sz="3200" b="1" smtClean="0">
                <a:solidFill>
                  <a:srgbClr val="CC0099"/>
                </a:solidFill>
              </a:rPr>
              <a:t>ОБНАРУЖЕНИЕ катионов кальция и магния:</a:t>
            </a:r>
            <a:br>
              <a:rPr lang="ru-RU" sz="3200" b="1" smtClean="0">
                <a:solidFill>
                  <a:srgbClr val="CC0099"/>
                </a:solidFill>
              </a:rPr>
            </a:br>
            <a:endParaRPr lang="ru-RU" sz="3200" b="1" smtClean="0">
              <a:solidFill>
                <a:srgbClr val="CC0099"/>
              </a:solidFill>
            </a:endParaRPr>
          </a:p>
        </p:txBody>
      </p:sp>
      <p:sp>
        <p:nvSpPr>
          <p:cNvPr id="35843" name="Rectangle 3"/>
          <p:cNvSpPr>
            <a:spLocks noGrp="1"/>
          </p:cNvSpPr>
          <p:nvPr>
            <p:ph type="subTitle" idx="1"/>
          </p:nvPr>
        </p:nvSpPr>
        <p:spPr>
          <a:xfrm>
            <a:off x="1403350" y="3860800"/>
            <a:ext cx="6400800" cy="1752600"/>
          </a:xfrm>
        </p:spPr>
        <p:txBody>
          <a:bodyPr/>
          <a:lstStyle/>
          <a:p>
            <a:endParaRPr lang="ru-RU" smtClean="0"/>
          </a:p>
          <a:p>
            <a:endParaRPr lang="ru-RU" smtClean="0"/>
          </a:p>
        </p:txBody>
      </p:sp>
      <p:sp>
        <p:nvSpPr>
          <p:cNvPr id="35844" name="Rectangle 7"/>
          <p:cNvSpPr>
            <a:spLocks noChangeArrowheads="1"/>
          </p:cNvSpPr>
          <p:nvPr/>
        </p:nvSpPr>
        <p:spPr bwMode="auto">
          <a:xfrm>
            <a:off x="539750" y="1700213"/>
            <a:ext cx="8207375" cy="2654300"/>
          </a:xfrm>
          <a:prstGeom prst="rect">
            <a:avLst/>
          </a:prstGeom>
          <a:noFill/>
          <a:ln w="9525">
            <a:noFill/>
            <a:miter lim="800000"/>
            <a:headEnd/>
            <a:tailEnd/>
          </a:ln>
        </p:spPr>
        <p:txBody>
          <a:bodyPr anchor="ctr">
            <a:spAutoFit/>
          </a:bodyPr>
          <a:lstStyle/>
          <a:p>
            <a:pPr marL="342900" indent="-342900">
              <a:buFontTx/>
              <a:buAutoNum type="arabicPeriod"/>
            </a:pPr>
            <a:r>
              <a:rPr lang="ru-RU" sz="2800" b="1"/>
              <a:t>Прилить раствор технической соды </a:t>
            </a:r>
          </a:p>
          <a:p>
            <a:pPr marL="342900" indent="-342900"/>
            <a:r>
              <a:rPr lang="ru-RU" sz="2800" b="1"/>
              <a:t> Образовался белый осадок – есть ионы Ca2+ </a:t>
            </a:r>
          </a:p>
          <a:p>
            <a:pPr marL="342900" indent="-342900"/>
            <a:endParaRPr lang="ru-RU" sz="2800" b="1"/>
          </a:p>
          <a:p>
            <a:pPr marL="342900" indent="-342900"/>
            <a:r>
              <a:rPr lang="ru-RU" sz="2800" b="1"/>
              <a:t>2. Прилить к пробе раствор едкого натра </a:t>
            </a:r>
          </a:p>
          <a:p>
            <a:pPr marL="342900" indent="-342900"/>
            <a:r>
              <a:rPr lang="ru-RU" sz="2800" b="1"/>
              <a:t>  Выпадает осадок есть ионы </a:t>
            </a:r>
            <a:r>
              <a:rPr lang="ru-RU" sz="2800" b="1" i="1"/>
              <a:t>Mg2+</a:t>
            </a:r>
            <a:endParaRPr lang="ru-RU" sz="2800"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p:cNvSpPr>
          <p:nvPr>
            <p:ph type="title"/>
          </p:nvPr>
        </p:nvSpPr>
        <p:spPr>
          <a:xfrm>
            <a:off x="468313" y="260350"/>
            <a:ext cx="8229600" cy="1143000"/>
          </a:xfrm>
        </p:spPr>
        <p:txBody>
          <a:bodyPr/>
          <a:lstStyle/>
          <a:p>
            <a:r>
              <a:rPr lang="ru-RU" sz="2400" b="1" smtClean="0">
                <a:latin typeface="Arial" charset="0"/>
              </a:rPr>
              <a:t>Результаты качественного анализа минеральной воды</a:t>
            </a:r>
            <a:r>
              <a:rPr lang="ru-RU" sz="2400" b="1" smtClean="0"/>
              <a:t> </a:t>
            </a:r>
            <a:r>
              <a:rPr lang="ru-RU" sz="2400" b="1" smtClean="0">
                <a:latin typeface="Arial" charset="0"/>
              </a:rPr>
              <a:t>«Нарзан»</a:t>
            </a:r>
          </a:p>
        </p:txBody>
      </p:sp>
      <p:sp>
        <p:nvSpPr>
          <p:cNvPr id="36866" name="Rectangle 3"/>
          <p:cNvSpPr>
            <a:spLocks noGrp="1"/>
          </p:cNvSpPr>
          <p:nvPr>
            <p:ph type="body" idx="1"/>
          </p:nvPr>
        </p:nvSpPr>
        <p:spPr>
          <a:xfrm>
            <a:off x="468313" y="1196975"/>
            <a:ext cx="8229600" cy="5429250"/>
          </a:xfrm>
        </p:spPr>
        <p:txBody>
          <a:bodyPr/>
          <a:lstStyle/>
          <a:p>
            <a:pPr>
              <a:lnSpc>
                <a:spcPct val="90000"/>
              </a:lnSpc>
            </a:pPr>
            <a:r>
              <a:rPr lang="ru-RU" b="1" smtClean="0"/>
              <a:t>Идентификация анионов:</a:t>
            </a:r>
            <a:endParaRPr lang="ru-RU" smtClean="0"/>
          </a:p>
          <a:p>
            <a:pPr>
              <a:lnSpc>
                <a:spcPct val="90000"/>
              </a:lnSpc>
              <a:buFont typeface="Arial" charset="0"/>
              <a:buNone/>
            </a:pPr>
            <a:r>
              <a:rPr lang="ru-RU" smtClean="0"/>
              <a:t>1,2) </a:t>
            </a:r>
            <a:r>
              <a:rPr lang="en-US" smtClean="0"/>
              <a:t>Ba</a:t>
            </a:r>
            <a:r>
              <a:rPr lang="ru-RU" baseline="30000" smtClean="0"/>
              <a:t>2+</a:t>
            </a:r>
            <a:r>
              <a:rPr lang="ru-RU" smtClean="0"/>
              <a:t> + </a:t>
            </a:r>
            <a:r>
              <a:rPr lang="en-US" smtClean="0">
                <a:solidFill>
                  <a:srgbClr val="FF3300"/>
                </a:solidFill>
              </a:rPr>
              <a:t>CO</a:t>
            </a:r>
            <a:r>
              <a:rPr lang="ru-RU" baseline="-25000" smtClean="0">
                <a:solidFill>
                  <a:srgbClr val="FF3300"/>
                </a:solidFill>
              </a:rPr>
              <a:t>3</a:t>
            </a:r>
            <a:r>
              <a:rPr lang="ru-RU" baseline="30000" smtClean="0">
                <a:solidFill>
                  <a:srgbClr val="FF3300"/>
                </a:solidFill>
              </a:rPr>
              <a:t>2-</a:t>
            </a:r>
            <a:r>
              <a:rPr lang="ru-RU" smtClean="0"/>
              <a:t> →  </a:t>
            </a:r>
            <a:r>
              <a:rPr lang="en-US" smtClean="0"/>
              <a:t>BaCO</a:t>
            </a:r>
            <a:r>
              <a:rPr lang="ru-RU" baseline="-25000" smtClean="0"/>
              <a:t>3</a:t>
            </a:r>
            <a:r>
              <a:rPr lang="ru-RU" smtClean="0"/>
              <a:t>↓ белый осадок,             ра</a:t>
            </a:r>
            <a:r>
              <a:rPr lang="en-US" smtClean="0"/>
              <a:t>c</a:t>
            </a:r>
            <a:r>
              <a:rPr lang="ru-RU" smtClean="0"/>
              <a:t>творимый в </a:t>
            </a:r>
            <a:r>
              <a:rPr lang="en-US" smtClean="0"/>
              <a:t>HNO</a:t>
            </a:r>
            <a:r>
              <a:rPr lang="ru-RU" baseline="-25000" smtClean="0"/>
              <a:t>3</a:t>
            </a:r>
          </a:p>
          <a:p>
            <a:pPr>
              <a:lnSpc>
                <a:spcPct val="90000"/>
              </a:lnSpc>
              <a:buFont typeface="Arial" charset="0"/>
              <a:buNone/>
            </a:pPr>
            <a:r>
              <a:rPr lang="ru-RU" smtClean="0"/>
              <a:t>        </a:t>
            </a:r>
            <a:r>
              <a:rPr lang="en-US" smtClean="0"/>
              <a:t>Ba</a:t>
            </a:r>
            <a:r>
              <a:rPr lang="ru-RU" baseline="30000" smtClean="0"/>
              <a:t>2+</a:t>
            </a:r>
            <a:r>
              <a:rPr lang="ru-RU" smtClean="0"/>
              <a:t> + </a:t>
            </a:r>
            <a:r>
              <a:rPr lang="en-US" smtClean="0">
                <a:solidFill>
                  <a:srgbClr val="FF3300"/>
                </a:solidFill>
              </a:rPr>
              <a:t>SO</a:t>
            </a:r>
            <a:r>
              <a:rPr lang="ru-RU" baseline="-25000" smtClean="0">
                <a:solidFill>
                  <a:srgbClr val="FF3300"/>
                </a:solidFill>
              </a:rPr>
              <a:t>4</a:t>
            </a:r>
            <a:r>
              <a:rPr lang="ru-RU" baseline="30000" smtClean="0">
                <a:solidFill>
                  <a:srgbClr val="FF3300"/>
                </a:solidFill>
              </a:rPr>
              <a:t>2-</a:t>
            </a:r>
            <a:r>
              <a:rPr lang="ru-RU" smtClean="0"/>
              <a:t> →  </a:t>
            </a:r>
            <a:r>
              <a:rPr lang="en-US" smtClean="0"/>
              <a:t>BaSO</a:t>
            </a:r>
            <a:r>
              <a:rPr lang="ru-RU" baseline="-25000" smtClean="0"/>
              <a:t>4</a:t>
            </a:r>
            <a:r>
              <a:rPr lang="ru-RU" smtClean="0"/>
              <a:t>↓ белый осадок,    нера</a:t>
            </a:r>
            <a:r>
              <a:rPr lang="en-US" smtClean="0"/>
              <a:t>c</a:t>
            </a:r>
            <a:r>
              <a:rPr lang="ru-RU" smtClean="0"/>
              <a:t>творимый в </a:t>
            </a:r>
            <a:r>
              <a:rPr lang="en-US" smtClean="0"/>
              <a:t>HNO</a:t>
            </a:r>
            <a:r>
              <a:rPr lang="ru-RU" baseline="-25000" smtClean="0"/>
              <a:t>3</a:t>
            </a:r>
          </a:p>
          <a:p>
            <a:pPr>
              <a:lnSpc>
                <a:spcPct val="90000"/>
              </a:lnSpc>
              <a:buFont typeface="Arial" charset="0"/>
              <a:buNone/>
            </a:pPr>
            <a:r>
              <a:rPr lang="ru-RU" smtClean="0"/>
              <a:t>3)   2</a:t>
            </a:r>
            <a:r>
              <a:rPr lang="en-US" smtClean="0"/>
              <a:t>H</a:t>
            </a:r>
            <a:r>
              <a:rPr lang="ru-RU" baseline="30000" smtClean="0"/>
              <a:t>+</a:t>
            </a:r>
            <a:r>
              <a:rPr lang="ru-RU" smtClean="0"/>
              <a:t> + </a:t>
            </a:r>
            <a:r>
              <a:rPr lang="en-US" smtClean="0">
                <a:solidFill>
                  <a:srgbClr val="FF3300"/>
                </a:solidFill>
              </a:rPr>
              <a:t>CO</a:t>
            </a:r>
            <a:r>
              <a:rPr lang="ru-RU" baseline="-25000" smtClean="0">
                <a:solidFill>
                  <a:srgbClr val="FF3300"/>
                </a:solidFill>
              </a:rPr>
              <a:t>3</a:t>
            </a:r>
            <a:r>
              <a:rPr lang="ru-RU" baseline="30000" smtClean="0">
                <a:solidFill>
                  <a:srgbClr val="FF3300"/>
                </a:solidFill>
              </a:rPr>
              <a:t>2-</a:t>
            </a:r>
            <a:r>
              <a:rPr lang="ru-RU" smtClean="0"/>
              <a:t> → </a:t>
            </a:r>
            <a:r>
              <a:rPr lang="en-US" smtClean="0"/>
              <a:t>H</a:t>
            </a:r>
            <a:r>
              <a:rPr lang="ru-RU" baseline="-25000" smtClean="0"/>
              <a:t>2</a:t>
            </a:r>
            <a:r>
              <a:rPr lang="en-US" smtClean="0"/>
              <a:t>O</a:t>
            </a:r>
            <a:r>
              <a:rPr lang="ru-RU" smtClean="0"/>
              <a:t> + </a:t>
            </a:r>
            <a:r>
              <a:rPr lang="en-US" smtClean="0"/>
              <a:t>CO</a:t>
            </a:r>
            <a:r>
              <a:rPr lang="ru-RU" baseline="-25000" smtClean="0"/>
              <a:t>2</a:t>
            </a:r>
            <a:r>
              <a:rPr lang="ru-RU" smtClean="0"/>
              <a:t>↑ выделяется газ </a:t>
            </a:r>
          </a:p>
          <a:p>
            <a:pPr>
              <a:lnSpc>
                <a:spcPct val="90000"/>
              </a:lnSpc>
              <a:buFont typeface="Arial" charset="0"/>
              <a:buNone/>
            </a:pPr>
            <a:r>
              <a:rPr lang="ru-RU" smtClean="0"/>
              <a:t>4)    </a:t>
            </a:r>
            <a:r>
              <a:rPr lang="en-US" smtClean="0"/>
              <a:t>Ag</a:t>
            </a:r>
            <a:r>
              <a:rPr lang="ru-RU" baseline="30000" smtClean="0"/>
              <a:t>+</a:t>
            </a:r>
            <a:r>
              <a:rPr lang="ru-RU" smtClean="0"/>
              <a:t> + </a:t>
            </a:r>
            <a:r>
              <a:rPr lang="en-US" smtClean="0">
                <a:solidFill>
                  <a:srgbClr val="FF3300"/>
                </a:solidFill>
              </a:rPr>
              <a:t>Cl</a:t>
            </a:r>
            <a:r>
              <a:rPr lang="ru-RU" baseline="30000" smtClean="0">
                <a:solidFill>
                  <a:srgbClr val="FF3300"/>
                </a:solidFill>
              </a:rPr>
              <a:t>-</a:t>
            </a:r>
            <a:r>
              <a:rPr lang="ru-RU" smtClean="0"/>
              <a:t> →  </a:t>
            </a:r>
            <a:r>
              <a:rPr lang="en-US" smtClean="0"/>
              <a:t>AgCl</a:t>
            </a:r>
            <a:r>
              <a:rPr lang="ru-RU" smtClean="0"/>
              <a:t>↓ белый осадок</a:t>
            </a:r>
            <a:endParaRPr lang="ru-RU" b="1" smtClean="0"/>
          </a:p>
          <a:p>
            <a:pPr>
              <a:lnSpc>
                <a:spcPct val="90000"/>
              </a:lnSpc>
            </a:pPr>
            <a:r>
              <a:rPr lang="ru-RU" b="1" smtClean="0"/>
              <a:t>Идентификация катионов:</a:t>
            </a:r>
            <a:endParaRPr lang="en-US" smtClean="0"/>
          </a:p>
          <a:p>
            <a:pPr>
              <a:lnSpc>
                <a:spcPct val="90000"/>
              </a:lnSpc>
              <a:buFont typeface="Arial" charset="0"/>
              <a:buNone/>
            </a:pPr>
            <a:r>
              <a:rPr lang="ru-RU" smtClean="0">
                <a:solidFill>
                  <a:srgbClr val="FF3300"/>
                </a:solidFill>
              </a:rPr>
              <a:t>    </a:t>
            </a:r>
            <a:r>
              <a:rPr lang="en-US" smtClean="0">
                <a:solidFill>
                  <a:srgbClr val="FF3300"/>
                </a:solidFill>
              </a:rPr>
              <a:t>Ca</a:t>
            </a:r>
            <a:r>
              <a:rPr lang="ru-RU" baseline="30000" smtClean="0">
                <a:solidFill>
                  <a:srgbClr val="FF3300"/>
                </a:solidFill>
              </a:rPr>
              <a:t>2+</a:t>
            </a:r>
            <a:r>
              <a:rPr lang="ru-RU" smtClean="0"/>
              <a:t> + </a:t>
            </a:r>
            <a:r>
              <a:rPr lang="en-US" smtClean="0"/>
              <a:t>CO</a:t>
            </a:r>
            <a:r>
              <a:rPr lang="ru-RU" baseline="-25000" smtClean="0"/>
              <a:t>3</a:t>
            </a:r>
            <a:r>
              <a:rPr lang="ru-RU" baseline="30000" smtClean="0"/>
              <a:t>2-</a:t>
            </a:r>
            <a:r>
              <a:rPr lang="ru-RU" smtClean="0"/>
              <a:t> →  </a:t>
            </a:r>
            <a:r>
              <a:rPr lang="en-US" smtClean="0"/>
              <a:t>CaCO</a:t>
            </a:r>
            <a:r>
              <a:rPr lang="ru-RU" baseline="-25000" smtClean="0"/>
              <a:t>3</a:t>
            </a:r>
            <a:r>
              <a:rPr lang="ru-RU" smtClean="0"/>
              <a:t>↓ белый осадок</a:t>
            </a:r>
            <a:endParaRPr lang="en-US" smtClean="0"/>
          </a:p>
          <a:p>
            <a:pPr>
              <a:lnSpc>
                <a:spcPct val="90000"/>
              </a:lnSpc>
              <a:buFont typeface="Arial" charset="0"/>
              <a:buNone/>
            </a:pPr>
            <a:r>
              <a:rPr lang="ru-RU" smtClean="0"/>
              <a:t>    </a:t>
            </a:r>
            <a:r>
              <a:rPr lang="en-US" smtClean="0">
                <a:solidFill>
                  <a:srgbClr val="FF3300"/>
                </a:solidFill>
              </a:rPr>
              <a:t>Mg</a:t>
            </a:r>
            <a:r>
              <a:rPr lang="en-US" baseline="30000" smtClean="0">
                <a:solidFill>
                  <a:srgbClr val="FF3300"/>
                </a:solidFill>
              </a:rPr>
              <a:t>2+</a:t>
            </a:r>
            <a:r>
              <a:rPr lang="en-US" smtClean="0"/>
              <a:t> + 2OH</a:t>
            </a:r>
            <a:r>
              <a:rPr lang="en-US" baseline="30000" smtClean="0"/>
              <a:t>-</a:t>
            </a:r>
            <a:r>
              <a:rPr lang="en-US" smtClean="0"/>
              <a:t> →  Mg(OH)</a:t>
            </a:r>
            <a:r>
              <a:rPr lang="en-US" baseline="-25000" smtClean="0"/>
              <a:t>2</a:t>
            </a:r>
            <a:r>
              <a:rPr lang="en-US" smtClean="0"/>
              <a:t>↓ </a:t>
            </a:r>
            <a:r>
              <a:rPr lang="ru-RU" smtClean="0"/>
              <a:t>белый</a:t>
            </a:r>
            <a:r>
              <a:rPr lang="en-US" smtClean="0"/>
              <a:t> </a:t>
            </a:r>
            <a:r>
              <a:rPr lang="ru-RU" smtClean="0"/>
              <a:t>осадок</a:t>
            </a:r>
          </a:p>
          <a:p>
            <a:pPr>
              <a:lnSpc>
                <a:spcPct val="90000"/>
              </a:lnSpc>
              <a:buFont typeface="Arial" charset="0"/>
              <a:buNone/>
            </a:pPr>
            <a:endParaRPr lang="ru-RU"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p:cNvSpPr>
          <p:nvPr>
            <p:ph type="title"/>
          </p:nvPr>
        </p:nvSpPr>
        <p:spPr/>
        <p:txBody>
          <a:bodyPr/>
          <a:lstStyle/>
          <a:p>
            <a:r>
              <a:rPr lang="ru-RU" sz="2800" b="1" smtClean="0">
                <a:latin typeface="Arial" charset="0"/>
              </a:rPr>
              <a:t>Карта минеральных питьевых вод России</a:t>
            </a:r>
          </a:p>
        </p:txBody>
      </p:sp>
      <p:sp>
        <p:nvSpPr>
          <p:cNvPr id="37890" name="Rectangle 3"/>
          <p:cNvSpPr>
            <a:spLocks noGrp="1"/>
          </p:cNvSpPr>
          <p:nvPr>
            <p:ph type="body" idx="1"/>
          </p:nvPr>
        </p:nvSpPr>
        <p:spPr/>
        <p:txBody>
          <a:bodyPr/>
          <a:lstStyle/>
          <a:p>
            <a:endParaRPr lang="ru-RU" smtClean="0"/>
          </a:p>
        </p:txBody>
      </p:sp>
      <p:pic>
        <p:nvPicPr>
          <p:cNvPr id="1026" name="Picture 2" descr="C:\Documents and Settings\Admin\Рабочий стол\vod_russia_bolota_044.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3"/>
          <p:cNvSpPr>
            <a:spLocks noGrp="1"/>
          </p:cNvSpPr>
          <p:nvPr>
            <p:ph type="body" idx="1"/>
          </p:nvPr>
        </p:nvSpPr>
        <p:spPr/>
        <p:txBody>
          <a:bodyPr/>
          <a:lstStyle/>
          <a:p>
            <a:endParaRPr lang="ru-RU" smtClean="0"/>
          </a:p>
        </p:txBody>
      </p:sp>
      <p:pic>
        <p:nvPicPr>
          <p:cNvPr id="38914" name="Picture 5" descr="mineral_spring"/>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5" name="Picture 5" descr="drinking_water-520x52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6386" name="Rectangle 4"/>
          <p:cNvSpPr>
            <a:spLocks noChangeArrowheads="1"/>
          </p:cNvSpPr>
          <p:nvPr/>
        </p:nvSpPr>
        <p:spPr bwMode="auto">
          <a:xfrm>
            <a:off x="539750" y="1516063"/>
            <a:ext cx="8355013" cy="3990975"/>
          </a:xfrm>
          <a:prstGeom prst="rect">
            <a:avLst/>
          </a:prstGeom>
          <a:noFill/>
          <a:ln w="9525">
            <a:noFill/>
            <a:miter lim="800000"/>
            <a:headEnd/>
            <a:tailEnd/>
          </a:ln>
        </p:spPr>
        <p:txBody>
          <a:bodyPr anchor="ctr">
            <a:spAutoFit/>
          </a:bodyPr>
          <a:lstStyle/>
          <a:p>
            <a:pPr>
              <a:buFontTx/>
              <a:buChar char="•"/>
            </a:pPr>
            <a:r>
              <a:rPr lang="ru-RU" sz="3200"/>
              <a:t>Нашему организму ежедневно требуется около 2- 3 л воды. С пищей мы получаем примерно 1,5 л , ещё 0,5 л поставляет сам организм. Поэтому чем больше мы пьем чистой, качественной воды ,тем сильнее помогаем нашему организму выводить шлаки и другие вредные вещества.</a:t>
            </a:r>
            <a:br>
              <a:rPr lang="ru-RU" sz="3200"/>
            </a:br>
            <a:endParaRPr lang="ru-RU" sz="32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5" descr="drinking_water-520x52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7410" name="Rectangle 3"/>
          <p:cNvSpPr>
            <a:spLocks noGrp="1"/>
          </p:cNvSpPr>
          <p:nvPr>
            <p:ph type="body" idx="1"/>
          </p:nvPr>
        </p:nvSpPr>
        <p:spPr>
          <a:xfrm>
            <a:off x="468313" y="1065213"/>
            <a:ext cx="8229600" cy="5792787"/>
          </a:xfrm>
        </p:spPr>
        <p:txBody>
          <a:bodyPr/>
          <a:lstStyle/>
          <a:p>
            <a:pPr>
              <a:lnSpc>
                <a:spcPct val="90000"/>
              </a:lnSpc>
            </a:pPr>
            <a:r>
              <a:rPr lang="ru-RU" sz="2800" smtClean="0">
                <a:latin typeface="Arial" charset="0"/>
              </a:rPr>
              <a:t>Для всех живых организмов есть одна общая особенность - потребность в минеральных солях, присутствие которых и может обеспечить </a:t>
            </a:r>
            <a:r>
              <a:rPr lang="ru-RU" sz="2800" b="1" smtClean="0">
                <a:latin typeface="Arial" charset="0"/>
              </a:rPr>
              <a:t>минеральная вода</a:t>
            </a:r>
            <a:r>
              <a:rPr lang="ru-RU" sz="2800" smtClean="0">
                <a:latin typeface="Arial" charset="0"/>
              </a:rPr>
              <a:t>. Основные минералы, являющиеся главными для тела - </a:t>
            </a:r>
            <a:r>
              <a:rPr lang="ru-RU" sz="2800" b="1" smtClean="0">
                <a:latin typeface="Arial" charset="0"/>
              </a:rPr>
              <a:t>кальций</a:t>
            </a:r>
            <a:r>
              <a:rPr lang="ru-RU" sz="2800" smtClean="0">
                <a:latin typeface="Arial" charset="0"/>
              </a:rPr>
              <a:t>, </a:t>
            </a:r>
            <a:r>
              <a:rPr lang="ru-RU" sz="2800" b="1" smtClean="0">
                <a:latin typeface="Arial" charset="0"/>
              </a:rPr>
              <a:t>магний</a:t>
            </a:r>
            <a:r>
              <a:rPr lang="ru-RU" sz="2800" smtClean="0">
                <a:latin typeface="Arial" charset="0"/>
              </a:rPr>
              <a:t>, </a:t>
            </a:r>
            <a:r>
              <a:rPr lang="ru-RU" sz="2800" b="1" smtClean="0">
                <a:latin typeface="Arial" charset="0"/>
              </a:rPr>
              <a:t>калий</a:t>
            </a:r>
            <a:r>
              <a:rPr lang="ru-RU" sz="2800" smtClean="0">
                <a:latin typeface="Arial" charset="0"/>
              </a:rPr>
              <a:t> и </a:t>
            </a:r>
            <a:r>
              <a:rPr lang="ru-RU" sz="2800" b="1" smtClean="0">
                <a:latin typeface="Arial" charset="0"/>
              </a:rPr>
              <a:t>сульфат</a:t>
            </a:r>
            <a:r>
              <a:rPr lang="ru-RU" sz="2800" smtClean="0">
                <a:latin typeface="Arial" charset="0"/>
              </a:rPr>
              <a:t>. Все они,  в том или ином количестве находятся в минеральное воде. Исследования показали, что многие представлены в виде биоаккумуляторов. Это означает, что они могут быть напрямую абсорбированы в тело из воды.</a:t>
            </a:r>
            <a:br>
              <a:rPr lang="ru-RU" sz="2800" smtClean="0">
                <a:latin typeface="Arial" charset="0"/>
              </a:rPr>
            </a:br>
            <a:r>
              <a:rPr lang="ru-RU" sz="2800" smtClean="0"/>
              <a:t/>
            </a:r>
            <a:br>
              <a:rPr lang="ru-RU" sz="2800" smtClean="0"/>
            </a:br>
            <a:endParaRPr lang="ru-RU" sz="28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3" name="Picture 5" descr="drinking_water-520x520"/>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8434" name="Rectangle 3"/>
          <p:cNvSpPr>
            <a:spLocks noChangeArrowheads="1"/>
          </p:cNvSpPr>
          <p:nvPr/>
        </p:nvSpPr>
        <p:spPr bwMode="auto">
          <a:xfrm>
            <a:off x="500063" y="130175"/>
            <a:ext cx="8143875" cy="6604000"/>
          </a:xfrm>
          <a:prstGeom prst="rect">
            <a:avLst/>
          </a:prstGeom>
          <a:noFill/>
          <a:ln w="9525">
            <a:noFill/>
            <a:miter lim="800000"/>
            <a:headEnd/>
            <a:tailEnd/>
          </a:ln>
        </p:spPr>
        <p:txBody>
          <a:bodyPr anchor="ctr">
            <a:spAutoFit/>
          </a:bodyPr>
          <a:lstStyle/>
          <a:p>
            <a:pPr algn="ctr"/>
            <a:endParaRPr lang="ru-RU" sz="2000">
              <a:solidFill>
                <a:srgbClr val="000000"/>
              </a:solidFill>
              <a:cs typeface="Times New Roman" pitchFamily="18" charset="0"/>
            </a:endParaRPr>
          </a:p>
          <a:p>
            <a:r>
              <a:rPr lang="ru-RU" sz="2400">
                <a:cs typeface="Times New Roman" pitchFamily="18" charset="0"/>
              </a:rPr>
              <a:t>Лечебный эффект минеральных вод связан с так называемой структурной памятью воды. Вырываясь с больших глубин (800 м. и глубже), подвергаясь воздействию высоких температур и высоких давлений, вода прошла еще неведомую нам физико-химическую и информационную обработку, не воспроизводимую искусственным путем. Целебное действие свежей природной минеральной воды заключается в замене клеточной воды с частично разрушенной структурой на индивидуально структурированную воду. Это позволяет увеличить время жизни и эффективность работы абсолютно всех клеток человека, а также благотворно комплексно воздействует на весь организм в целом. В результате организм приобретает возможность самостоятельно гасить внутренние очаги патологий.</a:t>
            </a:r>
            <a:br>
              <a:rPr lang="ru-RU" sz="2400">
                <a:cs typeface="Times New Roman" pitchFamily="18" charset="0"/>
              </a:rPr>
            </a:br>
            <a:r>
              <a:rPr lang="ru-RU" sz="2400">
                <a:solidFill>
                  <a:srgbClr val="000000"/>
                </a:solidFill>
                <a:cs typeface="Times New Roman" pitchFamily="18" charset="0"/>
              </a:rPr>
              <a:t/>
            </a:r>
            <a:br>
              <a:rPr lang="ru-RU" sz="2400">
                <a:solidFill>
                  <a:srgbClr val="000000"/>
                </a:solidFill>
                <a:cs typeface="Times New Roman" pitchFamily="18" charset="0"/>
              </a:rPr>
            </a:br>
            <a:endParaRPr lang="ru-RU"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Как выбрать минеральную воду"/>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19458" name="Заголовок 1"/>
          <p:cNvSpPr>
            <a:spLocks noGrp="1"/>
          </p:cNvSpPr>
          <p:nvPr>
            <p:ph type="title" idx="4294967295"/>
          </p:nvPr>
        </p:nvSpPr>
        <p:spPr>
          <a:xfrm>
            <a:off x="468313" y="333375"/>
            <a:ext cx="8229600" cy="296863"/>
          </a:xfrm>
        </p:spPr>
        <p:txBody>
          <a:bodyPr/>
          <a:lstStyle/>
          <a:p>
            <a:pPr eaLnBrk="1" hangingPunct="1"/>
            <a:r>
              <a:rPr lang="ru-RU" sz="2000" b="1" u="sng" smtClean="0">
                <a:solidFill>
                  <a:srgbClr val="C00000"/>
                </a:solidFill>
                <a:latin typeface="Arial" charset="0"/>
              </a:rPr>
              <a:t>РЕЗУЛЬТАТЫ АНКЕТИРОВАНИЯ</a:t>
            </a:r>
            <a:r>
              <a:rPr lang="ru-RU" sz="2000" b="1" smtClean="0">
                <a:solidFill>
                  <a:srgbClr val="C00000"/>
                </a:solidFill>
                <a:latin typeface="Arial" charset="0"/>
              </a:rPr>
              <a:t>:</a:t>
            </a:r>
          </a:p>
        </p:txBody>
      </p:sp>
      <p:sp>
        <p:nvSpPr>
          <p:cNvPr id="19459" name="Содержимое 2"/>
          <p:cNvSpPr>
            <a:spLocks noGrp="1"/>
          </p:cNvSpPr>
          <p:nvPr>
            <p:ph idx="4294967295"/>
          </p:nvPr>
        </p:nvSpPr>
        <p:spPr>
          <a:xfrm>
            <a:off x="468313" y="765175"/>
            <a:ext cx="8229600" cy="5570538"/>
          </a:xfrm>
        </p:spPr>
        <p:txBody>
          <a:bodyPr/>
          <a:lstStyle/>
          <a:p>
            <a:pPr eaLnBrk="1" hangingPunct="1">
              <a:buFont typeface="Arial" charset="0"/>
              <a:buNone/>
            </a:pPr>
            <a:r>
              <a:rPr lang="ru-RU" sz="2400" b="1" smtClean="0">
                <a:solidFill>
                  <a:srgbClr val="C00000"/>
                </a:solidFill>
                <a:latin typeface="Arial" charset="0"/>
              </a:rPr>
              <a:t>1.Выбирая напитки в магазине как часто вы покупаете минеральную воду </a:t>
            </a:r>
          </a:p>
          <a:p>
            <a:pPr eaLnBrk="1" hangingPunct="1">
              <a:buFont typeface="Arial" charset="0"/>
              <a:buNone/>
            </a:pPr>
            <a:r>
              <a:rPr lang="ru-RU" sz="2400" b="1" smtClean="0">
                <a:solidFill>
                  <a:srgbClr val="C00000"/>
                </a:solidFill>
                <a:latin typeface="Arial" charset="0"/>
              </a:rPr>
              <a:t>		а) Ежедневно 		</a:t>
            </a:r>
            <a:r>
              <a:rPr lang="en-US" sz="2400" b="1" smtClean="0">
                <a:solidFill>
                  <a:srgbClr val="C00000"/>
                </a:solidFill>
                <a:latin typeface="Arial" charset="0"/>
              </a:rPr>
              <a:t>	</a:t>
            </a:r>
            <a:r>
              <a:rPr lang="ru-RU" sz="2400" b="1" smtClean="0">
                <a:solidFill>
                  <a:srgbClr val="C00000"/>
                </a:solidFill>
                <a:latin typeface="Arial" charset="0"/>
              </a:rPr>
              <a:t>20%</a:t>
            </a:r>
          </a:p>
          <a:p>
            <a:pPr eaLnBrk="1" hangingPunct="1">
              <a:buFont typeface="Arial" charset="0"/>
              <a:buNone/>
            </a:pPr>
            <a:r>
              <a:rPr lang="ru-RU" sz="2400" b="1" smtClean="0">
                <a:solidFill>
                  <a:srgbClr val="C00000"/>
                </a:solidFill>
                <a:latin typeface="Arial" charset="0"/>
              </a:rPr>
              <a:t>		б)</a:t>
            </a:r>
            <a:r>
              <a:rPr lang="en-US" sz="2400" b="1" smtClean="0">
                <a:solidFill>
                  <a:srgbClr val="C00000"/>
                </a:solidFill>
                <a:latin typeface="Arial" charset="0"/>
              </a:rPr>
              <a:t> </a:t>
            </a:r>
            <a:r>
              <a:rPr lang="ru-RU" sz="2400" b="1" smtClean="0">
                <a:solidFill>
                  <a:srgbClr val="C00000"/>
                </a:solidFill>
                <a:latin typeface="Arial" charset="0"/>
              </a:rPr>
              <a:t>2-3 раза в неделю 		25%</a:t>
            </a:r>
          </a:p>
          <a:p>
            <a:pPr eaLnBrk="1" hangingPunct="1">
              <a:buFont typeface="Arial" charset="0"/>
              <a:buNone/>
            </a:pPr>
            <a:r>
              <a:rPr lang="ru-RU" sz="2400" b="1" smtClean="0">
                <a:solidFill>
                  <a:srgbClr val="C00000"/>
                </a:solidFill>
                <a:latin typeface="Arial" charset="0"/>
              </a:rPr>
              <a:t>		в)</a:t>
            </a:r>
            <a:r>
              <a:rPr lang="en-US" sz="2400" b="1" smtClean="0">
                <a:solidFill>
                  <a:srgbClr val="C00000"/>
                </a:solidFill>
                <a:latin typeface="Arial" charset="0"/>
              </a:rPr>
              <a:t> </a:t>
            </a:r>
            <a:r>
              <a:rPr lang="ru-RU" sz="2400" b="1" smtClean="0">
                <a:solidFill>
                  <a:srgbClr val="C00000"/>
                </a:solidFill>
                <a:latin typeface="Arial" charset="0"/>
              </a:rPr>
              <a:t>Один раз в неделю 	</a:t>
            </a:r>
            <a:r>
              <a:rPr lang="en-US" sz="2400" b="1" smtClean="0">
                <a:solidFill>
                  <a:srgbClr val="C00000"/>
                </a:solidFill>
                <a:latin typeface="Arial" charset="0"/>
              </a:rPr>
              <a:t>	</a:t>
            </a:r>
            <a:r>
              <a:rPr lang="ru-RU" sz="2400" b="1" smtClean="0">
                <a:solidFill>
                  <a:srgbClr val="C00000"/>
                </a:solidFill>
                <a:latin typeface="Arial" charset="0"/>
              </a:rPr>
              <a:t>19%</a:t>
            </a:r>
          </a:p>
          <a:p>
            <a:pPr eaLnBrk="1" hangingPunct="1">
              <a:buFont typeface="Arial" charset="0"/>
              <a:buNone/>
            </a:pPr>
            <a:r>
              <a:rPr lang="ru-RU" sz="2400" b="1" smtClean="0">
                <a:solidFill>
                  <a:srgbClr val="C00000"/>
                </a:solidFill>
                <a:latin typeface="Arial" charset="0"/>
              </a:rPr>
              <a:t>		г)</a:t>
            </a:r>
            <a:r>
              <a:rPr lang="en-US" sz="2400" b="1" smtClean="0">
                <a:solidFill>
                  <a:srgbClr val="C00000"/>
                </a:solidFill>
                <a:latin typeface="Arial" charset="0"/>
              </a:rPr>
              <a:t> </a:t>
            </a:r>
            <a:r>
              <a:rPr lang="ru-RU" sz="2400" b="1" smtClean="0">
                <a:solidFill>
                  <a:srgbClr val="C00000"/>
                </a:solidFill>
                <a:latin typeface="Arial" charset="0"/>
              </a:rPr>
              <a:t>1-2 раза в месяц  		23%</a:t>
            </a:r>
          </a:p>
          <a:p>
            <a:pPr eaLnBrk="1" hangingPunct="1">
              <a:buFont typeface="Arial" charset="0"/>
              <a:buNone/>
            </a:pPr>
            <a:r>
              <a:rPr lang="ru-RU" sz="2400" b="1" smtClean="0">
                <a:solidFill>
                  <a:srgbClr val="C00000"/>
                </a:solidFill>
                <a:latin typeface="Arial" charset="0"/>
              </a:rPr>
              <a:t>		д)</a:t>
            </a:r>
            <a:r>
              <a:rPr lang="en-US" sz="2400" b="1" smtClean="0">
                <a:solidFill>
                  <a:srgbClr val="C00000"/>
                </a:solidFill>
                <a:latin typeface="Arial" charset="0"/>
              </a:rPr>
              <a:t> </a:t>
            </a:r>
            <a:r>
              <a:rPr lang="ru-RU" sz="2400" b="1" smtClean="0">
                <a:solidFill>
                  <a:srgbClr val="C00000"/>
                </a:solidFill>
                <a:latin typeface="Arial" charset="0"/>
              </a:rPr>
              <a:t>не употребляют		12%</a:t>
            </a:r>
          </a:p>
          <a:p>
            <a:pPr eaLnBrk="1" hangingPunct="1">
              <a:buFont typeface="Arial" charset="0"/>
              <a:buNone/>
            </a:pPr>
            <a:r>
              <a:rPr lang="ru-RU" sz="2400" b="1" smtClean="0">
                <a:solidFill>
                  <a:srgbClr val="C00000"/>
                </a:solidFill>
                <a:latin typeface="Arial" charset="0"/>
              </a:rPr>
              <a:t> 2.Утоляя жажду, вы пьете минеральную воду: </a:t>
            </a:r>
          </a:p>
          <a:p>
            <a:pPr eaLnBrk="1" hangingPunct="1">
              <a:buFont typeface="Arial" charset="0"/>
              <a:buNone/>
            </a:pPr>
            <a:r>
              <a:rPr lang="ru-RU" sz="2400" b="1" smtClean="0">
                <a:solidFill>
                  <a:srgbClr val="C00000"/>
                </a:solidFill>
                <a:latin typeface="Arial" charset="0"/>
              </a:rPr>
              <a:t>		а)</a:t>
            </a:r>
            <a:r>
              <a:rPr lang="en-US" sz="2400" b="1" smtClean="0">
                <a:solidFill>
                  <a:srgbClr val="C00000"/>
                </a:solidFill>
                <a:latin typeface="Arial" charset="0"/>
              </a:rPr>
              <a:t> </a:t>
            </a:r>
            <a:r>
              <a:rPr lang="ru-RU" sz="2400" b="1" smtClean="0">
                <a:solidFill>
                  <a:srgbClr val="C00000"/>
                </a:solidFill>
                <a:latin typeface="Arial" charset="0"/>
              </a:rPr>
              <a:t>1 стакан в день		</a:t>
            </a:r>
            <a:r>
              <a:rPr lang="en-US" sz="2400" b="1" smtClean="0">
                <a:solidFill>
                  <a:srgbClr val="C00000"/>
                </a:solidFill>
                <a:latin typeface="Arial" charset="0"/>
              </a:rPr>
              <a:t>	</a:t>
            </a:r>
            <a:r>
              <a:rPr lang="ru-RU" sz="2400" b="1" smtClean="0">
                <a:solidFill>
                  <a:srgbClr val="C00000"/>
                </a:solidFill>
                <a:latin typeface="Arial" charset="0"/>
              </a:rPr>
              <a:t>31%</a:t>
            </a:r>
          </a:p>
          <a:p>
            <a:pPr eaLnBrk="1" hangingPunct="1">
              <a:buFont typeface="Arial" charset="0"/>
              <a:buNone/>
            </a:pPr>
            <a:r>
              <a:rPr lang="ru-RU" sz="2400" b="1" smtClean="0">
                <a:solidFill>
                  <a:srgbClr val="C00000"/>
                </a:solidFill>
                <a:latin typeface="Arial" charset="0"/>
              </a:rPr>
              <a:t> 		б)</a:t>
            </a:r>
            <a:r>
              <a:rPr lang="en-US" sz="2400" b="1" smtClean="0">
                <a:solidFill>
                  <a:srgbClr val="C00000"/>
                </a:solidFill>
                <a:latin typeface="Arial" charset="0"/>
              </a:rPr>
              <a:t> </a:t>
            </a:r>
            <a:r>
              <a:rPr lang="ru-RU" sz="2400" b="1" smtClean="0">
                <a:solidFill>
                  <a:srgbClr val="C00000"/>
                </a:solidFill>
                <a:latin typeface="Arial" charset="0"/>
              </a:rPr>
              <a:t>1 литр в день 		</a:t>
            </a:r>
            <a:r>
              <a:rPr lang="en-US" sz="2400" b="1" smtClean="0">
                <a:solidFill>
                  <a:srgbClr val="C00000"/>
                </a:solidFill>
                <a:latin typeface="Arial" charset="0"/>
              </a:rPr>
              <a:t>	</a:t>
            </a:r>
            <a:r>
              <a:rPr lang="ru-RU" sz="2400" b="1" smtClean="0">
                <a:solidFill>
                  <a:srgbClr val="C00000"/>
                </a:solidFill>
                <a:latin typeface="Arial" charset="0"/>
              </a:rPr>
              <a:t>39%</a:t>
            </a:r>
          </a:p>
          <a:p>
            <a:pPr eaLnBrk="1" hangingPunct="1">
              <a:buFont typeface="Arial" charset="0"/>
              <a:buNone/>
            </a:pPr>
            <a:r>
              <a:rPr lang="ru-RU" sz="2400" b="1" smtClean="0">
                <a:solidFill>
                  <a:srgbClr val="C00000"/>
                </a:solidFill>
                <a:latin typeface="Arial" charset="0"/>
              </a:rPr>
              <a:t>		в)</a:t>
            </a:r>
            <a:r>
              <a:rPr lang="en-US" sz="2400" b="1" smtClean="0">
                <a:solidFill>
                  <a:srgbClr val="C00000"/>
                </a:solidFill>
                <a:latin typeface="Arial" charset="0"/>
              </a:rPr>
              <a:t> </a:t>
            </a:r>
            <a:r>
              <a:rPr lang="ru-RU" sz="2400" b="1" smtClean="0">
                <a:solidFill>
                  <a:srgbClr val="C00000"/>
                </a:solidFill>
                <a:latin typeface="Arial" charset="0"/>
              </a:rPr>
              <a:t>2 литра в день 		</a:t>
            </a:r>
            <a:r>
              <a:rPr lang="en-US" sz="2400" b="1" smtClean="0">
                <a:solidFill>
                  <a:srgbClr val="C00000"/>
                </a:solidFill>
                <a:latin typeface="Arial" charset="0"/>
              </a:rPr>
              <a:t>	</a:t>
            </a:r>
            <a:r>
              <a:rPr lang="ru-RU" sz="2400" b="1" smtClean="0">
                <a:solidFill>
                  <a:srgbClr val="C00000"/>
                </a:solidFill>
                <a:latin typeface="Arial" charset="0"/>
              </a:rPr>
              <a:t>11%</a:t>
            </a:r>
          </a:p>
          <a:p>
            <a:pPr eaLnBrk="1" hangingPunct="1">
              <a:buFont typeface="Arial" charset="0"/>
              <a:buNone/>
            </a:pPr>
            <a:r>
              <a:rPr lang="ru-RU" sz="2400" b="1" smtClean="0">
                <a:solidFill>
                  <a:srgbClr val="C00000"/>
                </a:solidFill>
                <a:latin typeface="Arial" charset="0"/>
              </a:rPr>
              <a:t>		г) Употребляю обычно 2-3 раза в неделю  4%</a:t>
            </a:r>
          </a:p>
          <a:p>
            <a:pPr eaLnBrk="1" hangingPunct="1">
              <a:buFont typeface="Arial" charset="0"/>
              <a:buNone/>
            </a:pPr>
            <a:r>
              <a:rPr lang="ru-RU" sz="2400" b="1" smtClean="0">
                <a:solidFill>
                  <a:srgbClr val="C00000"/>
                </a:solidFill>
                <a:latin typeface="Arial" charset="0"/>
              </a:rPr>
              <a:t>		д) Другое 			</a:t>
            </a:r>
            <a:r>
              <a:rPr lang="en-US" sz="2400" b="1" smtClean="0">
                <a:solidFill>
                  <a:srgbClr val="C00000"/>
                </a:solidFill>
                <a:latin typeface="Arial" charset="0"/>
              </a:rPr>
              <a:t>	</a:t>
            </a:r>
            <a:r>
              <a:rPr lang="ru-RU" sz="2400" b="1" smtClean="0">
                <a:solidFill>
                  <a:srgbClr val="C00000"/>
                </a:solidFill>
                <a:latin typeface="Arial" charset="0"/>
              </a:rPr>
              <a:t>11%</a:t>
            </a:r>
          </a:p>
          <a:p>
            <a:pPr eaLnBrk="1" hangingPunct="1">
              <a:buFont typeface="Arial" charset="0"/>
              <a:buNone/>
            </a:pPr>
            <a:endParaRPr lang="ru-RU" sz="2400" b="1" smtClean="0">
              <a:solidFill>
                <a:srgbClr val="C00000"/>
              </a:solidFill>
              <a:latin typeface="Arial" charset="0"/>
            </a:endParaRPr>
          </a:p>
          <a:p>
            <a:pPr eaLnBrk="1" hangingPunct="1"/>
            <a:endParaRPr lang="ru-RU" sz="24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1" name="Picture 2" descr="Как выбрать минеральную воду"/>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0482" name="Rectangle 3"/>
          <p:cNvSpPr>
            <a:spLocks noGrp="1"/>
          </p:cNvSpPr>
          <p:nvPr>
            <p:ph type="body" idx="1"/>
          </p:nvPr>
        </p:nvSpPr>
        <p:spPr>
          <a:xfrm>
            <a:off x="468313" y="476250"/>
            <a:ext cx="8229600" cy="5649913"/>
          </a:xfrm>
        </p:spPr>
        <p:txBody>
          <a:bodyPr/>
          <a:lstStyle/>
          <a:p>
            <a:pPr eaLnBrk="1" hangingPunct="1">
              <a:buFont typeface="Arial" charset="0"/>
              <a:buNone/>
            </a:pPr>
            <a:endParaRPr lang="ru-RU" sz="2400" b="1" smtClean="0">
              <a:solidFill>
                <a:srgbClr val="C00000"/>
              </a:solidFill>
              <a:latin typeface="Arial" charset="0"/>
            </a:endParaRPr>
          </a:p>
          <a:p>
            <a:pPr eaLnBrk="1" hangingPunct="1">
              <a:buFont typeface="Arial" charset="0"/>
              <a:buNone/>
            </a:pPr>
            <a:endParaRPr lang="ru-RU" sz="2400" b="1" smtClean="0">
              <a:solidFill>
                <a:srgbClr val="C00000"/>
              </a:solidFill>
            </a:endParaRPr>
          </a:p>
        </p:txBody>
      </p:sp>
      <p:sp>
        <p:nvSpPr>
          <p:cNvPr id="20483" name="Rectangle 6"/>
          <p:cNvSpPr>
            <a:spLocks noChangeArrowheads="1"/>
          </p:cNvSpPr>
          <p:nvPr/>
        </p:nvSpPr>
        <p:spPr bwMode="auto">
          <a:xfrm>
            <a:off x="179388" y="260350"/>
            <a:ext cx="8964612" cy="5934075"/>
          </a:xfrm>
          <a:prstGeom prst="rect">
            <a:avLst/>
          </a:prstGeom>
          <a:noFill/>
          <a:ln w="9525">
            <a:noFill/>
            <a:miter lim="800000"/>
            <a:headEnd/>
            <a:tailEnd/>
          </a:ln>
        </p:spPr>
        <p:txBody>
          <a:bodyPr>
            <a:spAutoFit/>
          </a:bodyPr>
          <a:lstStyle/>
          <a:p>
            <a:endParaRPr lang="en-US" sz="2400" b="1">
              <a:solidFill>
                <a:srgbClr val="C00000"/>
              </a:solidFill>
            </a:endParaRPr>
          </a:p>
          <a:p>
            <a:r>
              <a:rPr lang="ru-RU" sz="2400" b="1">
                <a:solidFill>
                  <a:srgbClr val="C00000"/>
                </a:solidFill>
              </a:rPr>
              <a:t>3.Укажите причины покупки минералки: </a:t>
            </a:r>
          </a:p>
          <a:p>
            <a:r>
              <a:rPr lang="ru-RU" sz="2400" b="1">
                <a:solidFill>
                  <a:srgbClr val="C00000"/>
                </a:solidFill>
              </a:rPr>
              <a:t>	а) Пить воду дома всей семьей  	           25%</a:t>
            </a:r>
          </a:p>
          <a:p>
            <a:r>
              <a:rPr lang="ru-RU" sz="2400" b="1">
                <a:solidFill>
                  <a:srgbClr val="C00000"/>
                </a:solidFill>
              </a:rPr>
              <a:t>	б) Пить воду в школе 			           3%</a:t>
            </a:r>
          </a:p>
          <a:p>
            <a:r>
              <a:rPr lang="ru-RU" sz="2400" b="1">
                <a:solidFill>
                  <a:srgbClr val="C00000"/>
                </a:solidFill>
              </a:rPr>
              <a:t>	в) Беру с собой в дорогу 			36%</a:t>
            </a:r>
          </a:p>
          <a:p>
            <a:r>
              <a:rPr lang="ru-RU" sz="2400" b="1">
                <a:solidFill>
                  <a:srgbClr val="C00000"/>
                </a:solidFill>
              </a:rPr>
              <a:t>	д) Другое (тренировки, прогулка)	           35%</a:t>
            </a:r>
          </a:p>
          <a:p>
            <a:endParaRPr lang="en-US" sz="2400" b="1">
              <a:solidFill>
                <a:srgbClr val="C00000"/>
              </a:solidFill>
            </a:endParaRPr>
          </a:p>
          <a:p>
            <a:r>
              <a:rPr lang="ru-RU" sz="2400" b="1">
                <a:solidFill>
                  <a:srgbClr val="C00000"/>
                </a:solidFill>
              </a:rPr>
              <a:t>4.Выбирая минеральную воду, вы отдаете предпочтения минералке </a:t>
            </a:r>
          </a:p>
          <a:p>
            <a:r>
              <a:rPr lang="ru-RU" sz="2400" b="1">
                <a:solidFill>
                  <a:srgbClr val="C00000"/>
                </a:solidFill>
              </a:rPr>
              <a:t>	«БонАква» – 22%                   «Ессентуки» – 22%   </a:t>
            </a:r>
          </a:p>
          <a:p>
            <a:r>
              <a:rPr lang="ru-RU" sz="2400" b="1">
                <a:solidFill>
                  <a:srgbClr val="C00000"/>
                </a:solidFill>
              </a:rPr>
              <a:t>	«Акваминерале» – 20%       «Нарзан» – 6%	</a:t>
            </a:r>
          </a:p>
          <a:p>
            <a:r>
              <a:rPr lang="ru-RU" sz="2400" b="1">
                <a:solidFill>
                  <a:srgbClr val="C00000"/>
                </a:solidFill>
              </a:rPr>
              <a:t>	«Агуша» – 2%    «Архыз» - 2%     Другую – 20%</a:t>
            </a:r>
          </a:p>
          <a:p>
            <a:endParaRPr lang="en-US" sz="2400" b="1">
              <a:solidFill>
                <a:srgbClr val="C00000"/>
              </a:solidFill>
            </a:endParaRPr>
          </a:p>
          <a:p>
            <a:r>
              <a:rPr lang="ru-RU" sz="2400" b="1">
                <a:solidFill>
                  <a:srgbClr val="C00000"/>
                </a:solidFill>
              </a:rPr>
              <a:t>5.Каковы причины вашего выбора </a:t>
            </a:r>
          </a:p>
          <a:p>
            <a:r>
              <a:rPr lang="ru-RU" sz="2400" b="1">
                <a:solidFill>
                  <a:srgbClr val="C00000"/>
                </a:solidFill>
              </a:rPr>
              <a:t>	 «утолить жажду» - 55%        «вкусная» - 12%</a:t>
            </a:r>
          </a:p>
          <a:p>
            <a:r>
              <a:rPr lang="ru-RU" sz="2400" b="1">
                <a:solidFill>
                  <a:srgbClr val="C00000"/>
                </a:solidFill>
              </a:rPr>
              <a:t>	 «полезная» - 12%                   «просто так» - 20%</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2" descr="Как выбрать минеральную воду"/>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1506" name="Rectangle 2"/>
          <p:cNvSpPr>
            <a:spLocks noGrp="1"/>
          </p:cNvSpPr>
          <p:nvPr>
            <p:ph type="title"/>
          </p:nvPr>
        </p:nvSpPr>
        <p:spPr>
          <a:xfrm>
            <a:off x="395288" y="6092825"/>
            <a:ext cx="8229600" cy="765175"/>
          </a:xfrm>
        </p:spPr>
        <p:txBody>
          <a:bodyPr/>
          <a:lstStyle/>
          <a:p>
            <a:r>
              <a:rPr lang="ru-RU" sz="2800" smtClean="0">
                <a:latin typeface="Arial" charset="0"/>
              </a:rPr>
              <a:t>в тестировании приняли участие 94 учащихся </a:t>
            </a:r>
          </a:p>
        </p:txBody>
      </p:sp>
      <p:sp>
        <p:nvSpPr>
          <p:cNvPr id="21507" name="Rectangle 3"/>
          <p:cNvSpPr>
            <a:spLocks noGrp="1"/>
          </p:cNvSpPr>
          <p:nvPr>
            <p:ph type="body" idx="1"/>
          </p:nvPr>
        </p:nvSpPr>
        <p:spPr>
          <a:xfrm>
            <a:off x="0" y="0"/>
            <a:ext cx="8964613" cy="6126163"/>
          </a:xfrm>
        </p:spPr>
        <p:txBody>
          <a:bodyPr/>
          <a:lstStyle/>
          <a:p>
            <a:pPr eaLnBrk="1" hangingPunct="1">
              <a:lnSpc>
                <a:spcPct val="90000"/>
              </a:lnSpc>
              <a:buFont typeface="Arial" charset="0"/>
              <a:buNone/>
            </a:pPr>
            <a:r>
              <a:rPr lang="ru-RU" sz="2400" b="1" smtClean="0">
                <a:solidFill>
                  <a:srgbClr val="C00000"/>
                </a:solidFill>
              </a:rPr>
              <a:t>6.</a:t>
            </a:r>
            <a:r>
              <a:rPr lang="en-US" sz="2400" b="1" smtClean="0">
                <a:solidFill>
                  <a:srgbClr val="C00000"/>
                </a:solidFill>
              </a:rPr>
              <a:t> </a:t>
            </a:r>
            <a:r>
              <a:rPr lang="ru-RU" sz="2400" b="1" smtClean="0">
                <a:solidFill>
                  <a:srgbClr val="C00000"/>
                </a:solidFill>
              </a:rPr>
              <a:t>Если вам эта вода нравится, то интересуетесь ли вы записью состава на этикетке:  ДА – 12 % </a:t>
            </a:r>
            <a:r>
              <a:rPr lang="en-US" sz="2400" b="1" smtClean="0">
                <a:solidFill>
                  <a:srgbClr val="C00000"/>
                </a:solidFill>
              </a:rPr>
              <a:t>	</a:t>
            </a:r>
            <a:r>
              <a:rPr lang="ru-RU" sz="2400" b="1" smtClean="0">
                <a:solidFill>
                  <a:srgbClr val="C00000"/>
                </a:solidFill>
              </a:rPr>
              <a:t>   НЕТ</a:t>
            </a:r>
            <a:r>
              <a:rPr lang="en-US" sz="2400" b="1" smtClean="0">
                <a:solidFill>
                  <a:srgbClr val="C00000"/>
                </a:solidFill>
              </a:rPr>
              <a:t> – 53% 	</a:t>
            </a:r>
            <a:r>
              <a:rPr lang="ru-RU" sz="2400" b="1" smtClean="0">
                <a:solidFill>
                  <a:srgbClr val="C00000"/>
                </a:solidFill>
              </a:rPr>
              <a:t> Иногда</a:t>
            </a:r>
            <a:r>
              <a:rPr lang="en-US" sz="2400" b="1" smtClean="0">
                <a:solidFill>
                  <a:srgbClr val="C00000"/>
                </a:solidFill>
              </a:rPr>
              <a:t> – 31%</a:t>
            </a:r>
            <a:endParaRPr lang="ru-RU" sz="2400" b="1" smtClean="0">
              <a:solidFill>
                <a:srgbClr val="C00000"/>
              </a:solidFill>
            </a:endParaRPr>
          </a:p>
          <a:p>
            <a:pPr eaLnBrk="1" hangingPunct="1">
              <a:lnSpc>
                <a:spcPct val="90000"/>
              </a:lnSpc>
              <a:buFont typeface="Arial" charset="0"/>
              <a:buNone/>
            </a:pPr>
            <a:r>
              <a:rPr lang="ru-RU" sz="2400" b="1" smtClean="0">
                <a:solidFill>
                  <a:srgbClr val="C00000"/>
                </a:solidFill>
              </a:rPr>
              <a:t>7.</a:t>
            </a:r>
            <a:r>
              <a:rPr lang="en-US" sz="2400" b="1" smtClean="0">
                <a:solidFill>
                  <a:srgbClr val="C00000"/>
                </a:solidFill>
              </a:rPr>
              <a:t> </a:t>
            </a:r>
            <a:r>
              <a:rPr lang="ru-RU" sz="2400" b="1" smtClean="0">
                <a:solidFill>
                  <a:srgbClr val="C00000"/>
                </a:solidFill>
              </a:rPr>
              <a:t>Если вы интересуетесь данными на этикетке, отметьте цифрами, на что вы обращаете внимание: </a:t>
            </a:r>
            <a:endParaRPr lang="en-US" sz="2400" b="1" smtClean="0">
              <a:solidFill>
                <a:srgbClr val="C00000"/>
              </a:solidFill>
            </a:endParaRPr>
          </a:p>
          <a:p>
            <a:pPr eaLnBrk="1" hangingPunct="1">
              <a:lnSpc>
                <a:spcPct val="90000"/>
              </a:lnSpc>
              <a:buFont typeface="Arial" charset="0"/>
              <a:buNone/>
            </a:pPr>
            <a:r>
              <a:rPr lang="en-US" sz="2400" b="1" smtClean="0">
                <a:solidFill>
                  <a:srgbClr val="C00000"/>
                </a:solidFill>
              </a:rPr>
              <a:t>      </a:t>
            </a:r>
            <a:r>
              <a:rPr lang="ru-RU" sz="2400" b="1" smtClean="0">
                <a:solidFill>
                  <a:srgbClr val="C00000"/>
                </a:solidFill>
              </a:rPr>
              <a:t>срок годности</a:t>
            </a:r>
            <a:r>
              <a:rPr lang="en-US" sz="2400" b="1" smtClean="0">
                <a:solidFill>
                  <a:srgbClr val="C00000"/>
                </a:solidFill>
              </a:rPr>
              <a:t> - 28%   </a:t>
            </a:r>
            <a:r>
              <a:rPr lang="ru-RU" sz="2400" b="1" smtClean="0">
                <a:solidFill>
                  <a:srgbClr val="C00000"/>
                </a:solidFill>
              </a:rPr>
              <a:t> уровень минерализации</a:t>
            </a:r>
            <a:r>
              <a:rPr lang="en-US" sz="2400" b="1" smtClean="0">
                <a:solidFill>
                  <a:srgbClr val="C00000"/>
                </a:solidFill>
              </a:rPr>
              <a:t> – 10%</a:t>
            </a:r>
            <a:r>
              <a:rPr lang="ru-RU" sz="2400" b="1" smtClean="0">
                <a:solidFill>
                  <a:srgbClr val="C00000"/>
                </a:solidFill>
              </a:rPr>
              <a:t> </a:t>
            </a:r>
          </a:p>
          <a:p>
            <a:pPr eaLnBrk="1" hangingPunct="1">
              <a:lnSpc>
                <a:spcPct val="90000"/>
              </a:lnSpc>
              <a:buFont typeface="Arial" charset="0"/>
              <a:buNone/>
            </a:pPr>
            <a:r>
              <a:rPr lang="ru-RU" sz="2400" b="1" smtClean="0">
                <a:solidFill>
                  <a:srgbClr val="C00000"/>
                </a:solidFill>
              </a:rPr>
              <a:t>	состав</a:t>
            </a:r>
            <a:r>
              <a:rPr lang="en-US" sz="2400" b="1" smtClean="0">
                <a:solidFill>
                  <a:srgbClr val="C00000"/>
                </a:solidFill>
              </a:rPr>
              <a:t> – 30% </a:t>
            </a:r>
            <a:r>
              <a:rPr lang="ru-RU" sz="2400" b="1" smtClean="0">
                <a:solidFill>
                  <a:srgbClr val="C00000"/>
                </a:solidFill>
              </a:rPr>
              <a:t>      производитель</a:t>
            </a:r>
            <a:r>
              <a:rPr lang="en-US" sz="2400" b="1" smtClean="0">
                <a:solidFill>
                  <a:srgbClr val="C00000"/>
                </a:solidFill>
              </a:rPr>
              <a:t> – 18%	</a:t>
            </a:r>
            <a:r>
              <a:rPr lang="ru-RU" sz="2400" b="1" smtClean="0">
                <a:solidFill>
                  <a:srgbClr val="C00000"/>
                </a:solidFill>
              </a:rPr>
              <a:t> </a:t>
            </a:r>
            <a:r>
              <a:rPr lang="en-US" sz="2400" b="1" smtClean="0">
                <a:solidFill>
                  <a:srgbClr val="C00000"/>
                </a:solidFill>
              </a:rPr>
              <a:t>   </a:t>
            </a:r>
            <a:r>
              <a:rPr lang="ru-RU" sz="2400" b="1" smtClean="0">
                <a:solidFill>
                  <a:srgbClr val="C00000"/>
                </a:solidFill>
              </a:rPr>
              <a:t>место добычи</a:t>
            </a:r>
            <a:r>
              <a:rPr lang="en-US" sz="2400" b="1" smtClean="0">
                <a:solidFill>
                  <a:srgbClr val="C00000"/>
                </a:solidFill>
              </a:rPr>
              <a:t> – 17</a:t>
            </a:r>
            <a:r>
              <a:rPr lang="ru-RU" sz="2400" b="1" smtClean="0">
                <a:solidFill>
                  <a:srgbClr val="C00000"/>
                </a:solidFill>
              </a:rPr>
              <a:t>%    контроль качества</a:t>
            </a:r>
            <a:r>
              <a:rPr lang="en-US" sz="2400" b="1" smtClean="0">
                <a:solidFill>
                  <a:srgbClr val="C00000"/>
                </a:solidFill>
              </a:rPr>
              <a:t> – 25%</a:t>
            </a:r>
            <a:r>
              <a:rPr lang="ru-RU" sz="2400" b="1" smtClean="0">
                <a:solidFill>
                  <a:srgbClr val="C00000"/>
                </a:solidFill>
              </a:rPr>
              <a:t>      </a:t>
            </a:r>
            <a:r>
              <a:rPr lang="en-US" sz="2400" b="1" smtClean="0">
                <a:solidFill>
                  <a:srgbClr val="C00000"/>
                </a:solidFill>
              </a:rPr>
              <a:t> </a:t>
            </a:r>
            <a:r>
              <a:rPr lang="ru-RU" sz="2400" b="1" smtClean="0">
                <a:solidFill>
                  <a:srgbClr val="C00000"/>
                </a:solidFill>
              </a:rPr>
              <a:t>цена</a:t>
            </a:r>
            <a:r>
              <a:rPr lang="en-US" sz="2400" b="1" smtClean="0">
                <a:solidFill>
                  <a:srgbClr val="C00000"/>
                </a:solidFill>
              </a:rPr>
              <a:t> – 27%</a:t>
            </a:r>
            <a:endParaRPr lang="ru-RU" sz="2400" b="1" smtClean="0">
              <a:solidFill>
                <a:srgbClr val="C00000"/>
              </a:solidFill>
            </a:endParaRPr>
          </a:p>
          <a:p>
            <a:pPr eaLnBrk="1" hangingPunct="1">
              <a:lnSpc>
                <a:spcPct val="90000"/>
              </a:lnSpc>
              <a:buFont typeface="Arial" charset="0"/>
              <a:buNone/>
            </a:pPr>
            <a:r>
              <a:rPr lang="ru-RU" sz="2400" b="1" smtClean="0">
                <a:solidFill>
                  <a:srgbClr val="C00000"/>
                </a:solidFill>
              </a:rPr>
              <a:t>8.</a:t>
            </a:r>
            <a:r>
              <a:rPr lang="en-US" sz="2400" b="1" smtClean="0">
                <a:solidFill>
                  <a:srgbClr val="C00000"/>
                </a:solidFill>
              </a:rPr>
              <a:t> </a:t>
            </a:r>
            <a:r>
              <a:rPr lang="ru-RU" sz="2400" b="1" smtClean="0">
                <a:solidFill>
                  <a:srgbClr val="C00000"/>
                </a:solidFill>
              </a:rPr>
              <a:t>Выбирая минералку, вы отдаете предпочтение:</a:t>
            </a:r>
            <a:br>
              <a:rPr lang="ru-RU" sz="2400" b="1" smtClean="0">
                <a:solidFill>
                  <a:srgbClr val="C00000"/>
                </a:solidFill>
              </a:rPr>
            </a:br>
            <a:r>
              <a:rPr lang="ru-RU" sz="2400" b="1" smtClean="0">
                <a:solidFill>
                  <a:srgbClr val="C00000"/>
                </a:solidFill>
              </a:rPr>
              <a:t>	а) слабо-минеральным (столовым)</a:t>
            </a:r>
            <a:r>
              <a:rPr lang="en-US" sz="2400" b="1" smtClean="0">
                <a:solidFill>
                  <a:srgbClr val="C00000"/>
                </a:solidFill>
              </a:rPr>
              <a:t> – 39%</a:t>
            </a:r>
          </a:p>
          <a:p>
            <a:pPr eaLnBrk="1" hangingPunct="1">
              <a:lnSpc>
                <a:spcPct val="90000"/>
              </a:lnSpc>
              <a:buFont typeface="Arial" charset="0"/>
              <a:buNone/>
            </a:pPr>
            <a:r>
              <a:rPr lang="ru-RU" sz="2400" b="1" smtClean="0">
                <a:solidFill>
                  <a:srgbClr val="C00000"/>
                </a:solidFill>
              </a:rPr>
              <a:t> </a:t>
            </a:r>
            <a:r>
              <a:rPr lang="en-US" sz="2400" b="1" smtClean="0">
                <a:solidFill>
                  <a:srgbClr val="C00000"/>
                </a:solidFill>
              </a:rPr>
              <a:t>	</a:t>
            </a:r>
            <a:r>
              <a:rPr lang="ru-RU" sz="2400" b="1" smtClean="0">
                <a:solidFill>
                  <a:srgbClr val="C00000"/>
                </a:solidFill>
              </a:rPr>
              <a:t>	б) средне-минеральным (лечебно-столовым)</a:t>
            </a:r>
            <a:r>
              <a:rPr lang="en-US" sz="2400" b="1" smtClean="0">
                <a:solidFill>
                  <a:srgbClr val="C00000"/>
                </a:solidFill>
              </a:rPr>
              <a:t> – 36%</a:t>
            </a:r>
          </a:p>
          <a:p>
            <a:pPr eaLnBrk="1" hangingPunct="1">
              <a:lnSpc>
                <a:spcPct val="90000"/>
              </a:lnSpc>
              <a:buFont typeface="Arial" charset="0"/>
              <a:buNone/>
            </a:pPr>
            <a:r>
              <a:rPr lang="ru-RU" sz="2400" b="1" smtClean="0">
                <a:solidFill>
                  <a:srgbClr val="C00000"/>
                </a:solidFill>
              </a:rPr>
              <a:t> </a:t>
            </a:r>
            <a:r>
              <a:rPr lang="en-US" sz="2400" b="1" smtClean="0">
                <a:solidFill>
                  <a:srgbClr val="C00000"/>
                </a:solidFill>
              </a:rPr>
              <a:t>	</a:t>
            </a:r>
            <a:r>
              <a:rPr lang="ru-RU" sz="2400" b="1" smtClean="0">
                <a:solidFill>
                  <a:srgbClr val="C00000"/>
                </a:solidFill>
              </a:rPr>
              <a:t>	в) сильно-минеральным (лечебным)</a:t>
            </a:r>
            <a:r>
              <a:rPr lang="en-US" sz="2400" b="1" smtClean="0">
                <a:solidFill>
                  <a:srgbClr val="C00000"/>
                </a:solidFill>
              </a:rPr>
              <a:t> – 16%</a:t>
            </a:r>
            <a:endParaRPr lang="ru-RU" sz="2400" b="1" smtClean="0">
              <a:solidFill>
                <a:srgbClr val="C00000"/>
              </a:solidFill>
            </a:endParaRPr>
          </a:p>
          <a:p>
            <a:pPr eaLnBrk="1" hangingPunct="1">
              <a:lnSpc>
                <a:spcPct val="90000"/>
              </a:lnSpc>
              <a:buFont typeface="Arial" charset="0"/>
              <a:buNone/>
            </a:pPr>
            <a:r>
              <a:rPr lang="ru-RU" sz="2400" b="1" smtClean="0">
                <a:solidFill>
                  <a:srgbClr val="C00000"/>
                </a:solidFill>
              </a:rPr>
              <a:t>9. Знаете ли вы, чем эти воды отличаются по составу, свойствам и действию на организм:  ДА </a:t>
            </a:r>
            <a:r>
              <a:rPr lang="en-US" sz="2400" b="1" smtClean="0">
                <a:solidFill>
                  <a:srgbClr val="C00000"/>
                </a:solidFill>
              </a:rPr>
              <a:t>– 20%</a:t>
            </a:r>
            <a:r>
              <a:rPr lang="ru-RU" sz="2400" b="1" smtClean="0">
                <a:solidFill>
                  <a:srgbClr val="C00000"/>
                </a:solidFill>
              </a:rPr>
              <a:t> </a:t>
            </a:r>
            <a:r>
              <a:rPr lang="en-US" sz="2400" b="1" smtClean="0">
                <a:solidFill>
                  <a:srgbClr val="C00000"/>
                </a:solidFill>
              </a:rPr>
              <a:t> </a:t>
            </a:r>
            <a:r>
              <a:rPr lang="ru-RU" sz="2400" b="1" smtClean="0">
                <a:solidFill>
                  <a:srgbClr val="C00000"/>
                </a:solidFill>
              </a:rPr>
              <a:t>     НЕТ – 52%</a:t>
            </a:r>
          </a:p>
          <a:p>
            <a:pPr eaLnBrk="1" hangingPunct="1">
              <a:lnSpc>
                <a:spcPct val="90000"/>
              </a:lnSpc>
              <a:buFont typeface="Arial" charset="0"/>
              <a:buNone/>
            </a:pPr>
            <a:r>
              <a:rPr lang="ru-RU" sz="2400" b="1" smtClean="0">
                <a:solidFill>
                  <a:srgbClr val="C00000"/>
                </a:solidFill>
              </a:rPr>
              <a:t>10. Напишите о значении употребления минеральной воды для организма человека – «Полезная, утоляет жажду, содержит минералы, соли, вкусная, благотворно влияет на организм, вода-это жизнь…»</a:t>
            </a:r>
            <a:r>
              <a:rPr lang="en-US" sz="2400" b="1" smtClean="0">
                <a:solidFill>
                  <a:srgbClr val="C00000"/>
                </a:solidFill>
              </a:rPr>
              <a:t> </a:t>
            </a:r>
            <a:endParaRPr lang="ru-RU" sz="2400" b="1" smtClean="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29" name="Picture 2" descr="753725_puteshestviya"/>
          <p:cNvPicPr>
            <a:picLocks noChangeAspect="1" noChangeArrowheads="1"/>
          </p:cNvPicPr>
          <p:nvPr/>
        </p:nvPicPr>
        <p:blipFill>
          <a:blip r:embed="rId2" cstate="print"/>
          <a:srcRect/>
          <a:stretch>
            <a:fillRect/>
          </a:stretch>
        </p:blipFill>
        <p:spPr bwMode="auto">
          <a:xfrm>
            <a:off x="357188" y="642938"/>
            <a:ext cx="8572500" cy="6072187"/>
          </a:xfrm>
          <a:prstGeom prst="rect">
            <a:avLst/>
          </a:prstGeom>
          <a:noFill/>
          <a:ln w="9525">
            <a:noFill/>
            <a:miter lim="800000"/>
            <a:headEnd/>
            <a:tailEnd/>
          </a:ln>
        </p:spPr>
      </p:pic>
      <p:sp>
        <p:nvSpPr>
          <p:cNvPr id="22530" name="Заголовок 1"/>
          <p:cNvSpPr>
            <a:spLocks noGrp="1"/>
          </p:cNvSpPr>
          <p:nvPr>
            <p:ph type="title" idx="4294967295"/>
          </p:nvPr>
        </p:nvSpPr>
        <p:spPr>
          <a:xfrm>
            <a:off x="457200" y="274638"/>
            <a:ext cx="8229600" cy="368300"/>
          </a:xfrm>
        </p:spPr>
        <p:txBody>
          <a:bodyPr/>
          <a:lstStyle/>
          <a:p>
            <a:pPr eaLnBrk="1" hangingPunct="1"/>
            <a:r>
              <a:rPr lang="ru-RU" sz="2800" b="1" smtClean="0">
                <a:solidFill>
                  <a:schemeClr val="tx2"/>
                </a:solidFill>
              </a:rPr>
              <a:t>минеральная вода</a:t>
            </a:r>
            <a:endParaRPr lang="ru-RU" sz="2800" smtClean="0">
              <a:solidFill>
                <a:schemeClr val="tx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Тема Offic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ru-RU"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Тема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456</TotalTime>
  <Words>589</Words>
  <Application>Microsoft Office PowerPoint</Application>
  <PresentationFormat>Экран (4:3)</PresentationFormat>
  <Paragraphs>94</Paragraphs>
  <Slides>25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Минеральная вода</vt:lpstr>
      <vt:lpstr>  «Воды таковы, каковы земли, через которые они проходят»                                                                                         Аристотель  </vt:lpstr>
      <vt:lpstr>Слайд 3</vt:lpstr>
      <vt:lpstr>Слайд 4</vt:lpstr>
      <vt:lpstr>Слайд 5</vt:lpstr>
      <vt:lpstr>РЕЗУЛЬТАТЫ АНКЕТИРОВАНИЯ:</vt:lpstr>
      <vt:lpstr>Слайд 7</vt:lpstr>
      <vt:lpstr>в тестировании приняли участие 94 учащихся </vt:lpstr>
      <vt:lpstr>минеральная вода</vt:lpstr>
      <vt:lpstr>Слайд 10</vt:lpstr>
      <vt:lpstr>Слайд 11</vt:lpstr>
      <vt:lpstr>Слайд 12</vt:lpstr>
      <vt:lpstr>Классификация по ионному составу:</vt:lpstr>
      <vt:lpstr>  Классификация по потребительским свойствам.  </vt:lpstr>
      <vt:lpstr>Слайд 15</vt:lpstr>
      <vt:lpstr>Слайд 16</vt:lpstr>
      <vt:lpstr>Слайд 17</vt:lpstr>
      <vt:lpstr>Слайд 18</vt:lpstr>
      <vt:lpstr>Наши исследования:</vt:lpstr>
      <vt:lpstr>Алгоритм исследования качественного химического анализа воды на содержание минералов</vt:lpstr>
      <vt:lpstr>2. Прилить раствор НNO3 (разбавленный)  Осадок не исчез – это сульфат бария Осадок исчез – сульфат-ион  отсутствует  3. В пробирку налить пробу раствора и 4 мл 15% раствора HCl.   Выделяется углекислый газ – есть карбонат -ионы 4. Прилить к пробе групповой реагент – AgNO3  Осадок есть –  есть хлорид - анионы </vt:lpstr>
      <vt:lpstr>ОБНАРУЖЕНИЕ катионов кальция и магния: </vt:lpstr>
      <vt:lpstr>Результаты качественного анализа минеральной воды «Нарзан»</vt:lpstr>
      <vt:lpstr>Карта минеральных питьевых вод России</vt:lpstr>
      <vt:lpstr>Слайд 25</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Минеральная вода</dc:title>
  <dc:creator>Admin</dc:creator>
  <cp:lastModifiedBy>Admin</cp:lastModifiedBy>
  <cp:revision>34</cp:revision>
  <dcterms:created xsi:type="dcterms:W3CDTF">2012-11-24T08:14:55Z</dcterms:created>
  <dcterms:modified xsi:type="dcterms:W3CDTF">2013-11-25T19:31:10Z</dcterms:modified>
</cp:coreProperties>
</file>