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AE774-C910-406F-A9D0-FA4637F1CB62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97B6D-E5F1-47FD-B6D1-CE9AB29BE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DB528-79AE-44B6-89D7-8EDB82C5B672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D48F8-81BD-4C6E-9F5F-1945488DC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45F50-904C-41C6-A07D-59118A691535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3781A-D88F-4301-9A32-D6F6A34B8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69D8E-ED98-46A8-8A89-25833D432196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6ADD-DF68-41C4-94A1-0DA2D006C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4C24D-767D-4A9B-A02B-2CBE3D60E455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C7D2-D09D-44A3-9FA5-27DCAC47B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DCEB3-2446-4C82-B4BC-2D52F0143294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E34BF-75DA-4CE6-AA38-50C189823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A7439-99C7-45F9-8853-B259DA647331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725C-A438-45C3-8D70-919E12C9B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7232-E4F1-43B5-A5C4-840435B85667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714F5-EC7C-44E2-B33A-3A12A25F2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3E213-29DB-4664-AE5C-977A683AD7DB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47683-729A-4061-BDF1-A9532CB08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AF811-6489-4C7A-9AA8-CF913CD29814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8E5F7-E7EF-44CB-A95B-DC1E6C82E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D0056-CDA9-4C00-9C4C-6A3A17B2E37C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6975-84E8-4CAB-9EBE-329655BAF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9BD67E-F3F1-4C32-9D1E-62BC6D0E6F55}" type="datetimeFigureOut">
              <a:rPr lang="ru-RU"/>
              <a:pPr>
                <a:defRPr/>
              </a:pPr>
              <a:t>29.11.2012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E5659D-E235-4DE2-BB2F-734EE9611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16" r:id="rId9"/>
    <p:sldLayoutId id="2147483807" r:id="rId10"/>
    <p:sldLayoutId id="21474838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371600"/>
            <a:ext cx="7885014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Минеральные воды Старой Руссы</a:t>
            </a:r>
            <a:endParaRPr lang="ru-RU" dirty="0">
              <a:solidFill>
                <a:schemeClr val="tx1">
                  <a:lumMod val="9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26" name="Picture 2" descr="C:\Documents and Settings\Admin\Рабочий стол\Старая Русса\CB9L2B1fkU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357562"/>
            <a:ext cx="4476750" cy="3143250"/>
          </a:xfrm>
          <a:prstGeom prst="rect">
            <a:avLst/>
          </a:prstGeom>
          <a:noFill/>
          <a:ln w="76200"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shape">
                <a:fillToRect l="50000" t="50000" r="50000" b="50000"/>
              </a:path>
              <a:tileRect/>
            </a:gradFill>
          </a:ln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3432d38e61f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285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3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Химический состав    минеральной воды.</a:t>
            </a:r>
            <a:endParaRPr lang="ru-RU" sz="53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>
                <a:latin typeface="+mj-lt"/>
              </a:rPr>
              <a:t>   </a:t>
            </a:r>
            <a:r>
              <a:rPr lang="en-US" sz="2400" b="1" dirty="0" smtClean="0">
                <a:latin typeface="+mj-lt"/>
              </a:rPr>
              <a:t>                                           </a:t>
            </a:r>
            <a:r>
              <a:rPr lang="en-US" sz="2400" b="1" i="1" dirty="0" smtClean="0">
                <a:latin typeface="+mj-lt"/>
              </a:rPr>
              <a:t>                                </a:t>
            </a:r>
            <a:r>
              <a:rPr lang="ru-RU" sz="2400" b="1" i="1" dirty="0" smtClean="0">
                <a:latin typeface="+mj-lt"/>
              </a:rPr>
              <a:t>       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ru-RU" sz="2400" b="1" i="1" dirty="0" smtClean="0">
                <a:latin typeface="+mj-lt"/>
              </a:rPr>
              <a:t>мг/л</a:t>
            </a:r>
            <a:r>
              <a:rPr lang="en-US" sz="2400" b="1" i="1" dirty="0" smtClean="0">
                <a:latin typeface="+mj-lt"/>
              </a:rPr>
              <a:t/>
            </a:r>
            <a:br>
              <a:rPr lang="en-US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Кальций (</a:t>
            </a:r>
            <a:r>
              <a:rPr lang="en-US" sz="2400" b="1" i="1" dirty="0" smtClean="0">
                <a:latin typeface="+mj-lt"/>
              </a:rPr>
              <a:t>Ca 2+) …………………………………………</a:t>
            </a:r>
            <a:r>
              <a:rPr lang="ru-RU" sz="2400" b="1" i="1" dirty="0" smtClean="0">
                <a:latin typeface="+mj-lt"/>
              </a:rPr>
              <a:t>… 15-25</a:t>
            </a:r>
            <a:br>
              <a:rPr lang="ru-RU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Магний (</a:t>
            </a:r>
            <a:r>
              <a:rPr lang="en-US" sz="2400" b="1" i="1" dirty="0" smtClean="0">
                <a:latin typeface="+mj-lt"/>
              </a:rPr>
              <a:t>Mg 2+) </a:t>
            </a:r>
            <a:r>
              <a:rPr lang="ru-RU" sz="2400" b="1" i="1" dirty="0" smtClean="0">
                <a:latin typeface="+mj-lt"/>
              </a:rPr>
              <a:t>…………………………………………… </a:t>
            </a:r>
            <a:r>
              <a:rPr lang="en-US" sz="2400" b="1" i="1" dirty="0" smtClean="0">
                <a:latin typeface="+mj-lt"/>
              </a:rPr>
              <a:t>2- 10</a:t>
            </a:r>
            <a:br>
              <a:rPr lang="en-US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Натрий (</a:t>
            </a:r>
            <a:r>
              <a:rPr lang="en-US" sz="2400" b="1" i="1" dirty="0" smtClean="0">
                <a:latin typeface="+mj-lt"/>
              </a:rPr>
              <a:t>Na+)+ </a:t>
            </a:r>
            <a:r>
              <a:rPr lang="ru-RU" sz="2400" b="1" i="1" dirty="0" smtClean="0">
                <a:latin typeface="+mj-lt"/>
              </a:rPr>
              <a:t>Калий </a:t>
            </a:r>
            <a:r>
              <a:rPr lang="en-US" sz="2400" b="1" i="1" dirty="0" smtClean="0">
                <a:latin typeface="+mj-lt"/>
              </a:rPr>
              <a:t>(K+)………………………….. &lt;10</a:t>
            </a:r>
            <a:br>
              <a:rPr lang="en-US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Гидрокарбонаты (</a:t>
            </a:r>
            <a:r>
              <a:rPr lang="en-US" sz="2400" b="1" i="1" dirty="0" smtClean="0">
                <a:latin typeface="+mj-lt"/>
              </a:rPr>
              <a:t>HCO3 2-)…………………………. 50-80</a:t>
            </a:r>
            <a:br>
              <a:rPr lang="en-US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Хлорид(</a:t>
            </a:r>
            <a:r>
              <a:rPr lang="en-US" sz="2400" b="1" i="1" dirty="0" smtClean="0">
                <a:latin typeface="+mj-lt"/>
              </a:rPr>
              <a:t>CL-)………………………………………………….. </a:t>
            </a:r>
            <a:r>
              <a:rPr lang="ru-RU" sz="2400" b="1" i="1" dirty="0" smtClean="0">
                <a:latin typeface="+mj-lt"/>
              </a:rPr>
              <a:t>8-20</a:t>
            </a:r>
            <a:br>
              <a:rPr lang="ru-RU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/>
            </a:r>
            <a:br>
              <a:rPr lang="ru-RU" sz="2400" b="1" i="1" dirty="0" smtClean="0">
                <a:latin typeface="+mj-lt"/>
              </a:rPr>
            </a:br>
            <a:r>
              <a:rPr lang="ru-RU" sz="2400" b="1" i="1" dirty="0" smtClean="0">
                <a:latin typeface="+mj-lt"/>
              </a:rPr>
              <a:t>Общая минерализация 0,10-0,20 г/л</a:t>
            </a:r>
            <a:endParaRPr lang="ru-RU" sz="24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4192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b="1" dirty="0" smtClean="0">
                <a:latin typeface="Comic Sans MS" pitchFamily="66" charset="0"/>
              </a:rPr>
              <a:t>Минеральные источники Старой Руссы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dirty="0" smtClean="0">
                <a:latin typeface="+mj-lt"/>
              </a:rPr>
              <a:t>Источник № 1</a:t>
            </a:r>
            <a:r>
              <a:rPr lang="ru-RU" sz="2400" dirty="0" smtClean="0">
                <a:latin typeface="+mj-lt"/>
              </a:rPr>
              <a:t> (</a:t>
            </a:r>
            <a:r>
              <a:rPr lang="ru-RU" sz="2400" b="1" dirty="0" err="1" smtClean="0">
                <a:latin typeface="+mj-lt"/>
              </a:rPr>
              <a:t>Муравьёвский</a:t>
            </a:r>
            <a:r>
              <a:rPr lang="ru-RU" sz="2400" b="1" dirty="0" smtClean="0">
                <a:latin typeface="+mj-lt"/>
              </a:rPr>
              <a:t>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6387" name="Picture 2" descr="C:\Documents and Settings\Admin\Рабочий стол\Старая Русса\6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349500"/>
            <a:ext cx="691356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-315913"/>
            <a:ext cx="8229600" cy="2016126"/>
          </a:xfrm>
        </p:spPr>
        <p:txBody>
          <a:bodyPr>
            <a:normAutofit/>
          </a:bodyPr>
          <a:lstStyle/>
          <a:p>
            <a:pPr algn="ctr"/>
            <a:r>
              <a:rPr lang="ru-RU" sz="4000" b="1" smtClean="0">
                <a:latin typeface="Comic Sans MS" pitchFamily="66" charset="0"/>
              </a:rPr>
              <a:t>Источник № 2 (Старо-Директорский)</a:t>
            </a:r>
            <a:endParaRPr lang="ru-RU" sz="400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28625" y="1773238"/>
            <a:ext cx="8229600" cy="2513012"/>
          </a:xfrm>
        </p:spPr>
        <p:txBody>
          <a:bodyPr/>
          <a:lstStyle/>
          <a:p>
            <a:r>
              <a:rPr lang="ru-RU" b="1" smtClean="0"/>
              <a:t>Был обнаружен в 1923 году горным инженером Штильмарком, проводившим обследование грязевых водоёмов Старой Руссы. Вода источника стекает по деревянному лотку в обводную канаву Среднего озера.</a:t>
            </a: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3074" name="Picture 2" descr="C:\Documents and Settings\Admin\Рабочий стол\Старая Русса\sam_54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6556" y="3875688"/>
            <a:ext cx="5873792" cy="2894297"/>
          </a:xfrm>
          <a:prstGeom prst="rect">
            <a:avLst/>
          </a:prstGeom>
          <a:noFill/>
          <a:ln w="73025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-428625"/>
            <a:ext cx="8229600" cy="2786063"/>
          </a:xfrm>
        </p:spPr>
        <p:txBody>
          <a:bodyPr/>
          <a:lstStyle/>
          <a:p>
            <a:pPr algn="ctr"/>
            <a:r>
              <a:rPr lang="ru-RU" sz="4400" b="1" smtClean="0">
                <a:latin typeface="Comic Sans MS" pitchFamily="66" charset="0"/>
              </a:rPr>
              <a:t>Источник № 3 (Ново-Директорский)</a:t>
            </a:r>
            <a:r>
              <a:rPr lang="ru-RU" sz="4800" smtClean="0"/>
              <a:t/>
            </a:r>
            <a:br>
              <a:rPr lang="ru-RU" sz="4800" smtClean="0"/>
            </a:br>
            <a:endParaRPr lang="ru-RU" sz="4800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38662"/>
          </a:xfrm>
        </p:spPr>
        <p:txBody>
          <a:bodyPr/>
          <a:lstStyle/>
          <a:p>
            <a:r>
              <a:rPr lang="ru-RU" sz="2400" b="1" smtClean="0"/>
              <a:t>Представляет собой буровую скважину, сооружённую для усиления подачи солёной воды солезаводу. Бурение началось в 1819 году </a:t>
            </a:r>
            <a:br>
              <a:rPr lang="ru-RU" sz="2400" b="1" smtClean="0"/>
            </a:br>
            <a:r>
              <a:rPr lang="ru-RU" sz="2400" b="1" smtClean="0"/>
              <a:t>и закончилось в 1831 году.</a:t>
            </a:r>
            <a:r>
              <a:rPr lang="ru-RU" sz="2400" smtClean="0"/>
              <a:t> </a:t>
            </a:r>
            <a:r>
              <a:rPr lang="ru-RU" sz="2400" b="1" smtClean="0"/>
              <a:t>Бурение было прекращено на глубине 200,74 м.</a:t>
            </a:r>
            <a:r>
              <a:rPr lang="ru-RU" sz="2400" b="1" baseline="30000" smtClean="0"/>
              <a:t> </a:t>
            </a:r>
            <a:r>
              <a:rPr lang="ru-RU" sz="2400" b="1" smtClean="0"/>
              <a:t>Вода источника № 3 по трубопроводу подаётся в ванное здание, а избыток уходит в Среднее озеро.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   </a:t>
            </a:r>
          </a:p>
        </p:txBody>
      </p:sp>
      <p:pic>
        <p:nvPicPr>
          <p:cNvPr id="5122" name="Picture 2" descr="C:\Documents and Settings\Admin\Рабочий стол\Старая Русса\sam_5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366" y="4483561"/>
            <a:ext cx="6939723" cy="2324512"/>
          </a:xfrm>
          <a:prstGeom prst="rect">
            <a:avLst/>
          </a:prstGeom>
          <a:noFill/>
          <a:ln w="34925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449388"/>
          </a:xfrm>
        </p:spPr>
        <p:txBody>
          <a:bodyPr>
            <a:normAutofit/>
          </a:bodyPr>
          <a:lstStyle/>
          <a:p>
            <a:pPr algn="ctr"/>
            <a:r>
              <a:rPr lang="ru-RU" sz="4400" b="1" smtClean="0">
                <a:latin typeface="Comic Sans MS" pitchFamily="66" charset="0"/>
              </a:rPr>
              <a:t>Источник № 4 (Озёрный или Старый)</a:t>
            </a:r>
            <a:endParaRPr lang="ru-RU" sz="4400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684213" y="1557338"/>
            <a:ext cx="8229600" cy="37528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400" b="1" smtClean="0"/>
              <a:t>Он возник настолько давно, что история его теряется в глубине веков.</a:t>
            </a:r>
            <a:r>
              <a:rPr lang="ru-RU" sz="2400" smtClean="0"/>
              <a:t> </a:t>
            </a:r>
            <a:r>
              <a:rPr lang="ru-RU" sz="2400" b="1" smtClean="0"/>
              <a:t>Источник расположен в северо-восточной части водоёма, называемого Верхним озером, образовавшимся на месте выхода минеральных вод. </a:t>
            </a:r>
          </a:p>
        </p:txBody>
      </p:sp>
      <p:pic>
        <p:nvPicPr>
          <p:cNvPr id="4098" name="Picture 2" descr="C:\Documents and Settings\Admin\Рабочий стол\Старая Русса\sam_54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062" y="3565597"/>
            <a:ext cx="7671677" cy="3221200"/>
          </a:xfrm>
          <a:prstGeom prst="rect">
            <a:avLst/>
          </a:prstGeom>
          <a:noFill/>
          <a:ln w="34925">
            <a:solidFill>
              <a:schemeClr val="accent1">
                <a:lumMod val="20000"/>
                <a:lumOff val="8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0486" name="Picture 6" descr="1337121196_originnal_bb25948f5719523ac1f5a8a81d92e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397</TotalTime>
  <Words>142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Comic Sans MS</vt:lpstr>
      <vt:lpstr>Поток</vt:lpstr>
      <vt:lpstr>Поток</vt:lpstr>
      <vt:lpstr>Слайд 1</vt:lpstr>
      <vt:lpstr>Слайд 2</vt:lpstr>
      <vt:lpstr>Химический состав    минеральной воды.</vt:lpstr>
      <vt:lpstr>  Минеральные источники Старой Руссы</vt:lpstr>
      <vt:lpstr>Источник № 2 (Старо-Директорский)</vt:lpstr>
      <vt:lpstr>Источник № 3 (Ново-Директорский) </vt:lpstr>
      <vt:lpstr>Источник № 4 (Озёрный или Старый)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Минеральные воды Старой Руссы</dc:title>
  <cp:lastModifiedBy>Uesr</cp:lastModifiedBy>
  <cp:revision>43</cp:revision>
  <dcterms:modified xsi:type="dcterms:W3CDTF">2012-11-29T19:38:24Z</dcterms:modified>
</cp:coreProperties>
</file>