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</p:sldMasterIdLst>
  <p:sldIdLst>
    <p:sldId id="256" r:id="rId2"/>
    <p:sldId id="258" r:id="rId3"/>
    <p:sldId id="259" r:id="rId4"/>
    <p:sldId id="260" r:id="rId5"/>
    <p:sldId id="265" r:id="rId6"/>
    <p:sldId id="262" r:id="rId7"/>
    <p:sldId id="264" r:id="rId8"/>
    <p:sldId id="263" r:id="rId9"/>
    <p:sldId id="272" r:id="rId10"/>
    <p:sldId id="266" r:id="rId11"/>
    <p:sldId id="267" r:id="rId12"/>
    <p:sldId id="268" r:id="rId13"/>
    <p:sldId id="269" r:id="rId14"/>
    <p:sldId id="270" r:id="rId15"/>
    <p:sldId id="271" r:id="rId16"/>
    <p:sldId id="257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06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8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73E18D-8E56-4F88-BEF9-AF28526CAE31}" type="datetimeFigureOut">
              <a:rPr lang="en-US" smtClean="0"/>
              <a:pPr>
                <a:defRPr/>
              </a:pPr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FAAB5F90-54FB-4ECF-A24D-F44AE9955C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053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96BB69-0401-42F5-A876-1D2F6AF81915}" type="datetimeFigureOut">
              <a:rPr lang="en-US" smtClean="0"/>
              <a:pPr>
                <a:defRPr/>
              </a:pPr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C0F7C7D-61FD-43FA-BB60-3EC568F05D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26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96BB69-0401-42F5-A876-1D2F6AF81915}" type="datetimeFigureOut">
              <a:rPr lang="en-US" smtClean="0"/>
              <a:pPr>
                <a:defRPr/>
              </a:pPr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C0F7C7D-61FD-43FA-BB60-3EC568F05D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1983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96BB69-0401-42F5-A876-1D2F6AF81915}" type="datetimeFigureOut">
              <a:rPr lang="en-US" smtClean="0"/>
              <a:pPr>
                <a:defRPr/>
              </a:pPr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C0F7C7D-61FD-43FA-BB60-3EC568F05D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020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96BB69-0401-42F5-A876-1D2F6AF81915}" type="datetimeFigureOut">
              <a:rPr lang="en-US" smtClean="0"/>
              <a:pPr>
                <a:defRPr/>
              </a:pPr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C0F7C7D-61FD-43FA-BB60-3EC568F05D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6594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96BB69-0401-42F5-A876-1D2F6AF81915}" type="datetimeFigureOut">
              <a:rPr lang="en-US" smtClean="0"/>
              <a:pPr>
                <a:defRPr/>
              </a:pPr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C0F7C7D-61FD-43FA-BB60-3EC568F05D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2313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AC4DC0-AADF-4D0F-A4F1-171B65BB37C1}" type="datetimeFigureOut">
              <a:rPr lang="en-US" smtClean="0"/>
              <a:pPr>
                <a:defRPr/>
              </a:pPr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A9BC-23F5-47F4-8CA2-B3B2D94BFE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502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F9D3E4-CDE3-48D6-9285-F650ABDCB3F0}" type="datetimeFigureOut">
              <a:rPr lang="en-US" smtClean="0"/>
              <a:pPr>
                <a:defRPr/>
              </a:pPr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9512B-9C21-4207-BD7E-88E9D8D73B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615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2B00CC-3324-45BD-9C9E-287CC43880E2}" type="datetimeFigureOut">
              <a:rPr lang="en-US" smtClean="0"/>
              <a:pPr>
                <a:defRPr/>
              </a:pPr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4B4BF-442A-4490-8597-88B6603023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4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AF1A5E-A365-43BE-9BCB-28DFC556C07D}" type="datetimeFigureOut">
              <a:rPr lang="en-US" smtClean="0"/>
              <a:pPr>
                <a:defRPr/>
              </a:pPr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BA0076C-14DC-4393-BDC5-83D25E1079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BFD45F-77CE-4D98-9EAE-9A697F10B464}" type="datetimeFigureOut">
              <a:rPr lang="en-US" smtClean="0"/>
              <a:pPr>
                <a:defRPr/>
              </a:pPr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70B5B0A-5394-476E-9CCB-C00D239EC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420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BEEEB9-66A8-4021-9414-C832448BE108}" type="datetimeFigureOut">
              <a:rPr lang="en-US" smtClean="0"/>
              <a:pPr>
                <a:defRPr/>
              </a:pPr>
              <a:t>11/4/2013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612EDDE-360D-4F43-9C9D-434380F79C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65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C8CE09-3242-4B5E-8202-AB087B061C4A}" type="datetimeFigureOut">
              <a:rPr lang="en-US" smtClean="0"/>
              <a:pPr>
                <a:defRPr/>
              </a:pPr>
              <a:t>11/4/2013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35F44-28FC-4A47-A880-60E43044B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31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52A943-0777-4F39-A3F7-F70A66483AC8}" type="datetimeFigureOut">
              <a:rPr lang="en-US" smtClean="0"/>
              <a:pPr>
                <a:defRPr/>
              </a:pPr>
              <a:t>11/4/2013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4C0DE-BEA9-4638-A93A-2F4051727B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949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C7F5F9-E0BC-420B-9F33-D406067FDC11}" type="datetimeFigureOut">
              <a:rPr lang="en-US" smtClean="0"/>
              <a:pPr>
                <a:defRPr/>
              </a:pPr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ADEBB-73DD-414F-9AF7-1B72A2412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22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A21F46-728D-436F-A283-25FD463A5165}" type="datetimeFigureOut">
              <a:rPr lang="en-US" smtClean="0"/>
              <a:pPr>
                <a:defRPr/>
              </a:pPr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D23CFF5-4F16-4A73-8124-F643C2AFC7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14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F96BB69-0401-42F5-A876-1D2F6AF81915}" type="datetimeFigureOut">
              <a:rPr lang="en-US" smtClean="0"/>
              <a:pPr>
                <a:defRPr/>
              </a:pPr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C0F7C7D-61FD-43FA-BB60-3EC568F05D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424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  <p:sldLayoutId id="2147483784" r:id="rId13"/>
    <p:sldLayoutId id="2147483785" r:id="rId14"/>
    <p:sldLayoutId id="2147483786" r:id="rId15"/>
    <p:sldLayoutId id="214748378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3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3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5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38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4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0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8.wmf"/><Relationship Id="rId1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5.wmf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9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8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2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381000"/>
            <a:ext cx="7851648" cy="3429000"/>
          </a:xfrm>
          <a:ln>
            <a:miter lim="800000"/>
            <a:headEnd/>
            <a:tailEnd/>
          </a:ln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cap="all" dirty="0" smtClean="0"/>
              <a:t>Некоторые Окислительно</a:t>
            </a:r>
            <a:r>
              <a:rPr lang="ru-RU" sz="4400" cap="all" dirty="0" smtClean="0"/>
              <a:t>-восстановительные реакции </a:t>
            </a:r>
            <a:r>
              <a:rPr lang="ru-RU" sz="4400" cap="all" dirty="0" err="1" smtClean="0"/>
              <a:t>алкенов</a:t>
            </a:r>
            <a:endParaRPr lang="ru-RU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4495800"/>
            <a:ext cx="647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Выполнила Акимова Ольга Васильевна</a:t>
            </a:r>
          </a:p>
          <a:p>
            <a:pPr algn="r"/>
            <a:r>
              <a:rPr lang="ru-RU" dirty="0" smtClean="0"/>
              <a:t>учитель химии высшей категории</a:t>
            </a:r>
          </a:p>
          <a:p>
            <a:pPr algn="r"/>
            <a:r>
              <a:rPr lang="ru-RU" dirty="0" smtClean="0"/>
              <a:t>МАОУ </a:t>
            </a:r>
            <a:r>
              <a:rPr lang="ru-RU" dirty="0" err="1" smtClean="0"/>
              <a:t>Барыбинской</a:t>
            </a:r>
            <a:r>
              <a:rPr lang="ru-RU" dirty="0" smtClean="0"/>
              <a:t> СОШ </a:t>
            </a:r>
          </a:p>
          <a:p>
            <a:pPr algn="r"/>
            <a:r>
              <a:rPr lang="ru-RU" dirty="0" err="1" smtClean="0"/>
              <a:t>г.Домодедово</a:t>
            </a:r>
            <a:r>
              <a:rPr lang="ru-RU" dirty="0"/>
              <a:t> </a:t>
            </a:r>
            <a:r>
              <a:rPr lang="ru-RU" dirty="0" smtClean="0"/>
              <a:t>Московской области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2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457200" y="1295400"/>
            <a:ext cx="40386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(среда кислотная 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3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1576388" y="2209800"/>
          <a:ext cx="4062412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Document" r:id="rId3" imgW="2419200" imgH="771480" progId="ChemWindow.Document">
                  <p:embed/>
                </p:oleObj>
              </mc:Choice>
              <mc:Fallback>
                <p:oleObj name="Document" r:id="rId3" imgW="2419200" imgH="771480" progId="ChemWindow.Document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6388" y="2209800"/>
                        <a:ext cx="4062412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Минус 17"/>
          <p:cNvSpPr/>
          <p:nvPr/>
        </p:nvSpPr>
        <p:spPr>
          <a:xfrm flipH="1">
            <a:off x="1905000" y="1752600"/>
            <a:ext cx="46038" cy="21336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 rot="20037411">
            <a:off x="2527300" y="2246313"/>
            <a:ext cx="914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 rot="1435540">
            <a:off x="2593975" y="3100388"/>
            <a:ext cx="914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37894" name="Object 6"/>
          <p:cNvGraphicFramePr>
            <a:graphicFrameLocks noChangeAspect="1"/>
          </p:cNvGraphicFramePr>
          <p:nvPr/>
        </p:nvGraphicFramePr>
        <p:xfrm>
          <a:off x="3505200" y="1828800"/>
          <a:ext cx="1752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Document" r:id="rId5" imgW="1095480" imgH="476280" progId="ChemWindow.Document">
                  <p:embed/>
                </p:oleObj>
              </mc:Choice>
              <mc:Fallback>
                <p:oleObj name="Document" r:id="rId5" imgW="1095480" imgH="476280" progId="ChemWindow.Document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828800"/>
                        <a:ext cx="17526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5" name="Object 7"/>
          <p:cNvGraphicFramePr>
            <a:graphicFrameLocks noChangeAspect="1"/>
          </p:cNvGraphicFramePr>
          <p:nvPr/>
        </p:nvGraphicFramePr>
        <p:xfrm>
          <a:off x="3017838" y="3238500"/>
          <a:ext cx="2392362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4" name="Document" r:id="rId7" imgW="1305000" imgH="228600" progId="ChemWindow.Document">
                  <p:embed/>
                </p:oleObj>
              </mc:Choice>
              <mc:Fallback>
                <p:oleObj name="Document" r:id="rId7" imgW="1305000" imgH="228600" progId="ChemWindow.Document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7838" y="3238500"/>
                        <a:ext cx="2392362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7" name="Object 9"/>
          <p:cNvGraphicFramePr>
            <a:graphicFrameLocks noChangeAspect="1"/>
          </p:cNvGraphicFramePr>
          <p:nvPr/>
        </p:nvGraphicFramePr>
        <p:xfrm>
          <a:off x="381000" y="3657600"/>
          <a:ext cx="79629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Document" r:id="rId9" imgW="4524480" imgH="476280" progId="ChemWindow.Document">
                  <p:embed/>
                </p:oleObj>
              </mc:Choice>
              <mc:Fallback>
                <p:oleObj name="Document" r:id="rId9" imgW="4524480" imgH="476280" progId="ChemWindow.Document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657600"/>
                        <a:ext cx="79629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152400" y="4572000"/>
          <a:ext cx="8991600" cy="1066800"/>
        </p:xfrm>
        <a:graphic>
          <a:graphicData uri="http://schemas.openxmlformats.org/drawingml/2006/table">
            <a:tbl>
              <a:tblPr/>
              <a:tblGrid>
                <a:gridCol w="5588000"/>
                <a:gridCol w="3403600"/>
              </a:tblGrid>
              <a:tr h="1066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22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en-US" sz="22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+ 3H</a:t>
                      </a:r>
                      <a:r>
                        <a:rPr kumimoji="0" lang="en-US" sz="22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 - 6e</a:t>
                      </a:r>
                      <a:r>
                        <a:rPr kumimoji="0" lang="en-US" sz="22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→ C</a:t>
                      </a:r>
                      <a:r>
                        <a:rPr kumimoji="0" lang="en-US" sz="22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en-US" sz="22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 + C</a:t>
                      </a:r>
                      <a:r>
                        <a:rPr kumimoji="0" lang="en-US" sz="22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en-US" sz="22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en-US" sz="22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+6H</a:t>
                      </a:r>
                      <a:r>
                        <a:rPr kumimoji="0" lang="en-US" sz="22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MnO</a:t>
                      </a:r>
                      <a:r>
                        <a:rPr kumimoji="0" lang="en-US" sz="22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¯</a:t>
                      </a: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+ 8H</a:t>
                      </a:r>
                      <a:r>
                        <a:rPr kumimoji="0" lang="en-US" sz="22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+ 5e</a:t>
                      </a:r>
                      <a:r>
                        <a:rPr kumimoji="0" lang="en-US" sz="22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→ Mn</a:t>
                      </a:r>
                      <a:r>
                        <a:rPr kumimoji="0" lang="en-US" sz="22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+ 4H</a:t>
                      </a:r>
                      <a:r>
                        <a:rPr kumimoji="0" lang="en-US" sz="22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  Red, </a:t>
                      </a: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окисляется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Ох, восстанавливается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152400" y="5715000"/>
            <a:ext cx="8610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5C</a:t>
            </a:r>
            <a:r>
              <a:rPr lang="en-US" sz="22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2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 + 15H</a:t>
            </a:r>
            <a:r>
              <a:rPr lang="en-US" sz="22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O + 6MnO</a:t>
            </a:r>
            <a:r>
              <a:rPr lang="en-US" sz="22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 ¯</a:t>
            </a:r>
            <a:r>
              <a:rPr 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 + 48H</a:t>
            </a:r>
            <a:r>
              <a:rPr lang="en-US" sz="22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endParaRPr lang="ru-RU" sz="22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→ 5C</a:t>
            </a:r>
            <a:r>
              <a:rPr lang="en-US" sz="22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2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O + 5C</a:t>
            </a:r>
            <a:r>
              <a:rPr lang="en-US" sz="22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2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2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 + 6Mn</a:t>
            </a:r>
            <a:r>
              <a:rPr lang="en-US" sz="22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 + 30H</a:t>
            </a:r>
            <a:r>
              <a:rPr lang="en-US" sz="22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 + 24H</a:t>
            </a:r>
            <a:r>
              <a:rPr lang="en-US" sz="22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210" name="Object 18"/>
          <p:cNvGraphicFramePr>
            <a:graphicFrameLocks noChangeAspect="1"/>
          </p:cNvGraphicFramePr>
          <p:nvPr/>
        </p:nvGraphicFramePr>
        <p:xfrm>
          <a:off x="5638800" y="2447925"/>
          <a:ext cx="9906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Document" r:id="rId11" imgW="438120" imgH="266760" progId="ChemWindow.Document">
                  <p:embed/>
                </p:oleObj>
              </mc:Choice>
              <mc:Fallback>
                <p:oleObj name="Document" r:id="rId11" imgW="438120" imgH="266760" progId="ChemWindow.Document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447925"/>
                        <a:ext cx="990600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37892" grpId="0" autoUpdateAnimBg="0"/>
      <p:bldP spid="18" grpId="0" animBg="1"/>
      <p:bldP spid="19" grpId="0" animBg="1" autoUpdateAnimBg="0"/>
      <p:bldP spid="20" grpId="0" animBg="1" autoUpdateAnimBg="0"/>
      <p:bldP spid="3789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2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1219200"/>
            <a:ext cx="89916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5794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Сокращаем одинаковые частицы в левой и правой частях схемы и получаем: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2743200"/>
            <a:ext cx="5788025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6159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Записываем УХР в молекулярном виде: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4230688" y="3962400"/>
            <a:ext cx="646112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</a:p>
        </p:txBody>
      </p:sp>
      <p:sp>
        <p:nvSpPr>
          <p:cNvPr id="820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277813" y="2209800"/>
            <a:ext cx="8561387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+ 6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¯</a:t>
            </a:r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+ 18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3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→ 5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+ 5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+ 6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ru-RU" sz="23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+ 9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-2286000" y="3048000"/>
            <a:ext cx="11430000" cy="1046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231616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sz="1600" i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</a:t>
            </a:r>
            <a:r>
              <a:rPr lang="en-US" sz="1600" i="1">
                <a:latin typeface="Times New Roman" panose="02020603050405020304" pitchFamily="18" charset="0"/>
                <a:cs typeface="Times New Roman" panose="02020603050405020304" pitchFamily="18" charset="0"/>
              </a:rPr>
              <a:t>tºC</a:t>
            </a:r>
            <a:endParaRPr 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5C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6KMnO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+ 9H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= 5C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O + 5C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+ 6MnSO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+ 9H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O + </a:t>
            </a:r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3K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8917" name="Object 5"/>
          <p:cNvGraphicFramePr>
            <a:graphicFrameLocks noChangeAspect="1"/>
          </p:cNvGraphicFramePr>
          <p:nvPr/>
        </p:nvGraphicFramePr>
        <p:xfrm>
          <a:off x="228600" y="4038600"/>
          <a:ext cx="514985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Document" r:id="rId3" imgW="3067200" imgH="771480" progId="ChemWindow.Document">
                  <p:embed/>
                </p:oleObj>
              </mc:Choice>
              <mc:Fallback>
                <p:oleObj name="Document" r:id="rId3" imgW="3067200" imgH="771480" progId="ChemWindow.Document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038600"/>
                        <a:ext cx="514985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8" name="Object 6"/>
          <p:cNvGraphicFramePr>
            <a:graphicFrameLocks noChangeAspect="1"/>
          </p:cNvGraphicFramePr>
          <p:nvPr/>
        </p:nvGraphicFramePr>
        <p:xfrm>
          <a:off x="457200" y="5486400"/>
          <a:ext cx="82296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Document" r:id="rId5" imgW="4819680" imgH="476280" progId="ChemWindow.Document">
                  <p:embed/>
                </p:oleObj>
              </mc:Choice>
              <mc:Fallback>
                <p:oleObj name="Document" r:id="rId5" imgW="4819680" imgH="476280" progId="ChemWindow.Document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486400"/>
                        <a:ext cx="822960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/>
      <p:bldP spid="13317" grpId="0"/>
      <p:bldP spid="13319" grpId="0"/>
      <p:bldP spid="38915" grpId="0"/>
      <p:bldP spid="389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3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457200" y="1371600"/>
            <a:ext cx="3748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(среда щелочная 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r>
              <a:rPr lang="ru-RU" sz="24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¯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4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" name="Стрелка вниз 6"/>
          <p:cNvSpPr/>
          <p:nvPr/>
        </p:nvSpPr>
        <p:spPr>
          <a:xfrm rot="2309161">
            <a:off x="3529013" y="2513013"/>
            <a:ext cx="219075" cy="6445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19174230">
            <a:off x="4111625" y="2487613"/>
            <a:ext cx="201613" cy="7715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3124200" y="3048000"/>
            <a:ext cx="91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OH¯</a:t>
            </a:r>
            <a:endParaRPr lang="ru-RU" sz="240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4343400" y="3048000"/>
            <a:ext cx="76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4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sz="2400"/>
          </a:p>
        </p:txBody>
      </p:sp>
      <p:sp>
        <p:nvSpPr>
          <p:cNvPr id="11" name="Стрелка углом 10"/>
          <p:cNvSpPr/>
          <p:nvPr/>
        </p:nvSpPr>
        <p:spPr>
          <a:xfrm rot="16200000">
            <a:off x="1562100" y="1790700"/>
            <a:ext cx="914400" cy="23622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Стрелка углом 11"/>
          <p:cNvSpPr/>
          <p:nvPr/>
        </p:nvSpPr>
        <p:spPr>
          <a:xfrm rot="16200000">
            <a:off x="1905000" y="2133600"/>
            <a:ext cx="914400" cy="16764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Стрелка углом 14"/>
          <p:cNvSpPr/>
          <p:nvPr/>
        </p:nvSpPr>
        <p:spPr>
          <a:xfrm rot="16200000" flipV="1">
            <a:off x="5962650" y="1428750"/>
            <a:ext cx="876300" cy="30480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304800" y="3962400"/>
          <a:ext cx="8839200" cy="838200"/>
        </p:xfrm>
        <a:graphic>
          <a:graphicData uri="http://schemas.openxmlformats.org/drawingml/2006/table">
            <a:tbl>
              <a:tblPr/>
              <a:tblGrid>
                <a:gridCol w="5189538"/>
                <a:gridCol w="3649662"/>
              </a:tblGrid>
              <a:tr h="838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23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en-US" sz="23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ru-RU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+ 2</a:t>
                      </a:r>
                      <a:r>
                        <a:rPr kumimoji="0" lang="en-US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OH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¯</a:t>
                      </a:r>
                      <a:r>
                        <a:rPr kumimoji="0" lang="ru-RU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- 2</a:t>
                      </a:r>
                      <a:r>
                        <a:rPr kumimoji="0" lang="en-US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ru-RU" sz="23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→ </a:t>
                      </a:r>
                      <a:r>
                        <a:rPr kumimoji="0" lang="en-US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23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en-US" sz="23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en-US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ru-RU" sz="23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MnO</a:t>
                      </a:r>
                      <a:r>
                        <a:rPr kumimoji="0" lang="ru-RU" sz="23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¯</a:t>
                      </a:r>
                      <a:r>
                        <a:rPr kumimoji="0" lang="ru-RU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+ 2</a:t>
                      </a:r>
                      <a:r>
                        <a:rPr kumimoji="0" lang="en-US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ru-RU" sz="23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ru-RU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+ 3</a:t>
                      </a:r>
                      <a:r>
                        <a:rPr kumimoji="0" lang="en-US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ru-RU" sz="23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→ </a:t>
                      </a:r>
                      <a:r>
                        <a:rPr kumimoji="0" lang="en-US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MnO</a:t>
                      </a:r>
                      <a:r>
                        <a:rPr kumimoji="0" lang="ru-RU" sz="23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↓ + 4</a:t>
                      </a:r>
                      <a:r>
                        <a:rPr kumimoji="0" lang="en-US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OH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¯</a:t>
                      </a:r>
                      <a:endParaRPr kumimoji="0" lang="ru-RU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  Red, </a:t>
                      </a:r>
                      <a:r>
                        <a:rPr kumimoji="0" lang="ru-RU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окисляется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  Ох, восстанавливается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457200" y="4953000"/>
            <a:ext cx="8451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3C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+ 6OH</a:t>
            </a:r>
            <a:r>
              <a:rPr 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 ¯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+ 2MnO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 ¯ 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+ 4H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O → 3C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+ 2MnO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↓ + 8OH</a:t>
            </a:r>
            <a:r>
              <a:rPr 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 ¯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228600" y="2225675"/>
          <a:ext cx="40386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8" name="Document" r:id="rId3" imgW="2523960" imgH="228600" progId="ChemWindow.Document">
                  <p:embed/>
                </p:oleObj>
              </mc:Choice>
              <mc:Fallback>
                <p:oleObj name="Document" r:id="rId3" imgW="2523960" imgH="228600" progId="ChemWindow.Document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25675"/>
                        <a:ext cx="40386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4267200" y="2209800"/>
          <a:ext cx="464343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Document" r:id="rId5" imgW="3076560" imgH="504720" progId="ChemWindow.Document">
                  <p:embed/>
                </p:oleObj>
              </mc:Choice>
              <mc:Fallback>
                <p:oleObj name="Document" r:id="rId5" imgW="3076560" imgH="504720" progId="ChemWindow.Document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209800"/>
                        <a:ext cx="464343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4" grpId="0" autoUpdateAnimBg="0"/>
      <p:bldP spid="7" grpId="0" animBg="1" autoUpdateAnimBg="0"/>
      <p:bldP spid="8" grpId="0" animBg="1" autoUpdateAnimBg="0"/>
      <p:bldP spid="9" grpId="0" autoUpdateAnimBg="0"/>
      <p:bldP spid="10" grpId="0" autoUpdateAnimBg="0"/>
      <p:bldP spid="11" grpId="0" animBg="1" autoUpdateAnimBg="0"/>
      <p:bldP spid="12" grpId="0" animBg="1" autoUpdateAnimBg="0"/>
      <p:bldP spid="15" grpId="0" animBg="1" autoUpdateAnimBg="0"/>
      <p:bldP spid="2867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3</a:t>
            </a:r>
            <a:br>
              <a:rPr lang="ru-RU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1219200"/>
            <a:ext cx="89916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5794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Сокращаем одинаковые частицы в левой и правой частях схемы и получаем: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2895600"/>
            <a:ext cx="5788025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6159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Записываем УХР в молекулярном виде: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4230688" y="4038600"/>
            <a:ext cx="646112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</a:p>
        </p:txBody>
      </p:sp>
      <p:sp>
        <p:nvSpPr>
          <p:cNvPr id="1024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173163" y="2133600"/>
            <a:ext cx="73485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 ¯</a:t>
            </a:r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+ 4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→ 3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↓ + 2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r>
              <a:rPr 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 ¯</a:t>
            </a:r>
            <a:endParaRPr lang="ru-RU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158875" y="3429000"/>
            <a:ext cx="7223125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KMnO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+ 4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↓ + 2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KOH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454025" y="4800600"/>
          <a:ext cx="83089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Document" r:id="rId3" imgW="6000840" imgH="495360" progId="ChemWindow.Document">
                  <p:embed/>
                </p:oleObj>
              </mc:Choice>
              <mc:Fallback>
                <p:oleObj name="Document" r:id="rId3" imgW="6000840" imgH="495360" progId="ChemWindow.Document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4800600"/>
                        <a:ext cx="830897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autoUpdateAnimBg="0"/>
      <p:bldP spid="13317" grpId="0" autoUpdateAnimBg="0"/>
      <p:bldP spid="13319" grpId="0" autoUpdateAnimBg="0"/>
      <p:bldP spid="29699" grpId="0" autoUpdateAnimBg="0"/>
      <p:bldP spid="2970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4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457200" y="1295400"/>
            <a:ext cx="40386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(среда кислотная 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3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18" name="Минус 17"/>
          <p:cNvSpPr/>
          <p:nvPr/>
        </p:nvSpPr>
        <p:spPr>
          <a:xfrm flipH="1">
            <a:off x="2316163" y="1752600"/>
            <a:ext cx="46037" cy="21336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 rot="20037411">
            <a:off x="2527300" y="2246313"/>
            <a:ext cx="914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 rot="1435540">
            <a:off x="2593975" y="3100388"/>
            <a:ext cx="914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152400" y="4572000"/>
          <a:ext cx="8991600" cy="1066800"/>
        </p:xfrm>
        <a:graphic>
          <a:graphicData uri="http://schemas.openxmlformats.org/drawingml/2006/table">
            <a:tbl>
              <a:tblPr/>
              <a:tblGrid>
                <a:gridCol w="5588000"/>
                <a:gridCol w="3403600"/>
              </a:tblGrid>
              <a:tr h="10668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22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en-US" sz="22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+ 3H</a:t>
                      </a:r>
                      <a:r>
                        <a:rPr kumimoji="0" lang="en-US" sz="22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 - 6e</a:t>
                      </a:r>
                      <a:r>
                        <a:rPr kumimoji="0" lang="en-US" sz="22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→ C</a:t>
                      </a:r>
                      <a:r>
                        <a:rPr kumimoji="0" lang="en-US" sz="22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en-US" sz="22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 + C</a:t>
                      </a:r>
                      <a:r>
                        <a:rPr kumimoji="0" lang="en-US" sz="22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en-US" sz="22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en-US" sz="22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+6H</a:t>
                      </a:r>
                      <a:r>
                        <a:rPr kumimoji="0" lang="en-US" sz="22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MnO</a:t>
                      </a:r>
                      <a:r>
                        <a:rPr kumimoji="0" lang="en-US" sz="22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¯</a:t>
                      </a: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+ 8H</a:t>
                      </a:r>
                      <a:r>
                        <a:rPr kumimoji="0" lang="en-US" sz="22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+ 5e</a:t>
                      </a:r>
                      <a:r>
                        <a:rPr kumimoji="0" lang="en-US" sz="22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→ Mn</a:t>
                      </a:r>
                      <a:r>
                        <a:rPr kumimoji="0" lang="en-US" sz="22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+ 4H</a:t>
                      </a:r>
                      <a:r>
                        <a:rPr kumimoji="0" lang="en-US" sz="22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kumimoji="0" 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  Red, </a:t>
                      </a: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окисляется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ru-RU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Ох, восстанавливается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152400" y="5715000"/>
            <a:ext cx="8610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5C</a:t>
            </a:r>
            <a:r>
              <a:rPr lang="en-US" sz="22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2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 + 15H</a:t>
            </a:r>
            <a:r>
              <a:rPr lang="en-US" sz="22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O + 6MnO</a:t>
            </a:r>
            <a:r>
              <a:rPr lang="en-US" sz="22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 ¯</a:t>
            </a:r>
            <a:r>
              <a:rPr 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 + 48H</a:t>
            </a:r>
            <a:r>
              <a:rPr lang="en-US" sz="22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endParaRPr lang="ru-RU" sz="22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→ 5C</a:t>
            </a:r>
            <a:r>
              <a:rPr lang="en-US" sz="22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2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O + 5C</a:t>
            </a:r>
            <a:r>
              <a:rPr lang="en-US" sz="22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2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2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 + 6Mn</a:t>
            </a:r>
            <a:r>
              <a:rPr lang="en-US" sz="22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 + 30H</a:t>
            </a:r>
            <a:r>
              <a:rPr lang="en-US" sz="22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 + 24H</a:t>
            </a:r>
            <a:r>
              <a:rPr lang="en-US" sz="22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0727" name="Object 7"/>
          <p:cNvGraphicFramePr>
            <a:graphicFrameLocks noChangeAspect="1"/>
          </p:cNvGraphicFramePr>
          <p:nvPr/>
        </p:nvGraphicFramePr>
        <p:xfrm>
          <a:off x="5486400" y="2447925"/>
          <a:ext cx="9906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Document" r:id="rId3" imgW="438120" imgH="266760" progId="ChemWindow.Document">
                  <p:embed/>
                </p:oleObj>
              </mc:Choice>
              <mc:Fallback>
                <p:oleObj name="Document" r:id="rId3" imgW="438120" imgH="266760" progId="ChemWindow.Document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447925"/>
                        <a:ext cx="990600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9" name="Object 9"/>
          <p:cNvGraphicFramePr>
            <a:graphicFrameLocks noChangeAspect="1"/>
          </p:cNvGraphicFramePr>
          <p:nvPr/>
        </p:nvGraphicFramePr>
        <p:xfrm>
          <a:off x="1060450" y="2667000"/>
          <a:ext cx="43497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9" name="Document" r:id="rId5" imgW="2610000" imgH="228600" progId="ChemWindow.Document">
                  <p:embed/>
                </p:oleObj>
              </mc:Choice>
              <mc:Fallback>
                <p:oleObj name="Document" r:id="rId5" imgW="2610000" imgH="228600" progId="ChemWindow.Document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0450" y="2667000"/>
                        <a:ext cx="434975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0" name="Object 10"/>
          <p:cNvGraphicFramePr>
            <a:graphicFrameLocks noChangeAspect="1"/>
          </p:cNvGraphicFramePr>
          <p:nvPr/>
        </p:nvGraphicFramePr>
        <p:xfrm>
          <a:off x="914400" y="3862388"/>
          <a:ext cx="6324600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0" name="Document" r:id="rId7" imgW="3743280" imgH="228600" progId="ChemWindow.Document">
                  <p:embed/>
                </p:oleObj>
              </mc:Choice>
              <mc:Fallback>
                <p:oleObj name="Document" r:id="rId7" imgW="3743280" imgH="228600" progId="ChemWindow.Document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862388"/>
                        <a:ext cx="6324600" cy="38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3006725" y="1981200"/>
          <a:ext cx="21748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1" name="Document" r:id="rId9" imgW="1305000" imgH="228600" progId="ChemWindow.Document">
                  <p:embed/>
                </p:oleObj>
              </mc:Choice>
              <mc:Fallback>
                <p:oleObj name="Document" r:id="rId9" imgW="1305000" imgH="228600" progId="ChemWindow.Document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6725" y="1981200"/>
                        <a:ext cx="217487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2" name="Object 12"/>
          <p:cNvGraphicFramePr>
            <a:graphicFrameLocks noChangeAspect="1"/>
          </p:cNvGraphicFramePr>
          <p:nvPr/>
        </p:nvGraphicFramePr>
        <p:xfrm>
          <a:off x="3581400" y="3224213"/>
          <a:ext cx="685800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2" name="Document" r:id="rId11" imgW="390600" imgH="228600" progId="ChemWindow.Document">
                  <p:embed/>
                </p:oleObj>
              </mc:Choice>
              <mc:Fallback>
                <p:oleObj name="Document" r:id="rId11" imgW="390600" imgH="228600" progId="ChemWindow.Document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224213"/>
                        <a:ext cx="685800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37892" grpId="0" autoUpdateAnimBg="0"/>
      <p:bldP spid="18" grpId="0" animBg="1"/>
      <p:bldP spid="19" grpId="0" animBg="1" autoUpdateAnimBg="0"/>
      <p:bldP spid="20" grpId="0" animBg="1" autoUpdateAnimBg="0"/>
      <p:bldP spid="3789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4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1219200"/>
            <a:ext cx="89916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5794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Сокращаем одинаковые частицы в левой и правой частях схемы и получаем: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2743200"/>
            <a:ext cx="5788025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6159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Записываем УХР в молекулярном виде: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4230688" y="3962400"/>
            <a:ext cx="646112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</a:p>
        </p:txBody>
      </p:sp>
      <p:sp>
        <p:nvSpPr>
          <p:cNvPr id="1229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1216025" y="2133600"/>
            <a:ext cx="7407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+ 2MnO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¯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+ 6H</a:t>
            </a:r>
            <a:r>
              <a:rPr lang="en-US" sz="23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→ C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CO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+ 2Mn</a:t>
            </a:r>
            <a:r>
              <a:rPr lang="en-US" sz="23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2+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+ 4H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-2209800" y="3516313"/>
            <a:ext cx="11353800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22082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+ 2KMnO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+ 3H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= C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CO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+ 2MnSO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+ 4H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O + K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3411538" y="3287713"/>
            <a:ext cx="4746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tºC</a:t>
            </a:r>
            <a:endParaRPr lang="ru-RU"/>
          </a:p>
        </p:txBody>
      </p:sp>
      <p:sp>
        <p:nvSpPr>
          <p:cNvPr id="1230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graphicFrame>
        <p:nvGraphicFramePr>
          <p:cNvPr id="31752" name="Object 8"/>
          <p:cNvGraphicFramePr>
            <a:graphicFrameLocks noChangeAspect="1"/>
          </p:cNvGraphicFramePr>
          <p:nvPr/>
        </p:nvGraphicFramePr>
        <p:xfrm>
          <a:off x="228600" y="4419600"/>
          <a:ext cx="601821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name="Document" r:id="rId3" imgW="3343320" imgH="380880" progId="ChemWindow.Document">
                  <p:embed/>
                </p:oleObj>
              </mc:Choice>
              <mc:Fallback>
                <p:oleObj name="Document" r:id="rId3" imgW="3343320" imgH="380880" progId="ChemWindow.Document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419600"/>
                        <a:ext cx="601821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3" name="Object 9"/>
          <p:cNvGraphicFramePr>
            <a:graphicFrameLocks noChangeAspect="1"/>
          </p:cNvGraphicFramePr>
          <p:nvPr/>
        </p:nvGraphicFramePr>
        <p:xfrm>
          <a:off x="990600" y="5276850"/>
          <a:ext cx="78486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Document" r:id="rId5" imgW="4095720" imgH="228600" progId="ChemWindow.Document">
                  <p:embed/>
                </p:oleObj>
              </mc:Choice>
              <mc:Fallback>
                <p:oleObj name="Document" r:id="rId5" imgW="4095720" imgH="228600" progId="ChemWindow.Document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276850"/>
                        <a:ext cx="7848600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autoUpdateAnimBg="0"/>
      <p:bldP spid="13317" grpId="0" autoUpdateAnimBg="0"/>
      <p:bldP spid="13319" grpId="0" autoUpdateAnimBg="0"/>
      <p:bldP spid="31748" grpId="0" autoUpdateAnimBg="0"/>
      <p:bldP spid="31749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77963"/>
            <a:ext cx="8915400" cy="1722437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smtClean="0"/>
              <a:t>	Составить и уравнять методом электронно-ионного баланса схемы реакций взаимодействия алкена с водным и сернокислым (при </a:t>
            </a:r>
            <a:r>
              <a:rPr lang="en-US" smtClean="0"/>
              <a:t>t</a:t>
            </a:r>
            <a:r>
              <a:rPr lang="ru-RU" smtClean="0"/>
              <a:t>°</a:t>
            </a:r>
            <a:r>
              <a:rPr lang="en-US" smtClean="0"/>
              <a:t>C</a:t>
            </a:r>
            <a:r>
              <a:rPr lang="ru-RU" smtClean="0"/>
              <a:t>) раствором перманганата калия: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ru-RU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81000" y="3124200"/>
          <a:ext cx="8382000" cy="3200400"/>
        </p:xfrm>
        <a:graphic>
          <a:graphicData uri="http://schemas.openxmlformats.org/drawingml/2006/table">
            <a:tbl>
              <a:tblPr/>
              <a:tblGrid>
                <a:gridCol w="1479550"/>
                <a:gridCol w="690245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Вариант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алкена (исходного вещества)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метилбутен-1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2-метилпентен-1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бутен-1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пентен-1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3-метилпентен-1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3-метилпентен-2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составления ОВР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81000" y="1752600"/>
          <a:ext cx="8382000" cy="762000"/>
        </p:xfrm>
        <a:graphic>
          <a:graphicData uri="http://schemas.openxmlformats.org/drawingml/2006/table">
            <a:tbl>
              <a:tblPr/>
              <a:tblGrid>
                <a:gridCol w="83820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Red</a:t>
                      </a:r>
                      <a:r>
                        <a:rPr kumimoji="0" lang="ru-RU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восстановитель (от англ. «</a:t>
                      </a: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Redintegrator</a:t>
                      </a:r>
                      <a:r>
                        <a:rPr kumimoji="0" lang="ru-RU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 - восстановитель);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 – окислитель (от англ. «</a:t>
                      </a: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Oxidant</a:t>
                      </a:r>
                      <a:r>
                        <a:rPr kumimoji="0" lang="ru-RU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 - окислитель).</a:t>
                      </a:r>
                    </a:p>
                  </a:txBody>
                  <a:tcPr marL="68580" marR="68580" marT="0" marB="0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81000" y="2743200"/>
          <a:ext cx="8382000" cy="3657600"/>
        </p:xfrm>
        <a:graphic>
          <a:graphicData uri="http://schemas.openxmlformats.org/drawingml/2006/table">
            <a:tbl>
              <a:tblPr/>
              <a:tblGrid>
                <a:gridCol w="8382000"/>
              </a:tblGrid>
              <a:tr h="3657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кислотная среда содержит </a:t>
                      </a: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ru-RU" sz="32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</a:t>
                      </a: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ru-RU" sz="32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=&gt;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поэтому кислород забираем катионами водорода: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[O]</a:t>
                      </a:r>
                      <a:r>
                        <a:rPr kumimoji="0" lang="ru-RU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+ 2</a:t>
                      </a: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ru-RU" sz="32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kumimoji="0" lang="ru-RU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</a:t>
                      </a: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en-US" sz="32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щелочная среда содержит </a:t>
                      </a: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OH</a:t>
                      </a:r>
                      <a:r>
                        <a:rPr kumimoji="0" lang="ru-RU" sz="32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¯</a:t>
                      </a:r>
                      <a:r>
                        <a:rPr kumimoji="0" lang="ru-RU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</a:t>
                      </a: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ru-RU" sz="32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=&gt;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поэтому кислород забираем водой: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[O</a:t>
                      </a:r>
                      <a:r>
                        <a:rPr kumimoji="0" lang="ru-RU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]</a:t>
                      </a:r>
                      <a:r>
                        <a:rPr kumimoji="0" lang="ru-RU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</a:t>
                      </a: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ru-RU" sz="32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 =</a:t>
                      </a:r>
                      <a:r>
                        <a:rPr kumimoji="0" lang="ru-RU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OH¯</a:t>
                      </a: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82852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алкенов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водным раствором </a:t>
            </a:r>
            <a:r>
              <a:rPr lang="en-US" sz="4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KMnO</a:t>
            </a:r>
            <a:r>
              <a:rPr lang="ru-RU" sz="40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(реакция Вагнера)</a:t>
            </a:r>
          </a:p>
        </p:txBody>
      </p:sp>
      <p:graphicFrame>
        <p:nvGraphicFramePr>
          <p:cNvPr id="30721" name="Object 1"/>
          <p:cNvGraphicFramePr>
            <a:graphicFrameLocks noChangeAspect="1"/>
          </p:cNvGraphicFramePr>
          <p:nvPr/>
        </p:nvGraphicFramePr>
        <p:xfrm>
          <a:off x="1371600" y="5256213"/>
          <a:ext cx="6248400" cy="137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cument" r:id="rId3" imgW="3857625" imgH="847725" progId="ChemWindow.Document">
                  <p:embed/>
                </p:oleObj>
              </mc:Choice>
              <mc:Fallback>
                <p:oleObj name="Document" r:id="rId3" imgW="3857625" imgH="847725" progId="ChemWindow.Document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256213"/>
                        <a:ext cx="6248400" cy="1373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228600" y="1752600"/>
            <a:ext cx="8686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542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При взаимодействии алкенов с водным раствором </a:t>
            </a:r>
            <a:r>
              <a:rPr 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KMnO</a:t>
            </a:r>
            <a:r>
              <a:rPr lang="ru-RU" sz="20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происходит одновременно окисление и гидратация по месту разрыва π-связи вне зависимости от места расположения двойной связи (на краю или в центре молекулы):</a:t>
            </a:r>
          </a:p>
          <a:p>
            <a:endParaRPr lang="ru-RU">
              <a:latin typeface="Constantia" panose="02030602050306030303" pitchFamily="18" charset="0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228600" y="4781550"/>
            <a:ext cx="8686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542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в молекуле 2-х двойных связей образуются тетраолы:</a:t>
            </a:r>
          </a:p>
        </p:txBody>
      </p:sp>
      <p:sp>
        <p:nvSpPr>
          <p:cNvPr id="8" name="Стрелка вниз 7"/>
          <p:cNvSpPr/>
          <p:nvPr/>
        </p:nvSpPr>
        <p:spPr>
          <a:xfrm rot="2309161">
            <a:off x="4062413" y="3624263"/>
            <a:ext cx="219075" cy="6445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19174230">
            <a:off x="4797425" y="3590925"/>
            <a:ext cx="201613" cy="7715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4876800" y="4191000"/>
            <a:ext cx="762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8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sz="280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3657600" y="4191000"/>
            <a:ext cx="8842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OH¯</a:t>
            </a:r>
            <a:endParaRPr lang="ru-RU" sz="2800"/>
          </a:p>
        </p:txBody>
      </p:sp>
      <p:sp>
        <p:nvSpPr>
          <p:cNvPr id="13" name="Стрелка углом 12"/>
          <p:cNvSpPr/>
          <p:nvPr/>
        </p:nvSpPr>
        <p:spPr>
          <a:xfrm rot="16200000">
            <a:off x="2019300" y="2857500"/>
            <a:ext cx="990600" cy="24384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Стрелка углом 13"/>
          <p:cNvSpPr/>
          <p:nvPr/>
        </p:nvSpPr>
        <p:spPr>
          <a:xfrm rot="16200000">
            <a:off x="1676400" y="2514600"/>
            <a:ext cx="990600" cy="31242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304800" y="3265488"/>
          <a:ext cx="46482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r:id="rId5" imgW="2705040" imgH="228600" progId="ChemWindow.Document">
                  <p:embed/>
                </p:oleObj>
              </mc:Choice>
              <mc:Fallback>
                <p:oleObj name="Document" r:id="rId5" imgW="2705040" imgH="228600" progId="ChemWindow.Document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265488"/>
                        <a:ext cx="4648200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7" name="Object 7"/>
          <p:cNvGraphicFramePr>
            <a:graphicFrameLocks noChangeAspect="1"/>
          </p:cNvGraphicFramePr>
          <p:nvPr/>
        </p:nvGraphicFramePr>
        <p:xfrm>
          <a:off x="4876800" y="3200400"/>
          <a:ext cx="41084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Document" r:id="rId7" imgW="2381400" imgH="485640" progId="ChemWindow.Document">
                  <p:embed/>
                </p:oleObj>
              </mc:Choice>
              <mc:Fallback>
                <p:oleObj name="Document" r:id="rId7" imgW="2381400" imgH="485640" progId="ChemWindow.Document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200400"/>
                        <a:ext cx="410845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0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0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723" grpId="0"/>
      <p:bldP spid="8" grpId="0" animBg="1"/>
      <p:bldP spid="10" grpId="0" animBg="1"/>
      <p:bldP spid="11" grpId="0"/>
      <p:bldP spid="12" grpId="0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9000" y="457200"/>
            <a:ext cx="8229600" cy="1905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алкенов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раствором </a:t>
            </a:r>
            <a:r>
              <a:rPr lang="en-US" sz="4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KMnO</a:t>
            </a:r>
            <a:r>
              <a:rPr lang="ru-RU" sz="40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серной кислоте при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º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457200" y="1511300"/>
            <a:ext cx="83058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5429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При действии </a:t>
            </a:r>
            <a:r>
              <a:rPr 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KMnO</a:t>
            </a:r>
            <a:r>
              <a:rPr lang="ru-RU" sz="20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0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ru-RU" sz="20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º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двойная связь разрывается:</a:t>
            </a:r>
          </a:p>
          <a:p>
            <a:pPr algn="just"/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а) если двойная связь находится на конце молекулы, то образуется кислота и углекислый газ:</a:t>
            </a:r>
          </a:p>
          <a:p>
            <a:endParaRPr 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0" name="Rectangle 8"/>
          <p:cNvSpPr>
            <a:spLocks noChangeArrowheads="1"/>
          </p:cNvSpPr>
          <p:nvPr/>
        </p:nvSpPr>
        <p:spPr bwMode="auto">
          <a:xfrm>
            <a:off x="0" y="25908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000" i="1">
                <a:latin typeface="Constantia" panose="02030602050306030303" pitchFamily="18" charset="0"/>
                <a:cs typeface="Times New Roman" panose="02020603050405020304" pitchFamily="18" charset="0"/>
              </a:rPr>
              <a:t>   </a:t>
            </a:r>
            <a:r>
              <a:rPr lang="ru-RU" sz="1000" i="1">
                <a:latin typeface="Constantia" panose="02030602050306030303" pitchFamily="18" charset="0"/>
                <a:cs typeface="Times New Roman" panose="02020603050405020304" pitchFamily="18" charset="0"/>
              </a:rPr>
              <a:t>    </a:t>
            </a:r>
            <a:endParaRPr lang="ru-RU">
              <a:latin typeface="Constantia" panose="02030602050306030303" pitchFamily="18" charset="0"/>
            </a:endParaRPr>
          </a:p>
        </p:txBody>
      </p:sp>
      <p:sp>
        <p:nvSpPr>
          <p:cNvPr id="206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graphicFrame>
        <p:nvGraphicFramePr>
          <p:cNvPr id="31753" name="Object 9"/>
          <p:cNvGraphicFramePr>
            <a:graphicFrameLocks noChangeAspect="1"/>
          </p:cNvGraphicFramePr>
          <p:nvPr/>
        </p:nvGraphicFramePr>
        <p:xfrm>
          <a:off x="76200" y="3538538"/>
          <a:ext cx="9202738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Document" r:id="rId3" imgW="6372225" imgH="400050" progId="ChemWindow.Document">
                  <p:embed/>
                </p:oleObj>
              </mc:Choice>
              <mc:Fallback>
                <p:oleObj name="Document" r:id="rId3" imgW="6372225" imgH="400050" progId="ChemWindow.Document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3538538"/>
                        <a:ext cx="9202738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304800" y="4089400"/>
            <a:ext cx="8229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        б) если двойная связь находится не на краю, то образуется смесь кислот:</a:t>
            </a:r>
          </a:p>
          <a:p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graphicFrame>
        <p:nvGraphicFramePr>
          <p:cNvPr id="31757" name="Object 13"/>
          <p:cNvGraphicFramePr>
            <a:graphicFrameLocks noChangeAspect="1"/>
          </p:cNvGraphicFramePr>
          <p:nvPr/>
        </p:nvGraphicFramePr>
        <p:xfrm>
          <a:off x="609600" y="5807075"/>
          <a:ext cx="807720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Document" r:id="rId5" imgW="5448300" imgH="657225" progId="ChemWindow.Document">
                  <p:embed/>
                </p:oleObj>
              </mc:Choice>
              <mc:Fallback>
                <p:oleObj name="Document" r:id="rId5" imgW="5448300" imgH="657225" progId="ChemWindow.Document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807075"/>
                        <a:ext cx="8077200" cy="974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4" name="Rectangle 18"/>
          <p:cNvSpPr>
            <a:spLocks noChangeArrowheads="1"/>
          </p:cNvSpPr>
          <p:nvPr/>
        </p:nvSpPr>
        <p:spPr bwMode="auto">
          <a:xfrm>
            <a:off x="0" y="108585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000" i="1">
                <a:latin typeface="Constantia" panose="02030602050306030303" pitchFamily="18" charset="0"/>
                <a:cs typeface="Times New Roman" panose="02020603050405020304" pitchFamily="18" charset="0"/>
              </a:rPr>
              <a:t>   </a:t>
            </a:r>
            <a:r>
              <a:rPr lang="ru-RU" sz="1000" i="1">
                <a:latin typeface="Constantia" panose="02030602050306030303" pitchFamily="18" charset="0"/>
                <a:cs typeface="Times New Roman" panose="02020603050405020304" pitchFamily="18" charset="0"/>
              </a:rPr>
              <a:t>    </a:t>
            </a:r>
            <a:endParaRPr lang="ru-RU">
              <a:latin typeface="Constantia" panose="02030602050306030303" pitchFamily="18" charset="0"/>
            </a:endParaRPr>
          </a:p>
        </p:txBody>
      </p:sp>
      <p:graphicFrame>
        <p:nvGraphicFramePr>
          <p:cNvPr id="31763" name="Object 19"/>
          <p:cNvGraphicFramePr>
            <a:graphicFrameLocks noChangeAspect="1"/>
          </p:cNvGraphicFramePr>
          <p:nvPr/>
        </p:nvGraphicFramePr>
        <p:xfrm>
          <a:off x="889000" y="2667000"/>
          <a:ext cx="2692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Document" r:id="rId7" imgW="1009800" imgH="228600" progId="ChemWindow.Document">
                  <p:embed/>
                </p:oleObj>
              </mc:Choice>
              <mc:Fallback>
                <p:oleObj name="Document" r:id="rId7" imgW="1009800" imgH="228600" progId="ChemWindow.Document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0" y="2667000"/>
                        <a:ext cx="26924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Минус 26"/>
          <p:cNvSpPr/>
          <p:nvPr/>
        </p:nvSpPr>
        <p:spPr>
          <a:xfrm flipH="1">
            <a:off x="2362200" y="1905000"/>
            <a:ext cx="46038" cy="21336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 rot="20928350">
            <a:off x="3365500" y="2525713"/>
            <a:ext cx="914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 rot="451189">
            <a:off x="3440113" y="2971800"/>
            <a:ext cx="914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31764" name="Object 20"/>
          <p:cNvGraphicFramePr>
            <a:graphicFrameLocks noChangeAspect="1"/>
          </p:cNvGraphicFramePr>
          <p:nvPr/>
        </p:nvGraphicFramePr>
        <p:xfrm>
          <a:off x="4495800" y="2286000"/>
          <a:ext cx="1828800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Document" r:id="rId9" imgW="838080" imgH="200160" progId="ChemWindow.Document">
                  <p:embed/>
                </p:oleObj>
              </mc:Choice>
              <mc:Fallback>
                <p:oleObj name="Document" r:id="rId9" imgW="838080" imgH="200160" progId="ChemWindow.Document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286000"/>
                        <a:ext cx="1828800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65" name="Object 21"/>
          <p:cNvGraphicFramePr>
            <a:graphicFrameLocks noChangeAspect="1"/>
          </p:cNvGraphicFramePr>
          <p:nvPr/>
        </p:nvGraphicFramePr>
        <p:xfrm>
          <a:off x="4495800" y="2947988"/>
          <a:ext cx="114300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Document" r:id="rId11" imgW="390600" imgH="228600" progId="ChemWindow.Document">
                  <p:embed/>
                </p:oleObj>
              </mc:Choice>
              <mc:Fallback>
                <p:oleObj name="Document" r:id="rId11" imgW="390600" imgH="228600" progId="ChemWindow.Document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947988"/>
                        <a:ext cx="1143000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66" name="Object 22"/>
          <p:cNvGraphicFramePr>
            <a:graphicFrameLocks noChangeAspect="1"/>
          </p:cNvGraphicFramePr>
          <p:nvPr/>
        </p:nvGraphicFramePr>
        <p:xfrm>
          <a:off x="552450" y="4953000"/>
          <a:ext cx="38671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Document" r:id="rId13" imgW="1657440" imgH="228600" progId="ChemWindow.Document">
                  <p:embed/>
                </p:oleObj>
              </mc:Choice>
              <mc:Fallback>
                <p:oleObj name="Document" r:id="rId13" imgW="1657440" imgH="228600" progId="ChemWindow.Document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4953000"/>
                        <a:ext cx="386715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Минус 32"/>
          <p:cNvSpPr/>
          <p:nvPr/>
        </p:nvSpPr>
        <p:spPr>
          <a:xfrm flipH="1">
            <a:off x="1828800" y="4114800"/>
            <a:ext cx="46038" cy="21336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4" name="Стрелка вправо 33"/>
          <p:cNvSpPr/>
          <p:nvPr/>
        </p:nvSpPr>
        <p:spPr>
          <a:xfrm rot="20928350">
            <a:off x="4203700" y="4735513"/>
            <a:ext cx="914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5" name="Стрелка вправо 34"/>
          <p:cNvSpPr/>
          <p:nvPr/>
        </p:nvSpPr>
        <p:spPr>
          <a:xfrm rot="451189">
            <a:off x="4202113" y="5164138"/>
            <a:ext cx="914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31767" name="Object 23"/>
          <p:cNvGraphicFramePr>
            <a:graphicFrameLocks noChangeAspect="1"/>
          </p:cNvGraphicFramePr>
          <p:nvPr/>
        </p:nvGraphicFramePr>
        <p:xfrm>
          <a:off x="5257800" y="4572000"/>
          <a:ext cx="1828800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Document" r:id="rId15" imgW="838080" imgH="200160" progId="ChemWindow.Document">
                  <p:embed/>
                </p:oleObj>
              </mc:Choice>
              <mc:Fallback>
                <p:oleObj name="Document" r:id="rId15" imgW="838080" imgH="200160" progId="ChemWindow.Document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572000"/>
                        <a:ext cx="1828800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68" name="Object 24"/>
          <p:cNvGraphicFramePr>
            <a:graphicFrameLocks noChangeAspect="1"/>
          </p:cNvGraphicFramePr>
          <p:nvPr/>
        </p:nvGraphicFramePr>
        <p:xfrm>
          <a:off x="5257800" y="5105400"/>
          <a:ext cx="31559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Document" r:id="rId16" imgW="1352520" imgH="228600" progId="ChemWindow.Document">
                  <p:embed/>
                </p:oleObj>
              </mc:Choice>
              <mc:Fallback>
                <p:oleObj name="Document" r:id="rId16" imgW="1352520" imgH="228600" progId="ChemWindow.Document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5105400"/>
                        <a:ext cx="315595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1749" grpId="0"/>
      <p:bldP spid="31756" grpId="0"/>
      <p:bldP spid="27" grpId="0" animBg="1"/>
      <p:bldP spid="28" grpId="0" animBg="1"/>
      <p:bldP spid="29" grpId="0" animBg="1"/>
      <p:bldP spid="33" grpId="0" animBg="1"/>
      <p:bldP spid="34" grpId="0" animBg="1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Заголовок 1"/>
          <p:cNvSpPr>
            <a:spLocks noGrp="1"/>
          </p:cNvSpPr>
          <p:nvPr>
            <p:ph type="title"/>
          </p:nvPr>
        </p:nvSpPr>
        <p:spPr>
          <a:xfrm>
            <a:off x="1066800" y="591909"/>
            <a:ext cx="7848600" cy="128089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алкенов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раствором </a:t>
            </a:r>
            <a:r>
              <a:rPr lang="en-US" sz="4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KMnO</a:t>
            </a:r>
            <a:r>
              <a:rPr lang="ru-RU" sz="40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серной кислоте при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º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ru-RU" sz="4000" dirty="0" smtClean="0"/>
          </a:p>
        </p:txBody>
      </p:sp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76200" y="1828800"/>
            <a:ext cx="883920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в) если двойная связь находится при атоме углерода с двумя радикалами, то образуется кетон и карбоновая кислота или углекислый газ:</a:t>
            </a:r>
          </a:p>
          <a:p>
            <a:endParaRPr lang="ru-RU" dirty="0">
              <a:latin typeface="Constantia" panose="02030602050306030303" pitchFamily="18" charset="0"/>
            </a:endParaRP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838200" y="4267200"/>
          <a:ext cx="7786688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Document" r:id="rId3" imgW="5353050" imgH="628650" progId="ChemWindow.Document">
                  <p:embed/>
                </p:oleObj>
              </mc:Choice>
              <mc:Fallback>
                <p:oleObj name="Document" r:id="rId3" imgW="5353050" imgH="628650" progId="ChemWindow.Document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267200"/>
                        <a:ext cx="7786688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76200" y="2933700"/>
          <a:ext cx="233045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Document" r:id="rId5" imgW="1266840" imgH="476280" progId="ChemWindow.Document">
                  <p:embed/>
                </p:oleObj>
              </mc:Choice>
              <mc:Fallback>
                <p:oleObj name="Document" r:id="rId5" imgW="1266840" imgH="476280" progId="ChemWindow.Document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2933700"/>
                        <a:ext cx="233045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Стрелка вправо 7"/>
          <p:cNvSpPr/>
          <p:nvPr/>
        </p:nvSpPr>
        <p:spPr>
          <a:xfrm rot="20870505">
            <a:off x="2300288" y="2744788"/>
            <a:ext cx="914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rot="658556">
            <a:off x="2146300" y="3286125"/>
            <a:ext cx="914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3200400" y="3352800"/>
          <a:ext cx="187166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Document" r:id="rId7" imgW="952560" imgH="200160" progId="ChemWindow.Document">
                  <p:embed/>
                </p:oleObj>
              </mc:Choice>
              <mc:Fallback>
                <p:oleObj name="Document" r:id="rId7" imgW="952560" imgH="200160" progId="ChemWindow.Document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352800"/>
                        <a:ext cx="1871663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3" name="Object 7"/>
          <p:cNvGraphicFramePr>
            <a:graphicFrameLocks noChangeAspect="1"/>
          </p:cNvGraphicFramePr>
          <p:nvPr/>
        </p:nvGraphicFramePr>
        <p:xfrm>
          <a:off x="3276600" y="2514600"/>
          <a:ext cx="1560513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Document" r:id="rId9" imgW="838080" imgH="476280" progId="ChemWindow.Document">
                  <p:embed/>
                </p:oleObj>
              </mc:Choice>
              <mc:Fallback>
                <p:oleObj name="Document" r:id="rId9" imgW="838080" imgH="476280" progId="ChemWindow.Document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514600"/>
                        <a:ext cx="1560513" cy="88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7" name="Object 15"/>
          <p:cNvGraphicFramePr>
            <a:graphicFrameLocks noChangeAspect="1"/>
          </p:cNvGraphicFramePr>
          <p:nvPr/>
        </p:nvGraphicFramePr>
        <p:xfrm>
          <a:off x="914400" y="5211763"/>
          <a:ext cx="693420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Document" r:id="rId11" imgW="4562640" imgH="600120" progId="ChemWindow.Document">
                  <p:embed/>
                </p:oleObj>
              </mc:Choice>
              <mc:Fallback>
                <p:oleObj name="Document" r:id="rId11" imgW="4562640" imgH="600120" progId="ChemWindow.Document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211763"/>
                        <a:ext cx="6934200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8" name="Object 16"/>
          <p:cNvGraphicFramePr>
            <a:graphicFrameLocks noChangeAspect="1"/>
          </p:cNvGraphicFramePr>
          <p:nvPr/>
        </p:nvGraphicFramePr>
        <p:xfrm>
          <a:off x="4953000" y="2895600"/>
          <a:ext cx="171926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Document" r:id="rId13" imgW="895320" imgH="476280" progId="ChemWindow.Document">
                  <p:embed/>
                </p:oleObj>
              </mc:Choice>
              <mc:Fallback>
                <p:oleObj name="Document" r:id="rId13" imgW="895320" imgH="476280" progId="ChemWindow.Document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895600"/>
                        <a:ext cx="1719263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7"/>
          <p:cNvGraphicFramePr>
            <a:graphicFrameLocks noChangeAspect="1"/>
          </p:cNvGraphicFramePr>
          <p:nvPr/>
        </p:nvGraphicFramePr>
        <p:xfrm>
          <a:off x="7583488" y="2438400"/>
          <a:ext cx="1560512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Document" r:id="rId15" imgW="838080" imgH="476280" progId="ChemWindow.Document">
                  <p:embed/>
                </p:oleObj>
              </mc:Choice>
              <mc:Fallback>
                <p:oleObj name="Document" r:id="rId15" imgW="838080" imgH="476280" progId="ChemWindow.Document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3488" y="2438400"/>
                        <a:ext cx="1560512" cy="88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7" name="Object 19"/>
          <p:cNvGraphicFramePr>
            <a:graphicFrameLocks noChangeAspect="1"/>
          </p:cNvGraphicFramePr>
          <p:nvPr/>
        </p:nvGraphicFramePr>
        <p:xfrm>
          <a:off x="7772400" y="3352800"/>
          <a:ext cx="987425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Document" r:id="rId16" imgW="390600" imgH="228600" progId="ChemWindow.Document">
                  <p:embed/>
                </p:oleObj>
              </mc:Choice>
              <mc:Fallback>
                <p:oleObj name="Document" r:id="rId16" imgW="390600" imgH="228600" progId="ChemWindow.Document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0" y="3352800"/>
                        <a:ext cx="987425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Стрелка вправо 18"/>
          <p:cNvSpPr/>
          <p:nvPr/>
        </p:nvSpPr>
        <p:spPr>
          <a:xfrm rot="20870505">
            <a:off x="6567488" y="2684463"/>
            <a:ext cx="914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 rot="658556">
            <a:off x="6616700" y="3267075"/>
            <a:ext cx="914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1" name="Минус 20"/>
          <p:cNvSpPr/>
          <p:nvPr/>
        </p:nvSpPr>
        <p:spPr>
          <a:xfrm flipH="1">
            <a:off x="1066800" y="2057400"/>
            <a:ext cx="46038" cy="21336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2" name="Минус 21"/>
          <p:cNvSpPr/>
          <p:nvPr/>
        </p:nvSpPr>
        <p:spPr>
          <a:xfrm flipH="1">
            <a:off x="5745163" y="1981200"/>
            <a:ext cx="46037" cy="21336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6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  <p:bldP spid="9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1740" y="389732"/>
            <a:ext cx="8991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алкадиенов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раствором </a:t>
            </a:r>
            <a:r>
              <a:rPr lang="en-US" sz="4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KMnO</a:t>
            </a:r>
            <a:r>
              <a:rPr lang="ru-RU" sz="40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серной кислоте при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º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ru-RU" sz="4000" dirty="0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81000" y="1752600"/>
            <a:ext cx="82296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 молекуле 2 двойных связи, то при равных условиях они обе будут подвержены разрыву с образованием смеси веществ одно- и двухосновной кислот, углекислого газа или кетона:</a:t>
            </a:r>
            <a:endParaRPr lang="ru-RU" sz="2000"/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228600" y="4329113"/>
          <a:ext cx="8915400" cy="115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Document" r:id="rId3" imgW="6162675" imgH="800100" progId="ChemWindow.Document">
                  <p:embed/>
                </p:oleObj>
              </mc:Choice>
              <mc:Fallback>
                <p:oleObj name="Document" r:id="rId3" imgW="6162675" imgH="800100" progId="ChemWindow.Document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329113"/>
                        <a:ext cx="8915400" cy="1157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152400" y="5486400"/>
          <a:ext cx="89693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Document" r:id="rId5" imgW="6115050" imgH="571500" progId="ChemWindow.Document">
                  <p:embed/>
                </p:oleObj>
              </mc:Choice>
              <mc:Fallback>
                <p:oleObj name="Document" r:id="rId5" imgW="6115050" imgH="571500" progId="ChemWindow.Document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486400"/>
                        <a:ext cx="8969375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76200" y="3200400"/>
          <a:ext cx="419100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Document" r:id="rId7" imgW="2562120" imgH="476280" progId="ChemWindow.Document">
                  <p:embed/>
                </p:oleObj>
              </mc:Choice>
              <mc:Fallback>
                <p:oleObj name="Document" r:id="rId7" imgW="2562120" imgH="476280" progId="ChemWindow.Document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3200400"/>
                        <a:ext cx="4191000" cy="77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Стрелка вправо 9"/>
          <p:cNvSpPr/>
          <p:nvPr/>
        </p:nvSpPr>
        <p:spPr>
          <a:xfrm rot="20928350">
            <a:off x="4178300" y="2982913"/>
            <a:ext cx="914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4191000" y="3276600"/>
            <a:ext cx="914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451189">
            <a:off x="4202113" y="3563938"/>
            <a:ext cx="914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3" name="Object 10"/>
          <p:cNvGraphicFramePr>
            <a:graphicFrameLocks noChangeAspect="1"/>
          </p:cNvGraphicFramePr>
          <p:nvPr/>
        </p:nvGraphicFramePr>
        <p:xfrm>
          <a:off x="5181600" y="3581400"/>
          <a:ext cx="16097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Document" r:id="rId9" imgW="838080" imgH="476280" progId="ChemWindow.Document">
                  <p:embed/>
                </p:oleObj>
              </mc:Choice>
              <mc:Fallback>
                <p:oleObj name="Document" r:id="rId9" imgW="838080" imgH="476280" progId="ChemWindow.Document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581400"/>
                        <a:ext cx="160972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2" name="Object 12"/>
          <p:cNvGraphicFramePr>
            <a:graphicFrameLocks noChangeAspect="1"/>
          </p:cNvGraphicFramePr>
          <p:nvPr/>
        </p:nvGraphicFramePr>
        <p:xfrm>
          <a:off x="5181600" y="2819400"/>
          <a:ext cx="3505200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Document" r:id="rId11" imgW="1847880" imgH="228600" progId="ChemWindow.Document">
                  <p:embed/>
                </p:oleObj>
              </mc:Choice>
              <mc:Fallback>
                <p:oleObj name="Document" r:id="rId11" imgW="1847880" imgH="228600" progId="ChemWindow.Document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2819400"/>
                        <a:ext cx="3505200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Минус 15"/>
          <p:cNvSpPr/>
          <p:nvPr/>
        </p:nvSpPr>
        <p:spPr>
          <a:xfrm flipH="1">
            <a:off x="762000" y="2286000"/>
            <a:ext cx="46038" cy="21336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Минус 16"/>
          <p:cNvSpPr/>
          <p:nvPr/>
        </p:nvSpPr>
        <p:spPr>
          <a:xfrm flipH="1">
            <a:off x="3048000" y="2286000"/>
            <a:ext cx="46038" cy="21336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5136" name="Object 16"/>
          <p:cNvGraphicFramePr>
            <a:graphicFrameLocks noChangeAspect="1"/>
          </p:cNvGraphicFramePr>
          <p:nvPr/>
        </p:nvGraphicFramePr>
        <p:xfrm>
          <a:off x="5105400" y="3200400"/>
          <a:ext cx="182880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Document" r:id="rId13" imgW="952560" imgH="200160" progId="ChemWindow.Document">
                  <p:embed/>
                </p:oleObj>
              </mc:Choice>
              <mc:Fallback>
                <p:oleObj name="Document" r:id="rId13" imgW="952560" imgH="200160" progId="ChemWindow.Document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200400"/>
                        <a:ext cx="182880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0" grpId="0" animBg="1"/>
      <p:bldP spid="11" grpId="0" animBg="1"/>
      <p:bldP spid="12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1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457200" y="1371600"/>
            <a:ext cx="3748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(среда щелочная 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r>
              <a:rPr lang="ru-RU" sz="24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¯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4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304800" y="1828800"/>
          <a:ext cx="403860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Document" r:id="rId3" imgW="2705040" imgH="495360" progId="ChemWindow.Document">
                  <p:embed/>
                </p:oleObj>
              </mc:Choice>
              <mc:Fallback>
                <p:oleObj name="Document" r:id="rId3" imgW="2705040" imgH="495360" progId="ChemWindow.Document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828800"/>
                        <a:ext cx="4038600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4267200" y="1828800"/>
          <a:ext cx="44831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Document" r:id="rId5" imgW="3162240" imgH="752400" progId="ChemWindow.Document">
                  <p:embed/>
                </p:oleObj>
              </mc:Choice>
              <mc:Fallback>
                <p:oleObj name="Document" r:id="rId5" imgW="3162240" imgH="752400" progId="ChemWindow.Document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828800"/>
                        <a:ext cx="44831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Стрелка вниз 6"/>
          <p:cNvSpPr/>
          <p:nvPr/>
        </p:nvSpPr>
        <p:spPr>
          <a:xfrm rot="2309161">
            <a:off x="3529013" y="2513013"/>
            <a:ext cx="219075" cy="6445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19174230">
            <a:off x="4111625" y="2487613"/>
            <a:ext cx="201613" cy="7715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3124200" y="3048000"/>
            <a:ext cx="91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OH¯</a:t>
            </a:r>
            <a:endParaRPr lang="ru-RU" sz="240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4343400" y="3048000"/>
            <a:ext cx="76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4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sz="2400"/>
          </a:p>
        </p:txBody>
      </p:sp>
      <p:sp>
        <p:nvSpPr>
          <p:cNvPr id="11" name="Стрелка углом 10"/>
          <p:cNvSpPr/>
          <p:nvPr/>
        </p:nvSpPr>
        <p:spPr>
          <a:xfrm rot="16200000">
            <a:off x="1562100" y="1790700"/>
            <a:ext cx="914400" cy="23622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Стрелка углом 11"/>
          <p:cNvSpPr/>
          <p:nvPr/>
        </p:nvSpPr>
        <p:spPr>
          <a:xfrm rot="16200000">
            <a:off x="1752600" y="1981200"/>
            <a:ext cx="914400" cy="19812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Стрелка углом 14"/>
          <p:cNvSpPr/>
          <p:nvPr/>
        </p:nvSpPr>
        <p:spPr>
          <a:xfrm rot="16200000" flipV="1">
            <a:off x="5962650" y="1352550"/>
            <a:ext cx="952500" cy="31242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228600" y="3733800"/>
          <a:ext cx="8915400" cy="914400"/>
        </p:xfrm>
        <a:graphic>
          <a:graphicData uri="http://schemas.openxmlformats.org/drawingml/2006/table">
            <a:tbl>
              <a:tblPr/>
              <a:tblGrid>
                <a:gridCol w="5208588"/>
                <a:gridCol w="3706812"/>
              </a:tblGrid>
              <a:tr h="9144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23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en-US" sz="23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en-US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+ 2OH¯ - 2e</a:t>
                      </a:r>
                      <a:r>
                        <a:rPr kumimoji="0" lang="en-US" sz="23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→ C</a:t>
                      </a:r>
                      <a:r>
                        <a:rPr kumimoji="0" lang="en-US" sz="23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en-US" sz="23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kumimoji="0" lang="en-US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en-US" sz="23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MnO</a:t>
                      </a:r>
                      <a:r>
                        <a:rPr kumimoji="0" lang="en-US" sz="23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¯ + 2H</a:t>
                      </a:r>
                      <a:r>
                        <a:rPr kumimoji="0" lang="en-US" sz="23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 + 3e</a:t>
                      </a:r>
                      <a:r>
                        <a:rPr kumimoji="0" lang="en-US" sz="2300" b="0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→ MnO</a:t>
                      </a:r>
                      <a:r>
                        <a:rPr kumimoji="0" lang="en-US" sz="23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↓ + 4OH¯</a:t>
                      </a:r>
                      <a:endParaRPr kumimoji="0" lang="ru-RU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  Red, </a:t>
                      </a:r>
                      <a:r>
                        <a:rPr kumimoji="0" lang="ru-RU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окисляется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  Ох, восстанавливается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334963" y="4948238"/>
            <a:ext cx="86566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3C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+ 6OH</a:t>
            </a:r>
            <a:r>
              <a:rPr 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 ¯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+ 2MnO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 ¯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+ 4H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O → 3C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+ 2MnO</a:t>
            </a:r>
            <a:r>
              <a:rPr lang="en-US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↓ + 8OH</a:t>
            </a:r>
            <a:r>
              <a:rPr 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 ¯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4" grpId="0" autoUpdateAnimBg="0"/>
      <p:bldP spid="7" grpId="0" animBg="1" autoUpdateAnimBg="0"/>
      <p:bldP spid="8" grpId="0" animBg="1" autoUpdateAnimBg="0"/>
      <p:bldP spid="9" grpId="0" autoUpdateAnimBg="0"/>
      <p:bldP spid="10" grpId="0" autoUpdateAnimBg="0"/>
      <p:bldP spid="11" grpId="0" animBg="1" autoUpdateAnimBg="0"/>
      <p:bldP spid="12" grpId="0" animBg="1" autoUpdateAnimBg="0"/>
      <p:bldP spid="15" grpId="0" animBg="1" autoUpdateAnimBg="0"/>
      <p:bldP spid="1229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1</a:t>
            </a:r>
            <a:br>
              <a:rPr lang="ru-RU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1219200"/>
            <a:ext cx="89916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5794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Сокращаем одинаковые частицы в левой и правой частях схемы и получаем: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749300" y="2144713"/>
            <a:ext cx="7562850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¯ </a:t>
            </a:r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+ 4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→ 3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↓ + 2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OH ¯</a:t>
            </a:r>
            <a:endParaRPr lang="ru-RU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2895600"/>
            <a:ext cx="5788025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6159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Записываем УХР в молекулярном виде: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887413" y="3440113"/>
            <a:ext cx="7418387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KMnO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+ 4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= 3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 + 2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ru-RU" sz="23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↓ + 2</a:t>
            </a:r>
            <a:r>
              <a:rPr lang="en-US" sz="2300" i="1">
                <a:latin typeface="Times New Roman" panose="02020603050405020304" pitchFamily="18" charset="0"/>
                <a:cs typeface="Times New Roman" panose="02020603050405020304" pitchFamily="18" charset="0"/>
              </a:rPr>
              <a:t>KOH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4230688" y="4038600"/>
            <a:ext cx="646112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sz="2300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/>
          </a:p>
        </p:txBody>
      </p:sp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152400" y="4633913"/>
          <a:ext cx="8839200" cy="115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Document" r:id="rId3" imgW="6353175" imgH="828675" progId="ChemWindow.Document">
                  <p:embed/>
                </p:oleObj>
              </mc:Choice>
              <mc:Fallback>
                <p:oleObj name="Document" r:id="rId3" imgW="6353175" imgH="828675" progId="ChemWindow.Document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633913"/>
                        <a:ext cx="8839200" cy="1157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/>
      <p:bldP spid="13316" grpId="0"/>
      <p:bldP spid="13317" grpId="0"/>
      <p:bldP spid="13318" grpId="0"/>
      <p:bldP spid="133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(метод электронного баланса)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457200" y="1371600"/>
            <a:ext cx="3748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(среда щелочная 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r>
              <a:rPr lang="ru-RU" sz="24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¯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400" i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304800" y="1828800"/>
          <a:ext cx="403860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4" name="Document" r:id="rId3" imgW="2705040" imgH="495360" progId="ChemWindow.Document">
                  <p:embed/>
                </p:oleObj>
              </mc:Choice>
              <mc:Fallback>
                <p:oleObj name="Document" r:id="rId3" imgW="2705040" imgH="495360" progId="ChemWindow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828800"/>
                        <a:ext cx="4038600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4267200" y="1828800"/>
          <a:ext cx="44831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5" name="Document" r:id="rId5" imgW="3162240" imgH="752400" progId="ChemWindow.Document">
                  <p:embed/>
                </p:oleObj>
              </mc:Choice>
              <mc:Fallback>
                <p:oleObj name="Document" r:id="rId5" imgW="3162240" imgH="752400" progId="ChemWindow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828800"/>
                        <a:ext cx="44831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Стрелка вниз 6"/>
          <p:cNvSpPr/>
          <p:nvPr/>
        </p:nvSpPr>
        <p:spPr>
          <a:xfrm rot="2309161">
            <a:off x="3529013" y="2513013"/>
            <a:ext cx="219075" cy="6445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19174230">
            <a:off x="4111625" y="2487613"/>
            <a:ext cx="201613" cy="7715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3124200" y="3048000"/>
            <a:ext cx="91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OH¯</a:t>
            </a:r>
            <a:endParaRPr lang="ru-RU" sz="240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4343400" y="3048000"/>
            <a:ext cx="76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24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sz="2400"/>
          </a:p>
        </p:txBody>
      </p:sp>
      <p:sp>
        <p:nvSpPr>
          <p:cNvPr id="11" name="Стрелка углом 10"/>
          <p:cNvSpPr/>
          <p:nvPr/>
        </p:nvSpPr>
        <p:spPr>
          <a:xfrm rot="16200000">
            <a:off x="1562100" y="1790700"/>
            <a:ext cx="914400" cy="23622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Стрелка углом 11"/>
          <p:cNvSpPr/>
          <p:nvPr/>
        </p:nvSpPr>
        <p:spPr>
          <a:xfrm rot="16200000">
            <a:off x="1752600" y="1981200"/>
            <a:ext cx="914400" cy="19812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Стрелка углом 14"/>
          <p:cNvSpPr/>
          <p:nvPr/>
        </p:nvSpPr>
        <p:spPr>
          <a:xfrm rot="16200000" flipV="1">
            <a:off x="5962650" y="1352550"/>
            <a:ext cx="952500" cy="31242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772293"/>
              </p:ext>
            </p:extLst>
          </p:nvPr>
        </p:nvGraphicFramePr>
        <p:xfrm>
          <a:off x="228600" y="3733800"/>
          <a:ext cx="8915400" cy="1051560"/>
        </p:xfrm>
        <a:graphic>
          <a:graphicData uri="http://schemas.openxmlformats.org/drawingml/2006/table">
            <a:tbl>
              <a:tblPr/>
              <a:tblGrid>
                <a:gridCol w="5208588"/>
                <a:gridCol w="3706812"/>
              </a:tblGrid>
              <a:tr h="9144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ru-RU" sz="23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en-US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kumimoji="0" lang="ru-RU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en-US" sz="23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→ </a:t>
                      </a:r>
                      <a:r>
                        <a:rPr kumimoji="0" lang="en-US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ru-RU" sz="23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+1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ru-RU" sz="23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r>
                        <a:rPr kumimoji="0" lang="en-US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kumimoji="0" lang="ru-RU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en-US" sz="23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→ C</a:t>
                      </a:r>
                      <a:r>
                        <a:rPr kumimoji="0" lang="ru-RU" sz="23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23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Mn</a:t>
                      </a:r>
                      <a:r>
                        <a:rPr kumimoji="0" lang="ru-RU" sz="23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+7</a:t>
                      </a:r>
                      <a:r>
                        <a:rPr kumimoji="0" lang="en-US" sz="23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</a:t>
                      </a:r>
                      <a:r>
                        <a:rPr kumimoji="0" lang="en-US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3e</a:t>
                      </a:r>
                      <a:r>
                        <a:rPr kumimoji="0" lang="en-US" sz="23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2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→ </a:t>
                      </a:r>
                      <a:r>
                        <a:rPr kumimoji="0" lang="en-US" sz="23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Mn</a:t>
                      </a:r>
                      <a:r>
                        <a:rPr kumimoji="0" lang="ru-RU" sz="2300" b="0" i="1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+4</a:t>
                      </a:r>
                      <a:endParaRPr kumimoji="0" lang="ru-RU" sz="23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lain" startAt="3"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Red</a:t>
                      </a: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окисляется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  Ох, восстанавливается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812707" y="4956081"/>
            <a:ext cx="7701147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3C</a:t>
            </a:r>
            <a:r>
              <a:rPr lang="en-US" sz="2300" i="1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300" i="1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2К</a:t>
            </a:r>
            <a:r>
              <a:rPr lang="en-US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en-US" sz="2300" i="1" baseline="-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+ 4H</a:t>
            </a:r>
            <a:r>
              <a:rPr lang="en-US" sz="2300" i="1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→ 3C</a:t>
            </a:r>
            <a:r>
              <a:rPr lang="en-US" sz="2300" i="1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300" i="1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300" i="1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+ 2MnO</a:t>
            </a:r>
            <a:r>
              <a:rPr lang="en-US" sz="2300" i="1" baseline="-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↓ + </a:t>
            </a:r>
            <a:r>
              <a:rPr lang="ru-RU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2К</a:t>
            </a:r>
            <a:r>
              <a:rPr lang="en-US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464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4" grpId="0" autoUpdateAnimBg="0"/>
      <p:bldP spid="7" grpId="0" animBg="1" autoUpdateAnimBg="0"/>
      <p:bldP spid="8" grpId="0" animBg="1" autoUpdateAnimBg="0"/>
      <p:bldP spid="9" grpId="0" autoUpdateAnimBg="0"/>
      <p:bldP spid="10" grpId="0" autoUpdateAnimBg="0"/>
      <p:bldP spid="11" grpId="0" animBg="1" autoUpdateAnimBg="0"/>
      <p:bldP spid="12" grpId="0" animBg="1" autoUpdateAnimBg="0"/>
      <p:bldP spid="15" grpId="0" animBg="1" autoUpdateAnimBg="0"/>
      <p:bldP spid="12294" grpId="0"/>
    </p:bld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691</TotalTime>
  <Words>867</Words>
  <Application>Microsoft Office PowerPoint</Application>
  <PresentationFormat>Экран (4:3)</PresentationFormat>
  <Paragraphs>116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Constantia</vt:lpstr>
      <vt:lpstr>Wingdings 2</vt:lpstr>
      <vt:lpstr>Times New Roman</vt:lpstr>
      <vt:lpstr>Легкий дым</vt:lpstr>
      <vt:lpstr>ChemWindow Document</vt:lpstr>
      <vt:lpstr>Некоторые Окислительно-восстановительные реакции алкенов</vt:lpstr>
      <vt:lpstr>Правила составления ОВР</vt:lpstr>
      <vt:lpstr>Взаимодействия алкенов с водным раствором KMnO4 (реакция Вагнера)</vt:lpstr>
      <vt:lpstr>Взаимодействия алкенов с раствором KMnO4 в серной кислоте при tºC </vt:lpstr>
      <vt:lpstr>Взаимодействия алкенов с раствором KMnO4 в серной кислоте при tºC</vt:lpstr>
      <vt:lpstr>Взаимодействия алкадиенов с раствором KMnO4 в серной кислоте при tºC</vt:lpstr>
      <vt:lpstr>Пример 1</vt:lpstr>
      <vt:lpstr>Пример 1 </vt:lpstr>
      <vt:lpstr>Пример 1 (метод электронного баланса)</vt:lpstr>
      <vt:lpstr>Пример 2</vt:lpstr>
      <vt:lpstr>Пример 2</vt:lpstr>
      <vt:lpstr>Пример 3</vt:lpstr>
      <vt:lpstr>Пример 3 </vt:lpstr>
      <vt:lpstr>Пример 4</vt:lpstr>
      <vt:lpstr>Пример 4</vt:lpstr>
      <vt:lpstr>Задание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Antiquarius; Olga Akimova</dc:creator>
  <cp:lastModifiedBy>Olga Akimova</cp:lastModifiedBy>
  <cp:revision>127</cp:revision>
  <dcterms:created xsi:type="dcterms:W3CDTF">2011-11-02T06:14:18Z</dcterms:created>
  <dcterms:modified xsi:type="dcterms:W3CDTF">2013-11-04T05:36:50Z</dcterms:modified>
</cp:coreProperties>
</file>