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8" r:id="rId3"/>
    <p:sldId id="259" r:id="rId4"/>
    <p:sldId id="260" r:id="rId5"/>
    <p:sldId id="265" r:id="rId6"/>
    <p:sldId id="262" r:id="rId7"/>
    <p:sldId id="264" r:id="rId8"/>
    <p:sldId id="263" r:id="rId9"/>
    <p:sldId id="272" r:id="rId10"/>
    <p:sldId id="266" r:id="rId11"/>
    <p:sldId id="267" r:id="rId12"/>
    <p:sldId id="268" r:id="rId13"/>
    <p:sldId id="269" r:id="rId14"/>
    <p:sldId id="270" r:id="rId15"/>
    <p:sldId id="271" r:id="rId16"/>
    <p:sldId id="25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8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73E18D-8E56-4F88-BEF9-AF28526CAE31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AAB5F90-54FB-4ECF-A24D-F44AE9955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5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6BB69-0401-42F5-A876-1D2F6AF81915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0F7C7D-61FD-43FA-BB60-3EC568F0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2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6BB69-0401-42F5-A876-1D2F6AF81915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0F7C7D-61FD-43FA-BB60-3EC568F05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1983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6BB69-0401-42F5-A876-1D2F6AF81915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0F7C7D-61FD-43FA-BB60-3EC568F0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02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6BB69-0401-42F5-A876-1D2F6AF81915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0F7C7D-61FD-43FA-BB60-3EC568F05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594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6BB69-0401-42F5-A876-1D2F6AF81915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0F7C7D-61FD-43FA-BB60-3EC568F0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31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AC4DC0-AADF-4D0F-A4F1-171B65BB37C1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A9BC-23F5-47F4-8CA2-B3B2D94BFE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02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9D3E4-CDE3-48D6-9285-F650ABDCB3F0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512B-9C21-4207-BD7E-88E9D8D73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1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B00CC-3324-45BD-9C9E-287CC43880E2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B4BF-442A-4490-8597-88B6603023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AF1A5E-A365-43BE-9BCB-28DFC556C07D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BA0076C-14DC-4393-BDC5-83D25E107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BFD45F-77CE-4D98-9EAE-9A697F10B464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70B5B0A-5394-476E-9CCB-C00D239EC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2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EEEB9-66A8-4021-9414-C832448BE108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612EDDE-360D-4F43-9C9D-434380F79C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C8CE09-3242-4B5E-8202-AB087B061C4A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35F44-28FC-4A47-A880-60E43044B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3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2A943-0777-4F39-A3F7-F70A66483AC8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C0DE-BEA9-4638-A93A-2F4051727B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4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C7F5F9-E0BC-420B-9F33-D406067FDC11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ADEBB-73DD-414F-9AF7-1B72A2412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A21F46-728D-436F-A283-25FD463A5165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D23CFF5-4F16-4A73-8124-F643C2AFC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1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96BB69-0401-42F5-A876-1D2F6AF81915}" type="datetimeFigureOut">
              <a:rPr lang="en-US" smtClean="0"/>
              <a:pPr>
                <a:defRPr/>
              </a:pPr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0F7C7D-61FD-43FA-BB60-3EC568F0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2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8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5.wmf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851648" cy="3429000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cap="all" dirty="0" smtClean="0"/>
              <a:t>Некоторые Окислительно</a:t>
            </a:r>
            <a:r>
              <a:rPr lang="ru-RU" sz="4400" cap="all" dirty="0" smtClean="0"/>
              <a:t>-восстановительные реакции </a:t>
            </a:r>
            <a:r>
              <a:rPr lang="ru-RU" sz="4400" cap="all" dirty="0" err="1" smtClean="0"/>
              <a:t>алкенов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44958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Выполнила Акимова Ольга Васильевна</a:t>
            </a:r>
          </a:p>
          <a:p>
            <a:pPr algn="r"/>
            <a:r>
              <a:rPr lang="ru-RU" dirty="0" smtClean="0"/>
              <a:t>учитель химии высшей категории</a:t>
            </a:r>
          </a:p>
          <a:p>
            <a:pPr algn="r"/>
            <a:r>
              <a:rPr lang="ru-RU" dirty="0" smtClean="0"/>
              <a:t>МАОУ </a:t>
            </a:r>
            <a:r>
              <a:rPr lang="ru-RU" dirty="0" err="1" smtClean="0"/>
              <a:t>Барыбинской</a:t>
            </a:r>
            <a:r>
              <a:rPr lang="ru-RU" dirty="0" smtClean="0"/>
              <a:t> СОШ </a:t>
            </a:r>
          </a:p>
          <a:p>
            <a:pPr algn="r"/>
            <a:r>
              <a:rPr lang="ru-RU" dirty="0" err="1" smtClean="0"/>
              <a:t>г.Домодедово</a:t>
            </a:r>
            <a:r>
              <a:rPr lang="ru-RU" dirty="0"/>
              <a:t> </a:t>
            </a:r>
            <a:r>
              <a:rPr lang="ru-RU" dirty="0" smtClean="0"/>
              <a:t>Московской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2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57200" y="1295400"/>
            <a:ext cx="40386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(среда кислотная 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576388" y="2209800"/>
          <a:ext cx="406241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Document" r:id="rId3" imgW="2419200" imgH="771480" progId="ChemWindow.Document">
                  <p:embed/>
                </p:oleObj>
              </mc:Choice>
              <mc:Fallback>
                <p:oleObj name="Document" r:id="rId3" imgW="2419200" imgH="771480" progId="ChemWindow.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2209800"/>
                        <a:ext cx="406241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Минус 17"/>
          <p:cNvSpPr/>
          <p:nvPr/>
        </p:nvSpPr>
        <p:spPr>
          <a:xfrm flipH="1">
            <a:off x="1905000" y="1752600"/>
            <a:ext cx="46038" cy="2133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20037411">
            <a:off x="2527300" y="2246313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435540">
            <a:off x="2593975" y="3100388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3505200" y="1828800"/>
          <a:ext cx="1752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Document" r:id="rId5" imgW="1095480" imgH="476280" progId="ChemWindow.Document">
                  <p:embed/>
                </p:oleObj>
              </mc:Choice>
              <mc:Fallback>
                <p:oleObj name="Document" r:id="rId5" imgW="1095480" imgH="476280" progId="ChemWindow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828800"/>
                        <a:ext cx="1752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3017838" y="3238500"/>
          <a:ext cx="23923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Document" r:id="rId7" imgW="1305000" imgH="228600" progId="ChemWindow.Document">
                  <p:embed/>
                </p:oleObj>
              </mc:Choice>
              <mc:Fallback>
                <p:oleObj name="Document" r:id="rId7" imgW="1305000" imgH="228600" progId="ChemWindow.Document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3238500"/>
                        <a:ext cx="2392362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81000" y="3657600"/>
          <a:ext cx="7962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Document" r:id="rId9" imgW="4524480" imgH="476280" progId="ChemWindow.Document">
                  <p:embed/>
                </p:oleObj>
              </mc:Choice>
              <mc:Fallback>
                <p:oleObj name="Document" r:id="rId9" imgW="4524480" imgH="476280" progId="ChemWindow.Document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57600"/>
                        <a:ext cx="79629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152400" y="4572000"/>
          <a:ext cx="8991600" cy="1066800"/>
        </p:xfrm>
        <a:graphic>
          <a:graphicData uri="http://schemas.openxmlformats.org/drawingml/2006/table">
            <a:tbl>
              <a:tblPr/>
              <a:tblGrid>
                <a:gridCol w="5588000"/>
                <a:gridCol w="34036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+ 3H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- 6e</a:t>
                      </a:r>
                      <a:r>
                        <a:rPr kumimoji="0" lang="en-US" sz="2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C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+ C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+6H</a:t>
                      </a:r>
                      <a:r>
                        <a:rPr kumimoji="0" lang="en-US" sz="2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¯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+ 8H</a:t>
                      </a:r>
                      <a:r>
                        <a:rPr kumimoji="0" lang="en-US" sz="2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+ 5e</a:t>
                      </a:r>
                      <a:r>
                        <a:rPr kumimoji="0" lang="en-US" sz="2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Mn</a:t>
                      </a:r>
                      <a:r>
                        <a:rPr kumimoji="0" lang="en-US" sz="2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+ 4H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  Red, 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окисляется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Ох, восстанавливается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2400" y="5715000"/>
            <a:ext cx="8610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5C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+ 15H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O + 6MnO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¯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+ 48H</a:t>
            </a:r>
            <a:r>
              <a:rPr lang="en-US" sz="22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endParaRPr lang="ru-RU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→ 5C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O + 5C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+ 6Mn</a:t>
            </a:r>
            <a:r>
              <a:rPr lang="en-US" sz="22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+ 30H</a:t>
            </a:r>
            <a:r>
              <a:rPr lang="en-US" sz="22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+ 24H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5638800" y="2447925"/>
          <a:ext cx="9906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Document" r:id="rId11" imgW="438120" imgH="266760" progId="ChemWindow.Document">
                  <p:embed/>
                </p:oleObj>
              </mc:Choice>
              <mc:Fallback>
                <p:oleObj name="Document" r:id="rId11" imgW="438120" imgH="266760" progId="ChemWindow.Document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447925"/>
                        <a:ext cx="9906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37892" grpId="0" autoUpdateAnimBg="0"/>
      <p:bldP spid="18" grpId="0" animBg="1"/>
      <p:bldP spid="19" grpId="0" animBg="1" autoUpdateAnimBg="0"/>
      <p:bldP spid="20" grpId="0" animBg="1" autoUpdateAnimBg="0"/>
      <p:bldP spid="378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2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219200"/>
            <a:ext cx="8991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79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Сокращаем одинаковые частицы в левой и правой частях схемы и получаем: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2743200"/>
            <a:ext cx="57880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615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Записываем УХР в молекулярном виде: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230688" y="3962400"/>
            <a:ext cx="64611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77813" y="2209800"/>
            <a:ext cx="85613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+ 6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¯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+ 18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→ 5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+ 5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+ 6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sz="23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+ 9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-2286000" y="3048000"/>
            <a:ext cx="114300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3161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en-U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tºC</a:t>
            </a: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5C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6KMnO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+ 9H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= 5C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 + 5C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+ 6MnSO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+ 9H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 + 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3K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228600" y="4038600"/>
          <a:ext cx="51498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Document" r:id="rId3" imgW="3067200" imgH="771480" progId="ChemWindow.Document">
                  <p:embed/>
                </p:oleObj>
              </mc:Choice>
              <mc:Fallback>
                <p:oleObj name="Document" r:id="rId3" imgW="3067200" imgH="771480" progId="ChemWindow.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038600"/>
                        <a:ext cx="51498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457200" y="5486400"/>
          <a:ext cx="8229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Document" r:id="rId5" imgW="4819680" imgH="476280" progId="ChemWindow.Document">
                  <p:embed/>
                </p:oleObj>
              </mc:Choice>
              <mc:Fallback>
                <p:oleObj name="Document" r:id="rId5" imgW="4819680" imgH="476280" progId="ChemWindow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86400"/>
                        <a:ext cx="8229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7" grpId="0"/>
      <p:bldP spid="13319" grpId="0"/>
      <p:bldP spid="38915" grpId="0"/>
      <p:bldP spid="389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3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57200" y="1371600"/>
            <a:ext cx="3748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(среда щелочная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sz="24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4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Стрелка вниз 6"/>
          <p:cNvSpPr/>
          <p:nvPr/>
        </p:nvSpPr>
        <p:spPr>
          <a:xfrm rot="2309161">
            <a:off x="3529013" y="2513013"/>
            <a:ext cx="219075" cy="644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174230">
            <a:off x="4111625" y="2487613"/>
            <a:ext cx="201613" cy="771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124200" y="30480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OH¯</a:t>
            </a:r>
            <a:endParaRPr lang="ru-RU" sz="24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343400" y="30480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4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2400"/>
          </a:p>
        </p:txBody>
      </p:sp>
      <p:sp>
        <p:nvSpPr>
          <p:cNvPr id="11" name="Стрелка углом 10"/>
          <p:cNvSpPr/>
          <p:nvPr/>
        </p:nvSpPr>
        <p:spPr>
          <a:xfrm rot="16200000">
            <a:off x="1562100" y="1790700"/>
            <a:ext cx="914400" cy="2362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углом 11"/>
          <p:cNvSpPr/>
          <p:nvPr/>
        </p:nvSpPr>
        <p:spPr>
          <a:xfrm rot="16200000">
            <a:off x="1905000" y="2133600"/>
            <a:ext cx="914400" cy="16764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углом 14"/>
          <p:cNvSpPr/>
          <p:nvPr/>
        </p:nvSpPr>
        <p:spPr>
          <a:xfrm rot="16200000" flipV="1">
            <a:off x="5962650" y="1428750"/>
            <a:ext cx="876300" cy="3048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04800" y="3962400"/>
          <a:ext cx="8839200" cy="838200"/>
        </p:xfrm>
        <a:graphic>
          <a:graphicData uri="http://schemas.openxmlformats.org/drawingml/2006/table">
            <a:tbl>
              <a:tblPr/>
              <a:tblGrid>
                <a:gridCol w="5189538"/>
                <a:gridCol w="3649662"/>
              </a:tblGrid>
              <a:tr h="838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+ 2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OH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¯</a:t>
                      </a: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- 2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23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ru-RU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</a:t>
                      </a:r>
                      <a:r>
                        <a:rPr kumimoji="0" lang="ru-RU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¯</a:t>
                      </a: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+ 2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+ 3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23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</a:t>
                      </a:r>
                      <a:r>
                        <a:rPr kumimoji="0" lang="ru-RU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↓ + 4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OH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¯</a:t>
                      </a: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  Red, </a:t>
                      </a: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окисляется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  Ох, восстанавливается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57200" y="4953000"/>
            <a:ext cx="8451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3C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+ 6OH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¯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+ 2MnO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¯ 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+ 4H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 → 3C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+ 2MnO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↓ + 8OH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¯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28600" y="2225675"/>
          <a:ext cx="4038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Document" r:id="rId3" imgW="2523960" imgH="228600" progId="ChemWindow.Document">
                  <p:embed/>
                </p:oleObj>
              </mc:Choice>
              <mc:Fallback>
                <p:oleObj name="Document" r:id="rId3" imgW="2523960" imgH="228600" progId="ChemWindow.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25675"/>
                        <a:ext cx="40386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4267200" y="2209800"/>
          <a:ext cx="46434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Document" r:id="rId5" imgW="3076560" imgH="504720" progId="ChemWindow.Document">
                  <p:embed/>
                </p:oleObj>
              </mc:Choice>
              <mc:Fallback>
                <p:oleObj name="Document" r:id="rId5" imgW="3076560" imgH="504720" progId="ChemWindow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09800"/>
                        <a:ext cx="46434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4" grpId="0" autoUpdateAnimBg="0"/>
      <p:bldP spid="7" grpId="0" animBg="1" autoUpdateAnimBg="0"/>
      <p:bldP spid="8" grpId="0" animBg="1" autoUpdateAnimBg="0"/>
      <p:bldP spid="9" grpId="0" autoUpdateAnimBg="0"/>
      <p:bldP spid="10" grpId="0" autoUpdateAnimBg="0"/>
      <p:bldP spid="11" grpId="0" animBg="1" autoUpdateAnimBg="0"/>
      <p:bldP spid="12" grpId="0" animBg="1" autoUpdateAnimBg="0"/>
      <p:bldP spid="15" grpId="0" animBg="1" autoUpdateAnimBg="0"/>
      <p:bldP spid="286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3</a:t>
            </a:r>
            <a:b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219200"/>
            <a:ext cx="8991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79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Сокращаем одинаковые частицы в левой и правой частях схемы и получаем: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2895600"/>
            <a:ext cx="57880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615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Записываем УХР в молекулярном виде: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230688" y="4038600"/>
            <a:ext cx="64611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173163" y="2133600"/>
            <a:ext cx="7348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¯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→ 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↓ + 2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¯</a:t>
            </a:r>
            <a:endParaRPr lang="ru-RU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58875" y="3429000"/>
            <a:ext cx="72231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↓ + 2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KOH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54025" y="4800600"/>
          <a:ext cx="83089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Document" r:id="rId3" imgW="6000840" imgH="495360" progId="ChemWindow.Document">
                  <p:embed/>
                </p:oleObj>
              </mc:Choice>
              <mc:Fallback>
                <p:oleObj name="Document" r:id="rId3" imgW="6000840" imgH="495360" progId="ChemWindow.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4800600"/>
                        <a:ext cx="83089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7" grpId="0" autoUpdateAnimBg="0"/>
      <p:bldP spid="13319" grpId="0" autoUpdateAnimBg="0"/>
      <p:bldP spid="29699" grpId="0" autoUpdateAnimBg="0"/>
      <p:bldP spid="297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4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57200" y="1295400"/>
            <a:ext cx="40386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(среда кислотная 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8" name="Минус 17"/>
          <p:cNvSpPr/>
          <p:nvPr/>
        </p:nvSpPr>
        <p:spPr>
          <a:xfrm flipH="1">
            <a:off x="2316163" y="1752600"/>
            <a:ext cx="46037" cy="2133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20037411">
            <a:off x="2527300" y="2246313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435540">
            <a:off x="2593975" y="3100388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152400" y="4572000"/>
          <a:ext cx="8991600" cy="1066800"/>
        </p:xfrm>
        <a:graphic>
          <a:graphicData uri="http://schemas.openxmlformats.org/drawingml/2006/table">
            <a:tbl>
              <a:tblPr/>
              <a:tblGrid>
                <a:gridCol w="5588000"/>
                <a:gridCol w="34036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+ 3H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- 6e</a:t>
                      </a:r>
                      <a:r>
                        <a:rPr kumimoji="0" lang="en-US" sz="2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C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+ C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+6H</a:t>
                      </a:r>
                      <a:r>
                        <a:rPr kumimoji="0" lang="en-US" sz="2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¯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+ 8H</a:t>
                      </a:r>
                      <a:r>
                        <a:rPr kumimoji="0" lang="en-US" sz="2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+ 5e</a:t>
                      </a:r>
                      <a:r>
                        <a:rPr kumimoji="0" lang="en-US" sz="2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Mn</a:t>
                      </a:r>
                      <a:r>
                        <a:rPr kumimoji="0" lang="en-US" sz="2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+ 4H</a:t>
                      </a:r>
                      <a:r>
                        <a:rPr kumimoji="0" lang="en-US" sz="2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  Red, 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окисляется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Ох, восстанавливается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2400" y="5715000"/>
            <a:ext cx="8610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5C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+ 15H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O + 6MnO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¯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+ 48H</a:t>
            </a:r>
            <a:r>
              <a:rPr lang="en-US" sz="22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endParaRPr lang="ru-RU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→ 5C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O + 5C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+ 6Mn</a:t>
            </a:r>
            <a:r>
              <a:rPr lang="en-US" sz="22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+ 30H</a:t>
            </a:r>
            <a:r>
              <a:rPr lang="en-US" sz="22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+ 24H</a:t>
            </a:r>
            <a:r>
              <a:rPr lang="en-US" sz="22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5486400" y="2447925"/>
          <a:ext cx="9906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Document" r:id="rId3" imgW="438120" imgH="266760" progId="ChemWindow.Document">
                  <p:embed/>
                </p:oleObj>
              </mc:Choice>
              <mc:Fallback>
                <p:oleObj name="Document" r:id="rId3" imgW="438120" imgH="266760" progId="ChemWindow.Document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447925"/>
                        <a:ext cx="9906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1060450" y="2667000"/>
          <a:ext cx="4349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Document" r:id="rId5" imgW="2610000" imgH="228600" progId="ChemWindow.Document">
                  <p:embed/>
                </p:oleObj>
              </mc:Choice>
              <mc:Fallback>
                <p:oleObj name="Document" r:id="rId5" imgW="2610000" imgH="228600" progId="ChemWindow.Document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2667000"/>
                        <a:ext cx="43497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914400" y="3862388"/>
          <a:ext cx="63246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Document" r:id="rId7" imgW="3743280" imgH="228600" progId="ChemWindow.Document">
                  <p:embed/>
                </p:oleObj>
              </mc:Choice>
              <mc:Fallback>
                <p:oleObj name="Document" r:id="rId7" imgW="3743280" imgH="228600" progId="ChemWindow.Document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62388"/>
                        <a:ext cx="632460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3006725" y="1981200"/>
          <a:ext cx="2174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Document" r:id="rId9" imgW="1305000" imgH="228600" progId="ChemWindow.Document">
                  <p:embed/>
                </p:oleObj>
              </mc:Choice>
              <mc:Fallback>
                <p:oleObj name="Document" r:id="rId9" imgW="1305000" imgH="228600" progId="ChemWindow.Document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725" y="1981200"/>
                        <a:ext cx="21748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3581400" y="3224213"/>
          <a:ext cx="6858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Document" r:id="rId11" imgW="390600" imgH="228600" progId="ChemWindow.Document">
                  <p:embed/>
                </p:oleObj>
              </mc:Choice>
              <mc:Fallback>
                <p:oleObj name="Document" r:id="rId11" imgW="390600" imgH="228600" progId="ChemWindow.Document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224213"/>
                        <a:ext cx="6858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37892" grpId="0" autoUpdateAnimBg="0"/>
      <p:bldP spid="18" grpId="0" animBg="1"/>
      <p:bldP spid="19" grpId="0" animBg="1" autoUpdateAnimBg="0"/>
      <p:bldP spid="20" grpId="0" animBg="1" autoUpdateAnimBg="0"/>
      <p:bldP spid="378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4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219200"/>
            <a:ext cx="8991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79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Сокращаем одинаковые частицы в левой и правой частях схемы и получаем: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2743200"/>
            <a:ext cx="57880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615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Записываем УХР в молекулярном виде: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230688" y="3962400"/>
            <a:ext cx="64611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216025" y="2133600"/>
            <a:ext cx="7407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+ 2MnO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¯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+ 6H</a:t>
            </a:r>
            <a:r>
              <a:rPr lang="en-US" sz="23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→ C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+ 2Mn</a:t>
            </a:r>
            <a:r>
              <a:rPr lang="en-US" sz="23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+ 4H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-2209800" y="3516313"/>
            <a:ext cx="113538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082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+ 2KMnO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= C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CO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+ 2MnSO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+ 4H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 + K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411538" y="3287713"/>
            <a:ext cx="474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tºC</a:t>
            </a:r>
            <a:endParaRPr lang="ru-RU"/>
          </a:p>
        </p:txBody>
      </p:sp>
      <p:sp>
        <p:nvSpPr>
          <p:cNvPr id="1230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228600" y="4419600"/>
          <a:ext cx="60182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Document" r:id="rId3" imgW="3343320" imgH="380880" progId="ChemWindow.Document">
                  <p:embed/>
                </p:oleObj>
              </mc:Choice>
              <mc:Fallback>
                <p:oleObj name="Document" r:id="rId3" imgW="3343320" imgH="380880" progId="ChemWindow.Document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19600"/>
                        <a:ext cx="60182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990600" y="5276850"/>
          <a:ext cx="78486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Document" r:id="rId5" imgW="4095720" imgH="228600" progId="ChemWindow.Document">
                  <p:embed/>
                </p:oleObj>
              </mc:Choice>
              <mc:Fallback>
                <p:oleObj name="Document" r:id="rId5" imgW="4095720" imgH="228600" progId="ChemWindow.Document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276850"/>
                        <a:ext cx="78486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7" grpId="0" autoUpdateAnimBg="0"/>
      <p:bldP spid="13319" grpId="0" autoUpdateAnimBg="0"/>
      <p:bldP spid="31748" grpId="0" autoUpdateAnimBg="0"/>
      <p:bldP spid="31749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77963"/>
            <a:ext cx="8915400" cy="1722437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ru-RU" smtClean="0"/>
              <a:t>	Составить и уравнять методом электронно-ионного баланса схемы реакций взаимодействия алкена с водным и сернокислым (при </a:t>
            </a:r>
            <a:r>
              <a:rPr lang="en-US" smtClean="0"/>
              <a:t>t</a:t>
            </a:r>
            <a:r>
              <a:rPr lang="ru-RU" smtClean="0"/>
              <a:t>°</a:t>
            </a:r>
            <a:r>
              <a:rPr lang="en-US" smtClean="0"/>
              <a:t>C</a:t>
            </a:r>
            <a:r>
              <a:rPr lang="ru-RU" smtClean="0"/>
              <a:t>) раствором перманганата калия: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3124200"/>
          <a:ext cx="8382000" cy="3200400"/>
        </p:xfrm>
        <a:graphic>
          <a:graphicData uri="http://schemas.openxmlformats.org/drawingml/2006/table">
            <a:tbl>
              <a:tblPr/>
              <a:tblGrid>
                <a:gridCol w="1479550"/>
                <a:gridCol w="69024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алкена (исходного вещества)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метилбутен-1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2-метилпентен-1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бутен-1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пентен-1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3-метилпентен-1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3-метилпентен-2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составления ОВР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1752600"/>
          <a:ext cx="8382000" cy="762000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</a:t>
                      </a: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восстановитель (от англ. «</a:t>
                      </a: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Redintegrator</a:t>
                      </a: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- восстановитель);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 – окислитель (от англ. «</a:t>
                      </a: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Oxidant</a:t>
                      </a: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- окислитель).</a:t>
                      </a:r>
                    </a:p>
                  </a:txBody>
                  <a:tcPr marL="68580" marR="68580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1000" y="2743200"/>
          <a:ext cx="8382000" cy="3657600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3657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кислотная среда содержит 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3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3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=&gt;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поэтому кислород забираем катионами водорода: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[O]</a:t>
                      </a: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+ 2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3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3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щелочная среда содержит 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OH</a:t>
                      </a:r>
                      <a:r>
                        <a:rPr kumimoji="0" lang="ru-RU" sz="32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¯</a:t>
                      </a: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3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=&gt;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поэтому кислород забираем водой: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[O</a:t>
                      </a: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3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=</a:t>
                      </a: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OH¯</a:t>
                      </a: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2852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алкенов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водным раствором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ru-RU" sz="40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(реакция Вагнера)</a:t>
            </a:r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1371600" y="5256213"/>
          <a:ext cx="6248400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3" imgW="3857625" imgH="847725" progId="ChemWindow.Document">
                  <p:embed/>
                </p:oleObj>
              </mc:Choice>
              <mc:Fallback>
                <p:oleObj name="Document" r:id="rId3" imgW="3857625" imgH="847725" progId="ChemWindow.Documen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256213"/>
                        <a:ext cx="6248400" cy="1373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28600" y="1752600"/>
            <a:ext cx="8686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При взаимодействии алкенов с водным раствором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ru-RU" sz="20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одновременно окисление и гидратация по месту разрыва π-связи вне зависимости от места расположения двойной связи (на краю или в центре молекулы):</a:t>
            </a:r>
          </a:p>
          <a:p>
            <a:endParaRPr lang="ru-RU">
              <a:latin typeface="Constantia" panose="02030602050306030303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28600" y="4781550"/>
            <a:ext cx="868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в молекуле 2-х двойных связей образуются тетраолы:</a:t>
            </a:r>
          </a:p>
        </p:txBody>
      </p:sp>
      <p:sp>
        <p:nvSpPr>
          <p:cNvPr id="8" name="Стрелка вниз 7"/>
          <p:cNvSpPr/>
          <p:nvPr/>
        </p:nvSpPr>
        <p:spPr>
          <a:xfrm rot="2309161">
            <a:off x="4062413" y="3624263"/>
            <a:ext cx="219075" cy="644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174230">
            <a:off x="4797425" y="3590925"/>
            <a:ext cx="201613" cy="771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876800" y="4191000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280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657600" y="4191000"/>
            <a:ext cx="884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OH¯</a:t>
            </a:r>
            <a:endParaRPr lang="ru-RU" sz="2800"/>
          </a:p>
        </p:txBody>
      </p:sp>
      <p:sp>
        <p:nvSpPr>
          <p:cNvPr id="13" name="Стрелка углом 12"/>
          <p:cNvSpPr/>
          <p:nvPr/>
        </p:nvSpPr>
        <p:spPr>
          <a:xfrm rot="16200000">
            <a:off x="2019300" y="2857500"/>
            <a:ext cx="990600" cy="24384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углом 13"/>
          <p:cNvSpPr/>
          <p:nvPr/>
        </p:nvSpPr>
        <p:spPr>
          <a:xfrm rot="16200000">
            <a:off x="1676400" y="2514600"/>
            <a:ext cx="990600" cy="3124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304800" y="3265488"/>
          <a:ext cx="46482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5" imgW="2705040" imgH="228600" progId="ChemWindow.Document">
                  <p:embed/>
                </p:oleObj>
              </mc:Choice>
              <mc:Fallback>
                <p:oleObj name="Document" r:id="rId5" imgW="2705040" imgH="228600" progId="ChemWindow.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65488"/>
                        <a:ext cx="4648200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4876800" y="3200400"/>
          <a:ext cx="41084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7" imgW="2381400" imgH="485640" progId="ChemWindow.Document">
                  <p:embed/>
                </p:oleObj>
              </mc:Choice>
              <mc:Fallback>
                <p:oleObj name="Document" r:id="rId7" imgW="2381400" imgH="485640" progId="ChemWindow.Document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00400"/>
                        <a:ext cx="41084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23" grpId="0"/>
      <p:bldP spid="8" grpId="0" animBg="1"/>
      <p:bldP spid="10" grpId="0" animBg="1"/>
      <p:bldP spid="11" grpId="0"/>
      <p:bldP spid="12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0" y="457200"/>
            <a:ext cx="8229600" cy="1905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алкенов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раствором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ru-RU" sz="40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серной кислоте при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57200" y="1511300"/>
            <a:ext cx="8305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При действии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ru-RU" sz="20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0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двойная связь разрывается:</a:t>
            </a:r>
          </a:p>
          <a:p>
            <a:pPr algn="just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а) если двойная связь находится на конце молекулы, то образуется кислота и углекислый газ:</a:t>
            </a:r>
          </a:p>
          <a:p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0" name="Rectangle 8"/>
          <p:cNvSpPr>
            <a:spLocks noChangeArrowheads="1"/>
          </p:cNvSpPr>
          <p:nvPr/>
        </p:nvSpPr>
        <p:spPr bwMode="auto">
          <a:xfrm>
            <a:off x="0" y="259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i="1">
                <a:latin typeface="Constantia" panose="02030602050306030303" pitchFamily="18" charset="0"/>
                <a:cs typeface="Times New Roman" panose="02020603050405020304" pitchFamily="18" charset="0"/>
              </a:rPr>
              <a:t>   </a:t>
            </a:r>
            <a:r>
              <a:rPr lang="ru-RU" sz="1000" i="1">
                <a:latin typeface="Constantia" panose="02030602050306030303" pitchFamily="18" charset="0"/>
                <a:cs typeface="Times New Roman" panose="02020603050405020304" pitchFamily="18" charset="0"/>
              </a:rPr>
              <a:t>    </a:t>
            </a:r>
            <a:endParaRPr lang="ru-RU">
              <a:latin typeface="Constantia" panose="02030602050306030303" pitchFamily="18" charset="0"/>
            </a:endParaRPr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76200" y="3538538"/>
          <a:ext cx="92027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Document" r:id="rId3" imgW="6372225" imgH="400050" progId="ChemWindow.Document">
                  <p:embed/>
                </p:oleObj>
              </mc:Choice>
              <mc:Fallback>
                <p:oleObj name="Document" r:id="rId3" imgW="6372225" imgH="400050" progId="ChemWindow.Document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538538"/>
                        <a:ext cx="920273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304800" y="4089400"/>
            <a:ext cx="8229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б) если двойная связь находится не на краю, то образуется смесь кислот:</a:t>
            </a:r>
          </a:p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609600" y="5807075"/>
          <a:ext cx="80772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Document" r:id="rId5" imgW="5448300" imgH="657225" progId="ChemWindow.Document">
                  <p:embed/>
                </p:oleObj>
              </mc:Choice>
              <mc:Fallback>
                <p:oleObj name="Document" r:id="rId5" imgW="5448300" imgH="657225" progId="ChemWindow.Document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807075"/>
                        <a:ext cx="8077200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Rectangle 18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i="1">
                <a:latin typeface="Constantia" panose="02030602050306030303" pitchFamily="18" charset="0"/>
                <a:cs typeface="Times New Roman" panose="02020603050405020304" pitchFamily="18" charset="0"/>
              </a:rPr>
              <a:t>   </a:t>
            </a:r>
            <a:r>
              <a:rPr lang="ru-RU" sz="1000" i="1">
                <a:latin typeface="Constantia" panose="02030602050306030303" pitchFamily="18" charset="0"/>
                <a:cs typeface="Times New Roman" panose="02020603050405020304" pitchFamily="18" charset="0"/>
              </a:rPr>
              <a:t>    </a:t>
            </a:r>
            <a:endParaRPr lang="ru-RU">
              <a:latin typeface="Constantia" panose="02030602050306030303" pitchFamily="18" charset="0"/>
            </a:endParaRPr>
          </a:p>
        </p:txBody>
      </p:sp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889000" y="2667000"/>
          <a:ext cx="2692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Document" r:id="rId7" imgW="1009800" imgH="228600" progId="ChemWindow.Document">
                  <p:embed/>
                </p:oleObj>
              </mc:Choice>
              <mc:Fallback>
                <p:oleObj name="Document" r:id="rId7" imgW="1009800" imgH="228600" progId="ChemWindow.Document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2667000"/>
                        <a:ext cx="2692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Минус 26"/>
          <p:cNvSpPr/>
          <p:nvPr/>
        </p:nvSpPr>
        <p:spPr>
          <a:xfrm flipH="1">
            <a:off x="2362200" y="1905000"/>
            <a:ext cx="46038" cy="2133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20928350">
            <a:off x="3365500" y="2525713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451189">
            <a:off x="3440113" y="29718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4495800" y="2286000"/>
          <a:ext cx="18288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Document" r:id="rId9" imgW="838080" imgH="200160" progId="ChemWindow.Document">
                  <p:embed/>
                </p:oleObj>
              </mc:Choice>
              <mc:Fallback>
                <p:oleObj name="Document" r:id="rId9" imgW="838080" imgH="200160" progId="ChemWindow.Document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86000"/>
                        <a:ext cx="18288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5" name="Object 21"/>
          <p:cNvGraphicFramePr>
            <a:graphicFrameLocks noChangeAspect="1"/>
          </p:cNvGraphicFramePr>
          <p:nvPr/>
        </p:nvGraphicFramePr>
        <p:xfrm>
          <a:off x="4495800" y="2947988"/>
          <a:ext cx="11430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Document" r:id="rId11" imgW="390600" imgH="228600" progId="ChemWindow.Document">
                  <p:embed/>
                </p:oleObj>
              </mc:Choice>
              <mc:Fallback>
                <p:oleObj name="Document" r:id="rId11" imgW="390600" imgH="228600" progId="ChemWindow.Document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947988"/>
                        <a:ext cx="114300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6" name="Object 22"/>
          <p:cNvGraphicFramePr>
            <a:graphicFrameLocks noChangeAspect="1"/>
          </p:cNvGraphicFramePr>
          <p:nvPr/>
        </p:nvGraphicFramePr>
        <p:xfrm>
          <a:off x="552450" y="4953000"/>
          <a:ext cx="38671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Document" r:id="rId13" imgW="1657440" imgH="228600" progId="ChemWindow.Document">
                  <p:embed/>
                </p:oleObj>
              </mc:Choice>
              <mc:Fallback>
                <p:oleObj name="Document" r:id="rId13" imgW="1657440" imgH="228600" progId="ChemWindow.Document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4953000"/>
                        <a:ext cx="38671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Минус 32"/>
          <p:cNvSpPr/>
          <p:nvPr/>
        </p:nvSpPr>
        <p:spPr>
          <a:xfrm flipH="1">
            <a:off x="1828800" y="4114800"/>
            <a:ext cx="46038" cy="2133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20928350">
            <a:off x="4203700" y="4735513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451189">
            <a:off x="4202113" y="5164138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1767" name="Object 23"/>
          <p:cNvGraphicFramePr>
            <a:graphicFrameLocks noChangeAspect="1"/>
          </p:cNvGraphicFramePr>
          <p:nvPr/>
        </p:nvGraphicFramePr>
        <p:xfrm>
          <a:off x="5257800" y="4572000"/>
          <a:ext cx="18288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Document" r:id="rId15" imgW="838080" imgH="200160" progId="ChemWindow.Document">
                  <p:embed/>
                </p:oleObj>
              </mc:Choice>
              <mc:Fallback>
                <p:oleObj name="Document" r:id="rId15" imgW="838080" imgH="200160" progId="ChemWindow.Document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572000"/>
                        <a:ext cx="18288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8" name="Object 24"/>
          <p:cNvGraphicFramePr>
            <a:graphicFrameLocks noChangeAspect="1"/>
          </p:cNvGraphicFramePr>
          <p:nvPr/>
        </p:nvGraphicFramePr>
        <p:xfrm>
          <a:off x="5257800" y="5105400"/>
          <a:ext cx="31559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Document" r:id="rId16" imgW="1352520" imgH="228600" progId="ChemWindow.Document">
                  <p:embed/>
                </p:oleObj>
              </mc:Choice>
              <mc:Fallback>
                <p:oleObj name="Document" r:id="rId16" imgW="1352520" imgH="228600" progId="ChemWindow.Document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105400"/>
                        <a:ext cx="31559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749" grpId="0"/>
      <p:bldP spid="31756" grpId="0"/>
      <p:bldP spid="27" grpId="0" animBg="1"/>
      <p:bldP spid="28" grpId="0" animBg="1"/>
      <p:bldP spid="29" grpId="0" animBg="1"/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Заголовок 1"/>
          <p:cNvSpPr>
            <a:spLocks noGrp="1"/>
          </p:cNvSpPr>
          <p:nvPr>
            <p:ph type="title"/>
          </p:nvPr>
        </p:nvSpPr>
        <p:spPr>
          <a:xfrm>
            <a:off x="1066800" y="591909"/>
            <a:ext cx="7848600" cy="128089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алкенов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раствором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ru-RU" sz="40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серной кислоте при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4000" dirty="0" smtClean="0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76200" y="1828800"/>
            <a:ext cx="88392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в) если двойная связь находится при атоме углерода с двумя радикалами, то образуется кетон и карбоновая кислота или углекислый газ:</a:t>
            </a:r>
          </a:p>
          <a:p>
            <a:endParaRPr lang="ru-RU" dirty="0">
              <a:latin typeface="Constantia" panose="02030602050306030303" pitchFamily="18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838200" y="4267200"/>
          <a:ext cx="77866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3" imgW="5353050" imgH="628650" progId="ChemWindow.Document">
                  <p:embed/>
                </p:oleObj>
              </mc:Choice>
              <mc:Fallback>
                <p:oleObj name="Document" r:id="rId3" imgW="5353050" imgH="628650" progId="ChemWindow.Documen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77866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76200" y="2933700"/>
          <a:ext cx="23304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5" imgW="1266840" imgH="476280" progId="ChemWindow.Document">
                  <p:embed/>
                </p:oleObj>
              </mc:Choice>
              <mc:Fallback>
                <p:oleObj name="Document" r:id="rId5" imgW="1266840" imgH="47628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933700"/>
                        <a:ext cx="23304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Стрелка вправо 7"/>
          <p:cNvSpPr/>
          <p:nvPr/>
        </p:nvSpPr>
        <p:spPr>
          <a:xfrm rot="20870505">
            <a:off x="2300288" y="2744788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658556">
            <a:off x="2146300" y="3286125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3200400" y="3352800"/>
          <a:ext cx="18716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Document" r:id="rId7" imgW="952560" imgH="200160" progId="ChemWindow.Document">
                  <p:embed/>
                </p:oleObj>
              </mc:Choice>
              <mc:Fallback>
                <p:oleObj name="Document" r:id="rId7" imgW="952560" imgH="200160" progId="ChemWindow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352800"/>
                        <a:ext cx="18716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3276600" y="2514600"/>
          <a:ext cx="1560513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9" imgW="838080" imgH="476280" progId="ChemWindow.Document">
                  <p:embed/>
                </p:oleObj>
              </mc:Choice>
              <mc:Fallback>
                <p:oleObj name="Document" r:id="rId9" imgW="838080" imgH="476280" progId="ChemWindow.Document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14600"/>
                        <a:ext cx="1560513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914400" y="5211763"/>
          <a:ext cx="69342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11" imgW="4562640" imgH="600120" progId="ChemWindow.Document">
                  <p:embed/>
                </p:oleObj>
              </mc:Choice>
              <mc:Fallback>
                <p:oleObj name="Document" r:id="rId11" imgW="4562640" imgH="600120" progId="ChemWindow.Document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211763"/>
                        <a:ext cx="69342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4953000" y="2895600"/>
          <a:ext cx="17192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13" imgW="895320" imgH="476280" progId="ChemWindow.Document">
                  <p:embed/>
                </p:oleObj>
              </mc:Choice>
              <mc:Fallback>
                <p:oleObj name="Document" r:id="rId13" imgW="895320" imgH="476280" progId="ChemWindow.Document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95600"/>
                        <a:ext cx="17192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7583488" y="2438400"/>
          <a:ext cx="1560512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Document" r:id="rId15" imgW="838080" imgH="476280" progId="ChemWindow.Document">
                  <p:embed/>
                </p:oleObj>
              </mc:Choice>
              <mc:Fallback>
                <p:oleObj name="Document" r:id="rId15" imgW="838080" imgH="476280" progId="ChemWindow.Document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3488" y="2438400"/>
                        <a:ext cx="1560512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7" name="Object 19"/>
          <p:cNvGraphicFramePr>
            <a:graphicFrameLocks noChangeAspect="1"/>
          </p:cNvGraphicFramePr>
          <p:nvPr/>
        </p:nvGraphicFramePr>
        <p:xfrm>
          <a:off x="7772400" y="3352800"/>
          <a:ext cx="9874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16" imgW="390600" imgH="228600" progId="ChemWindow.Document">
                  <p:embed/>
                </p:oleObj>
              </mc:Choice>
              <mc:Fallback>
                <p:oleObj name="Document" r:id="rId16" imgW="390600" imgH="228600" progId="ChemWindow.Document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352800"/>
                        <a:ext cx="9874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Стрелка вправо 18"/>
          <p:cNvSpPr/>
          <p:nvPr/>
        </p:nvSpPr>
        <p:spPr>
          <a:xfrm rot="20870505">
            <a:off x="6567488" y="2684463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658556">
            <a:off x="6616700" y="3267075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Минус 20"/>
          <p:cNvSpPr/>
          <p:nvPr/>
        </p:nvSpPr>
        <p:spPr>
          <a:xfrm flipH="1">
            <a:off x="1066800" y="2057400"/>
            <a:ext cx="46038" cy="2133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Минус 21"/>
          <p:cNvSpPr/>
          <p:nvPr/>
        </p:nvSpPr>
        <p:spPr>
          <a:xfrm flipH="1">
            <a:off x="5745163" y="1981200"/>
            <a:ext cx="46037" cy="2133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740" y="389732"/>
            <a:ext cx="8991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алкадиенов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раствором </a:t>
            </a:r>
            <a:r>
              <a:rPr lang="en-US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ru-RU" sz="40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серной кислоте при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4000" dirty="0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81000" y="1752600"/>
            <a:ext cx="8229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молекуле 2 двойных связи, то при равных условиях они обе будут подвержены разрыву с образованием смеси веществ одно- и двухосновной кислот, углекислого газа или кетона:</a:t>
            </a:r>
            <a:endParaRPr lang="ru-RU" sz="200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28600" y="4329113"/>
          <a:ext cx="8915400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Document" r:id="rId3" imgW="6162675" imgH="800100" progId="ChemWindow.Document">
                  <p:embed/>
                </p:oleObj>
              </mc:Choice>
              <mc:Fallback>
                <p:oleObj name="Document" r:id="rId3" imgW="6162675" imgH="80010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329113"/>
                        <a:ext cx="8915400" cy="1157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52400" y="5486400"/>
          <a:ext cx="89693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Document" r:id="rId5" imgW="6115050" imgH="571500" progId="ChemWindow.Document">
                  <p:embed/>
                </p:oleObj>
              </mc:Choice>
              <mc:Fallback>
                <p:oleObj name="Document" r:id="rId5" imgW="6115050" imgH="571500" progId="ChemWindow.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486400"/>
                        <a:ext cx="89693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76200" y="3200400"/>
          <a:ext cx="4191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Document" r:id="rId7" imgW="2562120" imgH="476280" progId="ChemWindow.Document">
                  <p:embed/>
                </p:oleObj>
              </mc:Choice>
              <mc:Fallback>
                <p:oleObj name="Document" r:id="rId7" imgW="2562120" imgH="476280" progId="ChemWindow.Document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200400"/>
                        <a:ext cx="4191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Стрелка вправо 9"/>
          <p:cNvSpPr/>
          <p:nvPr/>
        </p:nvSpPr>
        <p:spPr>
          <a:xfrm rot="20928350">
            <a:off x="4178300" y="2982913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191000" y="32766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451189">
            <a:off x="4202113" y="3563938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5181600" y="3581400"/>
          <a:ext cx="16097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Document" r:id="rId9" imgW="838080" imgH="476280" progId="ChemWindow.Document">
                  <p:embed/>
                </p:oleObj>
              </mc:Choice>
              <mc:Fallback>
                <p:oleObj name="Document" r:id="rId9" imgW="838080" imgH="476280" progId="ChemWindow.Document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581400"/>
                        <a:ext cx="16097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5181600" y="2819400"/>
          <a:ext cx="35052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Document" r:id="rId11" imgW="1847880" imgH="228600" progId="ChemWindow.Document">
                  <p:embed/>
                </p:oleObj>
              </mc:Choice>
              <mc:Fallback>
                <p:oleObj name="Document" r:id="rId11" imgW="1847880" imgH="228600" progId="ChemWindow.Document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819400"/>
                        <a:ext cx="35052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Минус 15"/>
          <p:cNvSpPr/>
          <p:nvPr/>
        </p:nvSpPr>
        <p:spPr>
          <a:xfrm flipH="1">
            <a:off x="762000" y="2286000"/>
            <a:ext cx="46038" cy="2133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Минус 16"/>
          <p:cNvSpPr/>
          <p:nvPr/>
        </p:nvSpPr>
        <p:spPr>
          <a:xfrm flipH="1">
            <a:off x="3048000" y="2286000"/>
            <a:ext cx="46038" cy="2133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5105400" y="3200400"/>
          <a:ext cx="18288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Document" r:id="rId13" imgW="952560" imgH="200160" progId="ChemWindow.Document">
                  <p:embed/>
                </p:oleObj>
              </mc:Choice>
              <mc:Fallback>
                <p:oleObj name="Document" r:id="rId13" imgW="952560" imgH="200160" progId="ChemWindow.Document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00400"/>
                        <a:ext cx="18288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1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57200" y="1371600"/>
            <a:ext cx="3748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(среда щелочная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sz="24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4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304800" y="1828800"/>
          <a:ext cx="40386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Document" r:id="rId3" imgW="2705040" imgH="495360" progId="ChemWindow.Document">
                  <p:embed/>
                </p:oleObj>
              </mc:Choice>
              <mc:Fallback>
                <p:oleObj name="Document" r:id="rId3" imgW="2705040" imgH="49536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40386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4267200" y="1828800"/>
          <a:ext cx="44831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Document" r:id="rId5" imgW="3162240" imgH="752400" progId="ChemWindow.Document">
                  <p:embed/>
                </p:oleObj>
              </mc:Choice>
              <mc:Fallback>
                <p:oleObj name="Document" r:id="rId5" imgW="3162240" imgH="752400" progId="ChemWindow.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828800"/>
                        <a:ext cx="44831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Стрелка вниз 6"/>
          <p:cNvSpPr/>
          <p:nvPr/>
        </p:nvSpPr>
        <p:spPr>
          <a:xfrm rot="2309161">
            <a:off x="3529013" y="2513013"/>
            <a:ext cx="219075" cy="644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174230">
            <a:off x="4111625" y="2487613"/>
            <a:ext cx="201613" cy="771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124200" y="30480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OH¯</a:t>
            </a:r>
            <a:endParaRPr lang="ru-RU" sz="24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343400" y="30480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4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2400"/>
          </a:p>
        </p:txBody>
      </p:sp>
      <p:sp>
        <p:nvSpPr>
          <p:cNvPr id="11" name="Стрелка углом 10"/>
          <p:cNvSpPr/>
          <p:nvPr/>
        </p:nvSpPr>
        <p:spPr>
          <a:xfrm rot="16200000">
            <a:off x="1562100" y="1790700"/>
            <a:ext cx="914400" cy="2362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углом 11"/>
          <p:cNvSpPr/>
          <p:nvPr/>
        </p:nvSpPr>
        <p:spPr>
          <a:xfrm rot="16200000">
            <a:off x="1752600" y="1981200"/>
            <a:ext cx="914400" cy="1981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углом 14"/>
          <p:cNvSpPr/>
          <p:nvPr/>
        </p:nvSpPr>
        <p:spPr>
          <a:xfrm rot="16200000" flipV="1">
            <a:off x="5962650" y="1352550"/>
            <a:ext cx="952500" cy="3124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28600" y="3733800"/>
          <a:ext cx="8915400" cy="914400"/>
        </p:xfrm>
        <a:graphic>
          <a:graphicData uri="http://schemas.openxmlformats.org/drawingml/2006/table">
            <a:tbl>
              <a:tblPr/>
              <a:tblGrid>
                <a:gridCol w="5208588"/>
                <a:gridCol w="3706812"/>
              </a:tblGrid>
              <a:tr h="914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+ 2OH¯ - 2e</a:t>
                      </a:r>
                      <a:r>
                        <a:rPr kumimoji="0" lang="en-US" sz="23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C</a:t>
                      </a:r>
                      <a:r>
                        <a:rPr kumimoji="0" lang="en-US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</a:t>
                      </a:r>
                      <a:r>
                        <a:rPr kumimoji="0" lang="en-US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¯ + 2H</a:t>
                      </a:r>
                      <a:r>
                        <a:rPr kumimoji="0" lang="en-US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 + 3e</a:t>
                      </a:r>
                      <a:r>
                        <a:rPr kumimoji="0" lang="en-US" sz="23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MnO</a:t>
                      </a:r>
                      <a:r>
                        <a:rPr kumimoji="0" lang="en-US" sz="23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↓ + 4OH¯</a:t>
                      </a: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  Red, </a:t>
                      </a: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окисляется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  Ох, восстанавливается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34963" y="4948238"/>
            <a:ext cx="8656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3C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+ 6OH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¯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+ 2MnO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¯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+ 4H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 → 3C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+ 2MnO</a:t>
            </a:r>
            <a:r>
              <a:rPr lang="en-US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↓ + 8OH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 ¯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4" grpId="0" autoUpdateAnimBg="0"/>
      <p:bldP spid="7" grpId="0" animBg="1" autoUpdateAnimBg="0"/>
      <p:bldP spid="8" grpId="0" animBg="1" autoUpdateAnimBg="0"/>
      <p:bldP spid="9" grpId="0" autoUpdateAnimBg="0"/>
      <p:bldP spid="10" grpId="0" autoUpdateAnimBg="0"/>
      <p:bldP spid="11" grpId="0" animBg="1" autoUpdateAnimBg="0"/>
      <p:bldP spid="12" grpId="0" animBg="1" autoUpdateAnimBg="0"/>
      <p:bldP spid="15" grpId="0" animBg="1" autoUpdateAnimBg="0"/>
      <p:bldP spid="122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1</a:t>
            </a:r>
            <a:br>
              <a:rPr lang="ru-RU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219200"/>
            <a:ext cx="8991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794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Сокращаем одинаковые частицы в левой и правой частях схемы и получаем: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9300" y="2144713"/>
            <a:ext cx="75628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¯ 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+ 4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→ 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↓ + 2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OH ¯</a:t>
            </a:r>
            <a:endParaRPr lang="ru-RU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2895600"/>
            <a:ext cx="57880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615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Записываем УХР в молекулярном виде: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887413" y="3440113"/>
            <a:ext cx="741838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+ 4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= 3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sz="2300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↓ + 2</a:t>
            </a:r>
            <a:r>
              <a:rPr lang="en-US" sz="2300" i="1">
                <a:latin typeface="Times New Roman" panose="02020603050405020304" pitchFamily="18" charset="0"/>
                <a:cs typeface="Times New Roman" panose="02020603050405020304" pitchFamily="18" charset="0"/>
              </a:rPr>
              <a:t>KOH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230688" y="4038600"/>
            <a:ext cx="64611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30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152400" y="4633913"/>
          <a:ext cx="8839200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Document" r:id="rId3" imgW="6353175" imgH="828675" progId="ChemWindow.Document">
                  <p:embed/>
                </p:oleObj>
              </mc:Choice>
              <mc:Fallback>
                <p:oleObj name="Document" r:id="rId3" imgW="6353175" imgH="828675" progId="ChemWindow.Document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633913"/>
                        <a:ext cx="8839200" cy="1157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6" grpId="0"/>
      <p:bldP spid="13317" grpId="0"/>
      <p:bldP spid="13318" grpId="0"/>
      <p:bldP spid="133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(метод электронного баланса)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57200" y="1371600"/>
            <a:ext cx="3748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(среда щелочная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sz="24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¯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4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304800" y="1828800"/>
          <a:ext cx="40386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Document" r:id="rId3" imgW="2705040" imgH="495360" progId="ChemWindow.Document">
                  <p:embed/>
                </p:oleObj>
              </mc:Choice>
              <mc:Fallback>
                <p:oleObj name="Document" r:id="rId3" imgW="2705040" imgH="49536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40386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4267200" y="1828800"/>
          <a:ext cx="44831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Document" r:id="rId5" imgW="3162240" imgH="752400" progId="ChemWindow.Document">
                  <p:embed/>
                </p:oleObj>
              </mc:Choice>
              <mc:Fallback>
                <p:oleObj name="Document" r:id="rId5" imgW="3162240" imgH="75240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828800"/>
                        <a:ext cx="44831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Стрелка вниз 6"/>
          <p:cNvSpPr/>
          <p:nvPr/>
        </p:nvSpPr>
        <p:spPr>
          <a:xfrm rot="2309161">
            <a:off x="3529013" y="2513013"/>
            <a:ext cx="219075" cy="644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174230">
            <a:off x="4111625" y="2487613"/>
            <a:ext cx="201613" cy="771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124200" y="3048000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OH¯</a:t>
            </a:r>
            <a:endParaRPr lang="ru-RU" sz="240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343400" y="30480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4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2400"/>
          </a:p>
        </p:txBody>
      </p:sp>
      <p:sp>
        <p:nvSpPr>
          <p:cNvPr id="11" name="Стрелка углом 10"/>
          <p:cNvSpPr/>
          <p:nvPr/>
        </p:nvSpPr>
        <p:spPr>
          <a:xfrm rot="16200000">
            <a:off x="1562100" y="1790700"/>
            <a:ext cx="914400" cy="2362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углом 11"/>
          <p:cNvSpPr/>
          <p:nvPr/>
        </p:nvSpPr>
        <p:spPr>
          <a:xfrm rot="16200000">
            <a:off x="1752600" y="1981200"/>
            <a:ext cx="914400" cy="1981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углом 14"/>
          <p:cNvSpPr/>
          <p:nvPr/>
        </p:nvSpPr>
        <p:spPr>
          <a:xfrm rot="16200000" flipV="1">
            <a:off x="5962650" y="1352550"/>
            <a:ext cx="952500" cy="3124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772293"/>
              </p:ext>
            </p:extLst>
          </p:nvPr>
        </p:nvGraphicFramePr>
        <p:xfrm>
          <a:off x="228600" y="3733800"/>
          <a:ext cx="8915400" cy="1051560"/>
        </p:xfrm>
        <a:graphic>
          <a:graphicData uri="http://schemas.openxmlformats.org/drawingml/2006/table">
            <a:tbl>
              <a:tblPr/>
              <a:tblGrid>
                <a:gridCol w="5208588"/>
                <a:gridCol w="3706812"/>
              </a:tblGrid>
              <a:tr h="914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ru-RU" sz="23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en-US" sz="23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→ </a:t>
                      </a:r>
                      <a:r>
                        <a:rPr kumimoji="0" lang="en-US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ru-RU" sz="23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ru-RU" sz="23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en-US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en-US" sz="23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C</a:t>
                      </a:r>
                      <a:r>
                        <a:rPr kumimoji="0" lang="ru-RU" sz="23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3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r>
                        <a:rPr kumimoji="0" lang="ru-RU" sz="23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</a:t>
                      </a:r>
                      <a:r>
                        <a:rPr kumimoji="0" lang="en-US" sz="23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kumimoji="0" lang="en-US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3e</a:t>
                      </a:r>
                      <a:r>
                        <a:rPr kumimoji="0" lang="en-US" sz="23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2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</a:t>
                      </a:r>
                      <a:r>
                        <a:rPr kumimoji="0" lang="en-US" sz="23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r>
                        <a:rPr kumimoji="0" lang="ru-RU" sz="23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</a:t>
                      </a:r>
                      <a:endParaRPr kumimoji="0" lang="ru-RU" sz="23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3"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окисляется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  Ох, восстанавливается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12707" y="4956081"/>
            <a:ext cx="7701147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3C</a:t>
            </a:r>
            <a:r>
              <a:rPr lang="en-US" sz="23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2К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sz="2300" i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+ 4H</a:t>
            </a:r>
            <a:r>
              <a:rPr lang="en-US" sz="23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→ 3C</a:t>
            </a:r>
            <a:r>
              <a:rPr lang="en-US" sz="23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3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3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+ 2MnO</a:t>
            </a:r>
            <a:r>
              <a:rPr lang="en-US" sz="23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 + </a:t>
            </a: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2К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6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4" grpId="0" autoUpdateAnimBg="0"/>
      <p:bldP spid="7" grpId="0" animBg="1" autoUpdateAnimBg="0"/>
      <p:bldP spid="8" grpId="0" animBg="1" autoUpdateAnimBg="0"/>
      <p:bldP spid="9" grpId="0" autoUpdateAnimBg="0"/>
      <p:bldP spid="10" grpId="0" autoUpdateAnimBg="0"/>
      <p:bldP spid="11" grpId="0" animBg="1" autoUpdateAnimBg="0"/>
      <p:bldP spid="12" grpId="0" animBg="1" autoUpdateAnimBg="0"/>
      <p:bldP spid="15" grpId="0" animBg="1" autoUpdateAnimBg="0"/>
      <p:bldP spid="12294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691</TotalTime>
  <Words>867</Words>
  <Application>Microsoft Office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Constantia</vt:lpstr>
      <vt:lpstr>Wingdings 2</vt:lpstr>
      <vt:lpstr>Times New Roman</vt:lpstr>
      <vt:lpstr>Легкий дым</vt:lpstr>
      <vt:lpstr>ChemWindow Document</vt:lpstr>
      <vt:lpstr>Некоторые Окислительно-восстановительные реакции алкенов</vt:lpstr>
      <vt:lpstr>Правила составления ОВР</vt:lpstr>
      <vt:lpstr>Взаимодействия алкенов с водным раствором KMnO4 (реакция Вагнера)</vt:lpstr>
      <vt:lpstr>Взаимодействия алкенов с раствором KMnO4 в серной кислоте при tºC </vt:lpstr>
      <vt:lpstr>Взаимодействия алкенов с раствором KMnO4 в серной кислоте при tºC</vt:lpstr>
      <vt:lpstr>Взаимодействия алкадиенов с раствором KMnO4 в серной кислоте при tºC</vt:lpstr>
      <vt:lpstr>Пример 1</vt:lpstr>
      <vt:lpstr>Пример 1 </vt:lpstr>
      <vt:lpstr>Пример 1 (метод электронного баланса)</vt:lpstr>
      <vt:lpstr>Пример 2</vt:lpstr>
      <vt:lpstr>Пример 2</vt:lpstr>
      <vt:lpstr>Пример 3</vt:lpstr>
      <vt:lpstr>Пример 3 </vt:lpstr>
      <vt:lpstr>Пример 4</vt:lpstr>
      <vt:lpstr>Пример 4</vt:lpstr>
      <vt:lpstr>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Antiquarius; Olga Akimova</dc:creator>
  <cp:lastModifiedBy>Olga Akimova</cp:lastModifiedBy>
  <cp:revision>127</cp:revision>
  <dcterms:created xsi:type="dcterms:W3CDTF">2011-11-02T06:14:18Z</dcterms:created>
  <dcterms:modified xsi:type="dcterms:W3CDTF">2013-11-04T05:36:50Z</dcterms:modified>
</cp:coreProperties>
</file>