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4"/>
  </p:sldMasterIdLst>
  <p:notesMasterIdLst>
    <p:notesMasterId r:id="rId21"/>
  </p:notesMasterIdLst>
  <p:sldIdLst>
    <p:sldId id="256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 varScale="1">
        <p:scale>
          <a:sx n="71" d="100"/>
          <a:sy n="71" d="100"/>
        </p:scale>
        <p:origin x="10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9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ru-RU" smtClean="0"/>
              <a:pPr algn="ctr"/>
              <a:t>23.12.2014 1:17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23.12.2014 1:17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23.12.2014 1:17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ru-RU" smtClean="0"/>
              <a:pPr/>
              <a:t>23.12.2014 1:17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ru-RU" smtClean="0"/>
              <a:pPr/>
              <a:t>23.12.2014 1:17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ru-RU" smtClean="0"/>
              <a:pPr/>
              <a:t>23.12.2014 1:17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ru-RU" smtClean="0"/>
              <a:pPr/>
              <a:t>23.12.2014 1:17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ru-RU" smtClean="0"/>
              <a:pPr/>
              <a:t>23.12.2014 1:17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ru-RU" smtClean="0"/>
              <a:pPr/>
              <a:t>23.12.2014 1:17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ru-RU" smtClean="0"/>
              <a:pPr/>
              <a:t>23.12.2014 1:17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ru-RU" smtClean="0"/>
              <a:pPr/>
              <a:t>23.12.2014 1:17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23.12.2014 1:17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286000" y="4343400"/>
            <a:ext cx="6477000" cy="1447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Построение угловой перспективы здания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Преподаватель</a:t>
            </a:r>
            <a:r>
              <a:rPr lang="en-US" dirty="0" smtClean="0"/>
              <a:t>:</a:t>
            </a:r>
            <a:r>
              <a:rPr lang="ru-RU" dirty="0" smtClean="0"/>
              <a:t> Неустроева Л.В.</a:t>
            </a:r>
            <a:r>
              <a:rPr lang="ru-RU" smtClean="0"/>
              <a:t/>
            </a:r>
            <a:br>
              <a:rPr lang="ru-RU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Построение предметов прямоугольной формы.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Городской квартал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04" y="2276872"/>
            <a:ext cx="6197600" cy="405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5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1 и 2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37213"/>
            <a:ext cx="3932056" cy="262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98" y="3717032"/>
            <a:ext cx="4159483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1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3 и 4</a:t>
            </a:r>
            <a:endParaRPr lang="ru-RU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888432" cy="25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475248"/>
            <a:ext cx="441750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4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5 и 6</a:t>
            </a: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929493" cy="262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81234"/>
            <a:ext cx="4273487" cy="285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7 и 8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780992" cy="252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572658"/>
            <a:ext cx="4343439" cy="290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1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9 и 10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925776" cy="262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4821" y="3429000"/>
            <a:ext cx="4665511" cy="311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9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Ю. И. Пименов</a:t>
            </a:r>
            <a:br>
              <a:rPr lang="ru-RU" dirty="0" smtClean="0"/>
            </a:br>
            <a:r>
              <a:rPr lang="ru-RU" dirty="0" smtClean="0"/>
              <a:t>Новая Москва</a:t>
            </a:r>
            <a:endParaRPr lang="ru-RU" dirty="0"/>
          </a:p>
        </p:txBody>
      </p:sp>
      <p:pic>
        <p:nvPicPr>
          <p:cNvPr id="11266" name="Picture 2" descr="C:\Users\Александр\Pictures\перспектива\6e873f10c988dc1e0a36ab6b3df6d10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048672" cy="48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Угловая перспектива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Применяется при расположении объекта под углом к рисующему.</a:t>
            </a:r>
          </a:p>
          <a:p>
            <a:r>
              <a:rPr lang="ru-RU" dirty="0" smtClean="0"/>
              <a:t>При угловом положении куба горизонтальные линии сходятся в точках отдаления.</a:t>
            </a:r>
          </a:p>
          <a:p>
            <a:r>
              <a:rPr lang="ru-RU" dirty="0" smtClean="0"/>
              <a:t>Точки отдаления расположены на линии горизонта с двух сторон от точки схода. В этих точках сходятся все горизонтальные линии, направленные под углом 45 градусов  к картинной плоскости.</a:t>
            </a:r>
          </a:p>
          <a:p>
            <a:r>
              <a:rPr lang="ru-RU" dirty="0" smtClean="0"/>
              <a:t>Вертикальные линии остаются неизменными.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6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Перспективный масштаб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Отношение величины изображения к размерам натуры.</a:t>
            </a:r>
          </a:p>
          <a:p>
            <a:r>
              <a:rPr lang="ru-RU" dirty="0" smtClean="0"/>
              <a:t>Для определения масштаба видимых на разном удалении объектов на боковой стороне рамы следует отложить высоту предмета, каким бы он был при приближении к картинной плоскости. </a:t>
            </a:r>
          </a:p>
          <a:p>
            <a:r>
              <a:rPr lang="ru-RU" dirty="0" smtClean="0"/>
              <a:t>Конечные точки соединяются линиями в точке схода. Расстояние на разном удалении между двумя сходящимися линиями и будет перспективным масштабом высоты выбранного предмета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4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</a:t>
            </a:r>
            <a:r>
              <a:rPr lang="ru-RU" dirty="0" smtClean="0"/>
              <a:t>пособы </a:t>
            </a:r>
            <a:r>
              <a:rPr lang="ru-RU" dirty="0"/>
              <a:t>построения перспективы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способ архитекторов, основанный на использовании точек схода параллельных </a:t>
            </a:r>
            <a:r>
              <a:rPr lang="ru-RU" dirty="0" smtClean="0"/>
              <a:t>прямых;</a:t>
            </a:r>
          </a:p>
          <a:p>
            <a:r>
              <a:rPr lang="ru-RU" dirty="0"/>
              <a:t>способ прямоугольных координат и перспективной сетки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радиальный способ и способ совмещенных высот.</a:t>
            </a:r>
          </a:p>
        </p:txBody>
      </p:sp>
    </p:spTree>
    <p:extLst>
      <p:ext uri="{BB962C8B-B14F-4D97-AF65-F5344CB8AC3E}">
        <p14:creationId xmlns:p14="http://schemas.microsoft.com/office/powerpoint/2010/main" val="36804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</a:t>
            </a:r>
            <a:r>
              <a:rPr lang="ru-RU" dirty="0"/>
              <a:t>архитектора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Этот способ сводится к определению проекций точек сооружения на картинную плоскость лучами, идущими из точек зрения к каждой точке сооружения</a:t>
            </a:r>
            <a:r>
              <a:rPr lang="ru-RU" dirty="0" smtClean="0"/>
              <a:t>.</a:t>
            </a:r>
          </a:p>
          <a:p>
            <a:r>
              <a:rPr lang="ru-RU" dirty="0"/>
              <a:t> При построении перспективы методом архитектора картинную плоскость располагают под углом к зданию и проводят след ее через один из углов </a:t>
            </a:r>
          </a:p>
        </p:txBody>
      </p:sp>
    </p:spTree>
    <p:extLst>
      <p:ext uri="{BB962C8B-B14F-4D97-AF65-F5344CB8AC3E}">
        <p14:creationId xmlns:p14="http://schemas.microsoft.com/office/powerpoint/2010/main" val="16463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Перспективы здания по методу архитекторов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662" y="1600200"/>
            <a:ext cx="2961625" cy="47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1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Проектная графика архитекторов и дизайнеров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0220" y="1628800"/>
            <a:ext cx="4776410" cy="50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8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Архитектурный пейзаж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Жанровая </a:t>
            </a:r>
            <a:r>
              <a:rPr lang="ru-RU" dirty="0"/>
              <a:t>разновидность пейзажа, изображение в живописи и графике реальной или воображаемой архитектуры в естественной природной среде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А. п. большую роль играет линейная и воздушная перспектива, позволяющая связать воедино природу и архитектуру. </a:t>
            </a:r>
            <a:r>
              <a:rPr lang="ru-RU" dirty="0" smtClean="0"/>
              <a:t> </a:t>
            </a:r>
          </a:p>
          <a:p>
            <a:r>
              <a:rPr lang="ru-RU" dirty="0"/>
              <a:t>Г</a:t>
            </a:r>
            <a:r>
              <a:rPr lang="ru-RU" dirty="0" smtClean="0"/>
              <a:t>ородские </a:t>
            </a:r>
            <a:r>
              <a:rPr lang="ru-RU" dirty="0"/>
              <a:t>перспективные виды, в 18 в. называвшиеся </a:t>
            </a:r>
            <a:r>
              <a:rPr lang="ru-RU" dirty="0" err="1"/>
              <a:t>ведутами</a:t>
            </a:r>
            <a:r>
              <a:rPr lang="ru-RU" dirty="0"/>
              <a:t> (Антонио </a:t>
            </a:r>
            <a:r>
              <a:rPr lang="ru-RU" dirty="0" err="1"/>
              <a:t>Каналетто</a:t>
            </a:r>
            <a:r>
              <a:rPr lang="ru-RU" dirty="0"/>
              <a:t>, Бернардо </a:t>
            </a:r>
            <a:r>
              <a:rPr lang="ru-RU" dirty="0" err="1"/>
              <a:t>Беллотто</a:t>
            </a:r>
            <a:r>
              <a:rPr lang="ru-RU" dirty="0"/>
              <a:t>, </a:t>
            </a:r>
            <a:r>
              <a:rPr lang="ru-RU" dirty="0" err="1"/>
              <a:t>Франческо</a:t>
            </a:r>
            <a:r>
              <a:rPr lang="ru-RU" dirty="0"/>
              <a:t> Гварди в Венеции, Ф. Я. Алексеев в России</a:t>
            </a:r>
            <a:r>
              <a:rPr lang="ru-RU" dirty="0" smtClean="0"/>
              <a:t>)</a:t>
            </a:r>
          </a:p>
          <a:p>
            <a:r>
              <a:rPr lang="ru-RU" dirty="0"/>
              <a:t>В</a:t>
            </a:r>
            <a:r>
              <a:rPr lang="ru-RU" dirty="0" smtClean="0"/>
              <a:t>иды </a:t>
            </a:r>
            <a:r>
              <a:rPr lang="ru-RU" dirty="0"/>
              <a:t>вилл, усадеб, парковых ансамблей с постройками, пейзажи с античными или средневековыми руинами (</a:t>
            </a:r>
            <a:r>
              <a:rPr lang="ru-RU" dirty="0" err="1"/>
              <a:t>Юбер</a:t>
            </a:r>
            <a:r>
              <a:rPr lang="ru-RU" dirty="0"/>
              <a:t> </a:t>
            </a:r>
            <a:r>
              <a:rPr lang="ru-RU" dirty="0" err="1"/>
              <a:t>Робер</a:t>
            </a:r>
            <a:r>
              <a:rPr lang="ru-RU" dirty="0"/>
              <a:t> во Франции, </a:t>
            </a:r>
            <a:r>
              <a:rPr lang="ru-RU" dirty="0" err="1"/>
              <a:t>Каспар</a:t>
            </a:r>
            <a:r>
              <a:rPr lang="ru-RU" dirty="0"/>
              <a:t> Давид Фридрих в Германии, С. Ф. Щедрин, Ф. М. Матвеев в России</a:t>
            </a:r>
            <a:r>
              <a:rPr lang="ru-RU" dirty="0" smtClean="0"/>
              <a:t>) </a:t>
            </a:r>
          </a:p>
          <a:p>
            <a:r>
              <a:rPr lang="ru-RU" dirty="0"/>
              <a:t>Ф</a:t>
            </a:r>
            <a:r>
              <a:rPr lang="ru-RU" dirty="0" smtClean="0"/>
              <a:t>антастические </a:t>
            </a:r>
            <a:r>
              <a:rPr lang="ru-RU" dirty="0"/>
              <a:t>пейзажи с воображаемыми сооружениями и руинами (Джованни </a:t>
            </a:r>
            <a:r>
              <a:rPr lang="ru-RU" dirty="0" err="1"/>
              <a:t>Баттиста</a:t>
            </a:r>
            <a:r>
              <a:rPr lang="ru-RU" dirty="0"/>
              <a:t> </a:t>
            </a:r>
            <a:r>
              <a:rPr lang="ru-RU" dirty="0" err="1"/>
              <a:t>Пиранези</a:t>
            </a:r>
            <a:r>
              <a:rPr lang="ru-RU" dirty="0"/>
              <a:t>, Джованни Паоло </a:t>
            </a:r>
            <a:r>
              <a:rPr lang="ru-RU" dirty="0" err="1"/>
              <a:t>Паннини</a:t>
            </a:r>
            <a:r>
              <a:rPr lang="ru-RU" dirty="0"/>
              <a:t> в Италии), А. п. часто является видом перспективной живописи.</a:t>
            </a:r>
          </a:p>
        </p:txBody>
      </p:sp>
    </p:spTree>
    <p:extLst>
      <p:ext uri="{BB962C8B-B14F-4D97-AF65-F5344CB8AC3E}">
        <p14:creationId xmlns:p14="http://schemas.microsoft.com/office/powerpoint/2010/main" val="8266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Архитектурные пейзажи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1770" y="1990407"/>
            <a:ext cx="2660699" cy="214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656" y="4134170"/>
            <a:ext cx="3862785" cy="193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00809"/>
            <a:ext cx="2077416" cy="285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6" y="1663949"/>
            <a:ext cx="2318700" cy="279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9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1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19760781-6411-4A76-95E7-DB7E56847A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E4FFEA1-43A1-40BE-8523-D90AC15F4E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EB26A6-DFA5-49A5-8892-68BC02699596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AcademicPresentation1</Template>
  <TotalTime>0</TotalTime>
  <Words>385</Words>
  <Application>Microsoft Office PowerPoint</Application>
  <PresentationFormat>Экран (4:3)</PresentationFormat>
  <Paragraphs>36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Tw Cen MT</vt:lpstr>
      <vt:lpstr>Wingdings</vt:lpstr>
      <vt:lpstr>Wingdings 2</vt:lpstr>
      <vt:lpstr>AcademicPresentation1</vt:lpstr>
      <vt:lpstr>Построение угловой перспективы здания</vt:lpstr>
      <vt:lpstr>Угловая перспектива</vt:lpstr>
      <vt:lpstr>Перспективный масштаб</vt:lpstr>
      <vt:lpstr>Способы построения перспективы</vt:lpstr>
      <vt:lpstr>Метод архитектора</vt:lpstr>
      <vt:lpstr>Перспективы здания по методу архитекторов</vt:lpstr>
      <vt:lpstr>Проектная графика архитекторов и дизайнеров </vt:lpstr>
      <vt:lpstr>Архитектурный пейзаж</vt:lpstr>
      <vt:lpstr>Архитектурные пейзажи</vt:lpstr>
      <vt:lpstr>Построение предметов прямоугольной формы. </vt:lpstr>
      <vt:lpstr>Этап 1 и 2</vt:lpstr>
      <vt:lpstr>Этап 3 и 4</vt:lpstr>
      <vt:lpstr>Этап 5 и 6</vt:lpstr>
      <vt:lpstr>Этап 7 и 8</vt:lpstr>
      <vt:lpstr>Этап 9 и 10</vt:lpstr>
      <vt:lpstr>Ю. И. Пименов Новая Москва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2011-11-29T16:24:39Z</dcterms:created>
  <dcterms:modified xsi:type="dcterms:W3CDTF">2014-12-22T22:35:47Z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TC103524799990</vt:lpwstr>
  </property>
</Properties>
</file>