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1" r:id="rId7"/>
    <p:sldId id="262" r:id="rId8"/>
    <p:sldId id="260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0BBC96-65B8-49CB-958E-BFBA726FE16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D51BE5-9174-4FB9-92CB-E184B54F3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arepta.ru/sarepta/stati-o-sarepte/gorchica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sarepta.ru/sites/default/files/pictures/pages/11012012659/z-d_glich_avtor_ris_a_ilin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sarepta.ru/sarepta/muzey-sarepty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8229600" cy="2500330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cs typeface="Aharoni" pitchFamily="2" charset="-79"/>
              </a:rPr>
              <a:t>Сарепта</a:t>
            </a:r>
            <a:r>
              <a:rPr lang="ru-RU" sz="5400" dirty="0" smtClean="0">
                <a:cs typeface="Aharoni" pitchFamily="2" charset="-79"/>
              </a:rPr>
              <a:t> – ВОЛГОГРАД –</a:t>
            </a:r>
            <a:br>
              <a:rPr lang="ru-RU" sz="5400" dirty="0" smtClean="0">
                <a:cs typeface="Aharoni" pitchFamily="2" charset="-79"/>
              </a:rPr>
            </a:br>
            <a:r>
              <a:rPr lang="ru-RU" sz="5400" dirty="0" smtClean="0">
                <a:cs typeface="Aharoni" pitchFamily="2" charset="-79"/>
              </a:rPr>
              <a:t>ГОРЧИЧНАЯ СТОЛИЦА</a:t>
            </a:r>
            <a:endParaRPr lang="ru-RU" sz="5400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5357826"/>
            <a:ext cx="3286148" cy="1143008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Автор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Симбирцева  О.М.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учитель французского языка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МОУ СОШ № 20 г. Волгограда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643446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Производство горчичного масла – особая веха в истории </a:t>
            </a:r>
            <a:r>
              <a:rPr lang="ru-RU" sz="2400" b="1" dirty="0" err="1" smtClean="0"/>
              <a:t>Сарепты</a:t>
            </a:r>
            <a:r>
              <a:rPr lang="ru-RU" sz="2400" b="1" dirty="0" smtClean="0"/>
              <a:t>.  Выведенный здесь </a:t>
            </a:r>
            <a:r>
              <a:rPr lang="ru-RU" sz="2400" b="1" dirty="0" smtClean="0">
                <a:hlinkClick r:id="rId2"/>
              </a:rPr>
              <a:t>новый сорт горчицы</a:t>
            </a:r>
            <a:r>
              <a:rPr lang="ru-RU" sz="2400" b="1" dirty="0" smtClean="0"/>
              <a:t>, получившей название </a:t>
            </a:r>
            <a:r>
              <a:rPr lang="ru-RU" sz="2400" b="1" dirty="0" err="1" smtClean="0"/>
              <a:t>сарептской</a:t>
            </a:r>
            <a:r>
              <a:rPr lang="ru-RU" sz="2400" b="1" dirty="0" smtClean="0"/>
              <a:t> прославил предприимчивых немецких колонистов и наш край далеко за пределами ближайших губерний. </a:t>
            </a:r>
            <a:endParaRPr lang="ru-RU" sz="2400" b="1" dirty="0"/>
          </a:p>
        </p:txBody>
      </p:sp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571480"/>
            <a:ext cx="6858048" cy="39290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абрика Глича. Автор А.Ильин 1810 год">
            <a:hlinkClick r:id="rId2" tooltip="Фабрика Глича. Автор А.Ильин 1810 год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857232"/>
            <a:ext cx="4500594" cy="45720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282" y="571480"/>
            <a:ext cx="4143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До сих пор </a:t>
            </a:r>
            <a:r>
              <a:rPr lang="ru-RU" sz="2400" b="1" dirty="0" err="1" smtClean="0"/>
              <a:t>Сарепта</a:t>
            </a:r>
            <a:r>
              <a:rPr lang="ru-RU" sz="2400" b="1" dirty="0" smtClean="0"/>
              <a:t> наряду с французским Дижоном является одной из горчичных столиц мира. Регулярное производство в </a:t>
            </a:r>
            <a:r>
              <a:rPr lang="ru-RU" sz="2400" b="1" dirty="0" err="1" smtClean="0"/>
              <a:t>Сарепте</a:t>
            </a:r>
            <a:r>
              <a:rPr lang="ru-RU" sz="2400" b="1" dirty="0" smtClean="0"/>
              <a:t> горчицы и масла организовал в 1798 г. уважаемый член немецкой общины доктор Конрад </a:t>
            </a:r>
            <a:r>
              <a:rPr lang="ru-RU" sz="2400" b="1" dirty="0" err="1" smtClean="0"/>
              <a:t>Нейц</a:t>
            </a:r>
            <a:r>
              <a:rPr lang="ru-RU" sz="2400" b="1" dirty="0" smtClean="0"/>
              <a:t>. Сначала Конрад </a:t>
            </a:r>
            <a:r>
              <a:rPr lang="ru-RU" sz="2400" b="1" dirty="0" err="1" smtClean="0"/>
              <a:t>Нейц</a:t>
            </a:r>
            <a:r>
              <a:rPr lang="ru-RU" sz="2400" b="1" dirty="0" smtClean="0"/>
              <a:t> открыл ручной горчично-маслобойный завод, а в 1810 г. - первую горчичную фабрику на конной тяге. </a:t>
            </a:r>
            <a:endParaRPr lang="ru-RU" sz="24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51344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 1815 г. завод </a:t>
            </a:r>
            <a:r>
              <a:rPr lang="ru-RU" sz="2400" dirty="0" err="1" smtClean="0"/>
              <a:t>Нейца</a:t>
            </a:r>
            <a:r>
              <a:rPr lang="ru-RU" sz="2400" dirty="0" smtClean="0"/>
              <a:t> перешел по наследству его зятю Ивану </a:t>
            </a:r>
            <a:r>
              <a:rPr lang="ru-RU" sz="2400" dirty="0" err="1" smtClean="0"/>
              <a:t>Гличу</a:t>
            </a:r>
            <a:r>
              <a:rPr lang="ru-RU" sz="2400" dirty="0" smtClean="0"/>
              <a:t>, который довел производство горчицы в 1840 г. до 6 тыс. пудов, в 1850 г. - 15 тыс. пудов, потом 30 тыс. и более пудов в год.  В 1816 году фабрика </a:t>
            </a:r>
            <a:r>
              <a:rPr lang="ru-RU" sz="2400" dirty="0" err="1" smtClean="0"/>
              <a:t>Глича</a:t>
            </a:r>
            <a:r>
              <a:rPr lang="ru-RU" sz="2400" dirty="0" smtClean="0"/>
              <a:t> получила золотые часы от Александра I, за высокое качество горчичного масла и горчицы поставленных ко двору его Императорского Величества. В 1851 г. завод </a:t>
            </a:r>
            <a:r>
              <a:rPr lang="ru-RU" sz="2400" dirty="0" err="1" smtClean="0"/>
              <a:t>Глича</a:t>
            </a:r>
            <a:r>
              <a:rPr lang="ru-RU" sz="2400" dirty="0" smtClean="0"/>
              <a:t> подвергается коренной реконструкции и переходит на паровую тягу. Это была первая паровая машина системы «Уатта», которая сейчас </a:t>
            </a:r>
            <a:r>
              <a:rPr lang="ru-RU" sz="2400" dirty="0" err="1" smtClean="0"/>
              <a:t>предсавлена</a:t>
            </a:r>
            <a:r>
              <a:rPr lang="ru-RU" sz="2400" dirty="0" smtClean="0"/>
              <a:t> в экспозиции Московском политехнического музея. Все эти годы горчица и горчичное масло из </a:t>
            </a:r>
            <a:r>
              <a:rPr lang="ru-RU" sz="2400" dirty="0" err="1" smtClean="0"/>
              <a:t>Сарепты</a:t>
            </a:r>
            <a:r>
              <a:rPr lang="ru-RU" sz="2400" dirty="0" smtClean="0"/>
              <a:t> были популярны не только при дворе, но и у всех граждан Российской Империи. </a:t>
            </a:r>
            <a:endParaRPr lang="ru-RU" sz="2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3286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 конце 18 века </a:t>
            </a:r>
            <a:r>
              <a:rPr lang="ru-RU" sz="2000" b="1" dirty="0" err="1" smtClean="0"/>
              <a:t>Сарепта</a:t>
            </a:r>
            <a:r>
              <a:rPr lang="ru-RU" sz="2000" b="1" dirty="0" smtClean="0"/>
              <a:t> стала модным курортом. Врач Иоганн Вир открыл в </a:t>
            </a:r>
            <a:r>
              <a:rPr lang="ru-RU" sz="2000" b="1" dirty="0" err="1" smtClean="0"/>
              <a:t>Ергенинских</a:t>
            </a:r>
            <a:r>
              <a:rPr lang="ru-RU" sz="2000" b="1" dirty="0" smtClean="0"/>
              <a:t> горах источник минеральных вод. 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071678"/>
            <a:ext cx="35719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Доктор Вир исследовав окрестности </a:t>
            </a:r>
            <a:r>
              <a:rPr lang="ru-RU" sz="2000" b="1" dirty="0" err="1" smtClean="0"/>
              <a:t>Сарепты</a:t>
            </a:r>
            <a:r>
              <a:rPr lang="ru-RU" sz="2000" b="1" dirty="0" smtClean="0"/>
              <a:t>, убедился в наличии большого количества лекарственных трав и растений: полынь и крушинник, тысячелистник и боярышник, и многие другие. Он их собирал, высушивал, настаивал и снабжал этими целебными средствами не только </a:t>
            </a:r>
            <a:r>
              <a:rPr lang="ru-RU" sz="2000" b="1" dirty="0" err="1" smtClean="0"/>
              <a:t>Сарепту</a:t>
            </a:r>
            <a:r>
              <a:rPr lang="ru-RU" sz="2000" b="1" dirty="0" smtClean="0"/>
              <a:t>, но и Царицын, Саратов и другие районы. </a:t>
            </a:r>
            <a:endParaRPr lang="ru-RU" sz="2000" b="1" dirty="0"/>
          </a:p>
        </p:txBody>
      </p:sp>
      <p:pic>
        <p:nvPicPr>
          <p:cNvPr id="4" name="Рисунок 3" descr="ерген. мин. источн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42852"/>
            <a:ext cx="4487853" cy="64294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арепт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42852"/>
            <a:ext cx="8736000" cy="655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428596" y="4000504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>В </a:t>
            </a:r>
            <a:r>
              <a:rPr lang="ru-RU" sz="2000" b="1" dirty="0" err="1" smtClean="0">
                <a:solidFill>
                  <a:schemeClr val="tx1">
                    <a:lumMod val="95000"/>
                  </a:schemeClr>
                </a:solidFill>
              </a:rPr>
              <a:t>Сарепте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> выращивался виноград и даже было свое винокуренное производство.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>В 19 веке на Руси распространилась  </a:t>
            </a:r>
            <a:r>
              <a:rPr lang="ru-RU" sz="2000" b="1" dirty="0" err="1" smtClean="0">
                <a:solidFill>
                  <a:schemeClr val="tx1">
                    <a:lumMod val="95000"/>
                  </a:schemeClr>
                </a:solidFill>
              </a:rPr>
              <a:t>сарептская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> ткань – «сарпинка». Она вырабатывалась из льняной и шелковой нити. И Лен и шелк выращивались и перерабатывались здесь же,  в </a:t>
            </a:r>
            <a:r>
              <a:rPr lang="ru-RU" sz="2000" b="1" dirty="0" err="1" smtClean="0">
                <a:solidFill>
                  <a:schemeClr val="tx1">
                    <a:lumMod val="95000"/>
                  </a:schemeClr>
                </a:solidFill>
              </a:rPr>
              <a:t>Сарепте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>А еще в </a:t>
            </a:r>
            <a:r>
              <a:rPr lang="ru-RU" sz="2000" b="1" dirty="0" err="1" smtClean="0">
                <a:solidFill>
                  <a:schemeClr val="tx1">
                    <a:lumMod val="95000"/>
                  </a:schemeClr>
                </a:solidFill>
              </a:rPr>
              <a:t>Сарепте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> проводились опыты по выращиванию новых для этих мест растений - табака, картофеля; делались попытки производить сахар, спирт и эфирные масла из арбузного сока.</a:t>
            </a:r>
          </a:p>
        </p:txBody>
      </p:sp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0"/>
            <a:ext cx="80010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конце 19-го начале 20 вв. промышленность </a:t>
            </a:r>
            <a:r>
              <a:rPr lang="ru-RU" sz="2400" b="1" dirty="0" err="1" smtClean="0"/>
              <a:t>Сарепты</a:t>
            </a:r>
            <a:r>
              <a:rPr lang="ru-RU" sz="2400" b="1" dirty="0" smtClean="0"/>
              <a:t> была представлена</a:t>
            </a:r>
          </a:p>
          <a:p>
            <a:r>
              <a:rPr lang="ru-RU" sz="2400" b="1" dirty="0" smtClean="0"/>
              <a:t> 10 заводами, </a:t>
            </a:r>
          </a:p>
          <a:p>
            <a:r>
              <a:rPr lang="ru-RU" sz="2400" b="1" dirty="0" smtClean="0"/>
              <a:t>6 фабриками и мастерскими, </a:t>
            </a:r>
          </a:p>
          <a:p>
            <a:r>
              <a:rPr lang="ru-RU" sz="2400" b="1" dirty="0" smtClean="0"/>
              <a:t>имелись пильные и мучные мельницы, </a:t>
            </a:r>
          </a:p>
          <a:p>
            <a:r>
              <a:rPr lang="ru-RU" sz="2400" b="1" dirty="0" smtClean="0"/>
              <a:t>2 горчичных завода,</a:t>
            </a:r>
          </a:p>
          <a:p>
            <a:r>
              <a:rPr lang="ru-RU" sz="2400" b="1" dirty="0" smtClean="0"/>
              <a:t> свечное, </a:t>
            </a:r>
          </a:p>
          <a:p>
            <a:r>
              <a:rPr lang="ru-RU" sz="2400" b="1" dirty="0" smtClean="0"/>
              <a:t>мыловаренное производство, </a:t>
            </a:r>
          </a:p>
          <a:p>
            <a:r>
              <a:rPr lang="ru-RU" sz="2400" b="1" dirty="0" smtClean="0"/>
              <a:t>пекарня и кондитерская,</a:t>
            </a:r>
          </a:p>
          <a:p>
            <a:r>
              <a:rPr lang="ru-RU" sz="2400" b="1" dirty="0" smtClean="0"/>
              <a:t> аптека, где кроме лекарств производятся касторовое, мятное и кипарисовое масла, шоколад, помада.</a:t>
            </a:r>
          </a:p>
          <a:p>
            <a:r>
              <a:rPr lang="ru-RU" sz="2400" b="1" dirty="0" smtClean="0"/>
              <a:t> Были химическая лаборатория </a:t>
            </a:r>
            <a:r>
              <a:rPr lang="ru-RU" sz="2400" b="1" dirty="0" err="1" smtClean="0"/>
              <a:t>Лангерфельда</a:t>
            </a:r>
            <a:r>
              <a:rPr lang="ru-RU" sz="2400" b="1" dirty="0" smtClean="0"/>
              <a:t>, производящая </a:t>
            </a:r>
            <a:r>
              <a:rPr lang="ru-RU" sz="2400" b="1" dirty="0" err="1" smtClean="0"/>
              <a:t>сарептский</a:t>
            </a:r>
            <a:r>
              <a:rPr lang="ru-RU" sz="2400" b="1" dirty="0" smtClean="0"/>
              <a:t> бальзам;</a:t>
            </a:r>
          </a:p>
          <a:p>
            <a:r>
              <a:rPr lang="ru-RU" sz="2400" b="1" dirty="0" smtClean="0"/>
              <a:t> кожевенный, горшечный, кирпичные заводы, винокурня, пивоваренный завод, мельница, табачная фабрика, </a:t>
            </a:r>
          </a:p>
          <a:p>
            <a:r>
              <a:rPr lang="ru-RU" sz="2400" b="1" dirty="0" err="1" smtClean="0"/>
              <a:t>бивка</a:t>
            </a:r>
            <a:r>
              <a:rPr lang="ru-RU" sz="2400" b="1" dirty="0" smtClean="0"/>
              <a:t> птичьих чучел. </a:t>
            </a:r>
            <a:endParaRPr lang="ru-RU" sz="24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24" y="357167"/>
            <a:ext cx="44291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После революции поселение </a:t>
            </a:r>
            <a:r>
              <a:rPr lang="ru-RU" sz="2400" b="1" dirty="0" err="1" smtClean="0"/>
              <a:t>Сарепта</a:t>
            </a:r>
            <a:r>
              <a:rPr lang="ru-RU" sz="2400" b="1" dirty="0" smtClean="0"/>
              <a:t> было переименовано в Красноармейск и в Советской России она по-прежнему занимала лидирующие поз</a:t>
            </a:r>
            <a:r>
              <a:rPr lang="ru-RU" sz="2400" b="1" dirty="0"/>
              <a:t>и</a:t>
            </a:r>
            <a:r>
              <a:rPr lang="ru-RU" sz="2400" b="1" dirty="0" smtClean="0"/>
              <a:t>ции в горчичном производстве.</a:t>
            </a:r>
          </a:p>
          <a:p>
            <a:r>
              <a:rPr lang="ru-RU" sz="2400" b="1" dirty="0" smtClean="0"/>
              <a:t>В 1989 году на месте этой уникальной немецкой слободы  - «маленького Рая на Земле» был создан государственный историко-этнографической и архитектурный </a:t>
            </a:r>
            <a:r>
              <a:rPr lang="ru-RU" sz="2400" b="1" dirty="0" smtClean="0">
                <a:hlinkClick r:id="rId2"/>
              </a:rPr>
              <a:t>музей-заповедник "Старая </a:t>
            </a:r>
            <a:r>
              <a:rPr lang="ru-RU" sz="2400" b="1" dirty="0" err="1" smtClean="0">
                <a:hlinkClick r:id="rId2"/>
              </a:rPr>
              <a:t>Сарепта</a:t>
            </a:r>
            <a:r>
              <a:rPr lang="ru-RU" sz="2400" b="1" dirty="0" smtClean="0">
                <a:hlinkClick r:id="rId2"/>
              </a:rPr>
              <a:t>"</a:t>
            </a:r>
            <a:r>
              <a:rPr lang="ru-RU" sz="2400" b="1" dirty="0" smtClean="0"/>
              <a:t>.</a:t>
            </a:r>
          </a:p>
        </p:txBody>
      </p:sp>
      <p:pic>
        <p:nvPicPr>
          <p:cNvPr id="3" name="Рисунок 2" descr="волоградский маслогорчиччный заво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28604"/>
            <a:ext cx="3575520" cy="280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Рисунок 3" descr="волг. горчичный маслобойный завод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571876"/>
            <a:ext cx="3744000" cy="280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11059144258201287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42852"/>
            <a:ext cx="8358246" cy="52149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71472" y="5500701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"Старая </a:t>
            </a:r>
            <a:r>
              <a:rPr lang="ru-RU" sz="2400" b="1" dirty="0" err="1" smtClean="0"/>
              <a:t>Сарепта</a:t>
            </a:r>
            <a:r>
              <a:rPr lang="ru-RU" sz="2400" b="1" dirty="0" smtClean="0"/>
              <a:t>" -  Горчичная столица России и одна из трех горчичных столиц в мире. </a:t>
            </a:r>
          </a:p>
          <a:p>
            <a:pPr algn="ctr"/>
            <a:r>
              <a:rPr lang="ru-RU" sz="2400" b="1" dirty="0" smtClean="0"/>
              <a:t>Русская горчица и горчичное масло родились здесь!! </a:t>
            </a:r>
            <a:endParaRPr lang="ru-RU" sz="24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428604"/>
            <a:ext cx="7715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В мире всего 3 горчичных столицы, по числу ботанических  видов семян горчицы:</a:t>
            </a:r>
            <a:br>
              <a:rPr lang="ru-RU" sz="2800" b="1" dirty="0" smtClean="0"/>
            </a:br>
            <a:r>
              <a:rPr lang="ru-RU" sz="2800" b="1" dirty="0" smtClean="0"/>
              <a:t>•  </a:t>
            </a:r>
            <a:r>
              <a:rPr lang="ru-RU" sz="2800" b="1" dirty="0" smtClean="0">
                <a:solidFill>
                  <a:srgbClr val="FF0000"/>
                </a:solidFill>
              </a:rPr>
              <a:t>Дижон, Франция </a:t>
            </a:r>
            <a:r>
              <a:rPr lang="ru-RU" sz="2800" b="1" dirty="0" smtClean="0"/>
              <a:t>– родина семян черной горчицы, из них делают </a:t>
            </a:r>
            <a:r>
              <a:rPr lang="ru-RU" sz="2800" b="1" dirty="0" err="1" smtClean="0"/>
              <a:t>дижонскую</a:t>
            </a:r>
            <a:r>
              <a:rPr lang="ru-RU" sz="2800" b="1" dirty="0" smtClean="0"/>
              <a:t> горчицу</a:t>
            </a:r>
            <a:br>
              <a:rPr lang="ru-RU" sz="2800" b="1" dirty="0" smtClean="0"/>
            </a:br>
            <a:r>
              <a:rPr lang="ru-RU" sz="2800" b="1" dirty="0" smtClean="0"/>
              <a:t>•  </a:t>
            </a:r>
            <a:r>
              <a:rPr lang="ru-RU" sz="2800" b="1" dirty="0" err="1" smtClean="0">
                <a:solidFill>
                  <a:srgbClr val="FF0000"/>
                </a:solidFill>
              </a:rPr>
              <a:t>Сарепта</a:t>
            </a:r>
            <a:r>
              <a:rPr lang="ru-RU" sz="2800" b="1" dirty="0" smtClean="0">
                <a:solidFill>
                  <a:srgbClr val="FF0000"/>
                </a:solidFill>
              </a:rPr>
              <a:t>, Россия </a:t>
            </a:r>
            <a:r>
              <a:rPr lang="ru-RU" sz="2800" b="1" dirty="0" smtClean="0"/>
              <a:t>– родина семян </a:t>
            </a:r>
            <a:r>
              <a:rPr lang="ru-RU" sz="2800" b="1" dirty="0" err="1" smtClean="0"/>
              <a:t>сарептской</a:t>
            </a:r>
            <a:r>
              <a:rPr lang="ru-RU" sz="2800" b="1" dirty="0" smtClean="0"/>
              <a:t> горчицы, их них делают знаменитую Русскую горчицу</a:t>
            </a:r>
            <a:br>
              <a:rPr lang="ru-RU" sz="2800" b="1" dirty="0" smtClean="0"/>
            </a:br>
            <a:r>
              <a:rPr lang="ru-RU" sz="2800" b="1" dirty="0" smtClean="0"/>
              <a:t>•  </a:t>
            </a:r>
            <a:r>
              <a:rPr lang="ru-RU" sz="2800" b="1" dirty="0" smtClean="0">
                <a:solidFill>
                  <a:srgbClr val="FF0000"/>
                </a:solidFill>
              </a:rPr>
              <a:t>Девоншир, Англия </a:t>
            </a:r>
            <a:r>
              <a:rPr lang="ru-RU" sz="2800" b="1" dirty="0" smtClean="0"/>
              <a:t>– родина семян белой горчицы, из них делают знаменитую английскую белую горчицу</a:t>
            </a:r>
            <a:br>
              <a:rPr lang="ru-RU" sz="2800" b="1" dirty="0" smtClean="0"/>
            </a:br>
            <a:r>
              <a:rPr lang="ru-RU" sz="2800" b="1" dirty="0" smtClean="0"/>
              <a:t>Других горчичных столиц в мире нет!!! </a:t>
            </a:r>
            <a:endParaRPr lang="ru-RU" sz="28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9"/>
            <a:ext cx="44291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/>
              <a:t>Сарепта</a:t>
            </a:r>
            <a:r>
              <a:rPr lang="ru-RU" sz="2800" b="1" dirty="0" smtClean="0"/>
              <a:t> претендует на 6 рекордов Гиннеса связанных с производством и переработкой горчицы. Горчичное масло из </a:t>
            </a:r>
            <a:r>
              <a:rPr lang="ru-RU" sz="2800" b="1" dirty="0" err="1" smtClean="0"/>
              <a:t>Сарепты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Сарептская</a:t>
            </a:r>
            <a:r>
              <a:rPr lang="ru-RU" sz="2800" b="1" dirty="0" smtClean="0"/>
              <a:t> горчица представляли Россию в мире на лондонской и </a:t>
            </a:r>
            <a:r>
              <a:rPr lang="ru-RU" sz="2800" b="1" dirty="0" err="1" smtClean="0"/>
              <a:t>франкфуртской</a:t>
            </a:r>
            <a:r>
              <a:rPr lang="ru-RU" sz="2800" b="1" dirty="0" smtClean="0"/>
              <a:t> выставках на 60 лет ранее, чем появилось знаменитое Вологодское масло. </a:t>
            </a:r>
            <a:endParaRPr lang="ru-RU" sz="2800" b="1" dirty="0"/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72" y="4572008"/>
            <a:ext cx="1071570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500042"/>
            <a:ext cx="1188000" cy="237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3286124"/>
            <a:ext cx="2870400" cy="187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57950" y="928670"/>
            <a:ext cx="2592000" cy="172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"/>
            <a:ext cx="4643470" cy="695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Немецкое поселение «</a:t>
            </a:r>
            <a:r>
              <a:rPr lang="ru-RU" sz="2400" b="1" dirty="0" err="1" smtClean="0"/>
              <a:t>Сарепта</a:t>
            </a:r>
            <a:r>
              <a:rPr lang="ru-RU" sz="2400" b="1" dirty="0" smtClean="0"/>
              <a:t>» было основано в 1765 году, указом Екатерины </a:t>
            </a:r>
            <a:r>
              <a:rPr lang="en-US" sz="2400" b="1" dirty="0" smtClean="0"/>
              <a:t>II</a:t>
            </a:r>
            <a:r>
              <a:rPr lang="ru-RU" sz="2400" b="1" dirty="0" smtClean="0"/>
              <a:t>. Это уникальное место России,  где многое случилось впервые</a:t>
            </a:r>
            <a:br>
              <a:rPr lang="ru-RU" sz="2400" b="1" dirty="0" smtClean="0"/>
            </a:br>
            <a:r>
              <a:rPr lang="ru-RU" sz="2400" b="1" dirty="0" smtClean="0"/>
              <a:t>•         Первый в стране горчичный завод был построен здесь</a:t>
            </a:r>
            <a:br>
              <a:rPr lang="ru-RU" sz="2400" b="1" dirty="0" smtClean="0"/>
            </a:br>
            <a:r>
              <a:rPr lang="ru-RU" sz="2400" b="1" dirty="0" smtClean="0"/>
              <a:t>•         Первый в регионе водопровод был запущен здесь</a:t>
            </a:r>
            <a:br>
              <a:rPr lang="ru-RU" sz="2400" b="1" dirty="0" smtClean="0"/>
            </a:br>
            <a:r>
              <a:rPr lang="ru-RU" sz="2400" b="1" dirty="0" smtClean="0"/>
              <a:t>•         Первый в регионе орган и фабрика музыкальных инструментов в </a:t>
            </a:r>
            <a:r>
              <a:rPr lang="ru-RU" sz="2400" b="1" dirty="0" err="1" smtClean="0"/>
              <a:t>Сарепте</a:t>
            </a:r>
            <a:r>
              <a:rPr lang="ru-RU" sz="2400" b="1" dirty="0" smtClean="0"/>
              <a:t> (орган работает по сей день)</a:t>
            </a:r>
            <a:br>
              <a:rPr lang="ru-RU" sz="2400" b="1" dirty="0" smtClean="0"/>
            </a:br>
            <a:r>
              <a:rPr lang="ru-RU" sz="2400" b="1" dirty="0" smtClean="0"/>
              <a:t>•         Первый в регионе курорт минеральных вод, аптека, публичная библиотека на нескольких языках и пр.</a:t>
            </a:r>
            <a:endParaRPr lang="ru-RU" sz="2400" b="1" dirty="0"/>
          </a:p>
        </p:txBody>
      </p:sp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071678"/>
            <a:ext cx="3806880" cy="277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642918"/>
            <a:ext cx="42862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Это один из самых больших музеев-заповедников в Нижнем Поволжье, созданный на месте единственного в России поселения </a:t>
            </a:r>
            <a:r>
              <a:rPr lang="ru-RU" sz="2400" b="1" dirty="0" err="1" smtClean="0"/>
              <a:t>гернгутеров</a:t>
            </a:r>
            <a:r>
              <a:rPr lang="ru-RU" sz="2400" b="1" dirty="0" smtClean="0"/>
              <a:t>. Чудом сохранившаяся и спасенная от сноса часть </a:t>
            </a:r>
            <a:r>
              <a:rPr lang="ru-RU" sz="2400" b="1" dirty="0" err="1" smtClean="0"/>
              <a:t>гернгутского</a:t>
            </a:r>
            <a:r>
              <a:rPr lang="ru-RU" sz="2400" b="1" dirty="0" smtClean="0"/>
              <a:t> поселения включает в себя 26 зданий, из которых 23 – федеральные памятники архитектуры XVIII - XIX вв.</a:t>
            </a:r>
            <a:r>
              <a:rPr lang="ru-RU" dirty="0" smtClean="0"/>
              <a:t> -</a:t>
            </a:r>
            <a:endParaRPr lang="ru-RU" dirty="0"/>
          </a:p>
        </p:txBody>
      </p:sp>
      <p:pic>
        <p:nvPicPr>
          <p:cNvPr id="5" name="Рисунок 4" descr="немецкая колония сареп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642918"/>
            <a:ext cx="4357718" cy="435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714356"/>
            <a:ext cx="45005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 </a:t>
            </a:r>
            <a:r>
              <a:rPr lang="ru-RU" sz="2400" b="1" dirty="0" smtClean="0"/>
              <a:t>За считанные годы поселенцам удалось не просто создать в засушливой азиатской степи цветущий сад, но и добиться феноменального экономического успеха, стать проводником промышленных, культурных, социальных инноваций не только в ближайших окрестностях, но и в масштабе России.  </a:t>
            </a:r>
            <a:r>
              <a:rPr lang="ru-RU" sz="2400" b="1" dirty="0" err="1" smtClean="0"/>
              <a:t>Cарепту</a:t>
            </a:r>
            <a:r>
              <a:rPr lang="ru-RU" sz="2400" b="1" dirty="0" smtClean="0"/>
              <a:t> по праву можно было бы назвать южным «окном» в Европу. </a:t>
            </a:r>
            <a:endParaRPr lang="ru-RU" sz="2400" b="1" dirty="0"/>
          </a:p>
        </p:txBody>
      </p:sp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571876"/>
            <a:ext cx="3786214" cy="2571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Рисунок 7" descr="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642918"/>
            <a:ext cx="3857652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428604"/>
            <a:ext cx="45005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Сарепта</a:t>
            </a:r>
            <a:r>
              <a:rPr lang="ru-RU" sz="2400" b="1" dirty="0" smtClean="0"/>
              <a:t> не перестает удивлять современных исследователей. Часто </a:t>
            </a:r>
            <a:r>
              <a:rPr lang="ru-RU" sz="2400" b="1" dirty="0" err="1" smtClean="0"/>
              <a:t>Сарепту</a:t>
            </a:r>
            <a:r>
              <a:rPr lang="ru-RU" sz="2400" b="1" dirty="0" smtClean="0"/>
              <a:t> называют немецкой колонией, но </a:t>
            </a:r>
            <a:r>
              <a:rPr lang="ru-RU" sz="2400" b="1" dirty="0" err="1" smtClean="0"/>
              <a:t>сарептских</a:t>
            </a:r>
            <a:r>
              <a:rPr lang="ru-RU" sz="2400" b="1" dirty="0" smtClean="0"/>
              <a:t> колонистов с немцами Поволжья роднил в основном язык – не все из них были немцами по происхождению. </a:t>
            </a:r>
            <a:r>
              <a:rPr lang="ru-RU" sz="2400" b="1" dirty="0" err="1" smtClean="0"/>
              <a:t>Сарептская</a:t>
            </a:r>
            <a:r>
              <a:rPr lang="ru-RU" sz="2400" b="1" dirty="0" smtClean="0"/>
              <a:t> кирха (нем. «церковь») является старейшим каменным зданием в Волгограде. В прошлом году в музее отпраздновали ее 240-летие. </a:t>
            </a:r>
            <a:endParaRPr lang="ru-RU" sz="2400" b="1" dirty="0"/>
          </a:p>
        </p:txBody>
      </p:sp>
      <p:pic>
        <p:nvPicPr>
          <p:cNvPr id="5" name="Рисунок 4" descr="kirha_v_sarepte._iz_muzeya_kraeveden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500174"/>
            <a:ext cx="4357718" cy="4143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9296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За время существования колонии на ее территории не было зарегистрировано ни одного преступления. </a:t>
            </a:r>
            <a:r>
              <a:rPr lang="ru-RU" sz="2800" b="1" dirty="0" err="1" smtClean="0"/>
              <a:t>Сарептский</a:t>
            </a:r>
            <a:r>
              <a:rPr lang="ru-RU" sz="2800" b="1" dirty="0" smtClean="0"/>
              <a:t> водопровод, будучи одним из первых в России, поставлял в каждый дом воду прямо из </a:t>
            </a:r>
            <a:r>
              <a:rPr lang="ru-RU" sz="2800" b="1" dirty="0" err="1" smtClean="0"/>
              <a:t>ергенинских</a:t>
            </a:r>
            <a:r>
              <a:rPr lang="ru-RU" sz="2800" b="1" dirty="0" smtClean="0"/>
              <a:t> родников. По рассказам старожилов, почти все строения </a:t>
            </a:r>
            <a:r>
              <a:rPr lang="ru-RU" sz="2800" b="1" dirty="0" err="1" smtClean="0"/>
              <a:t>Сарепты</a:t>
            </a:r>
            <a:r>
              <a:rPr lang="ru-RU" sz="2800" b="1" dirty="0" smtClean="0"/>
              <a:t> были связаны подземными ходами. Насколько обширна была сеть подземелий, неизвестно.  Множество легенд связано с </a:t>
            </a:r>
            <a:r>
              <a:rPr lang="ru-RU" sz="2800" b="1" dirty="0" err="1" smtClean="0"/>
              <a:t>сарептскими</a:t>
            </a:r>
            <a:r>
              <a:rPr lang="ru-RU" sz="2800" b="1" dirty="0" smtClean="0"/>
              <a:t> подземельями, которые, конечно, не могли обойтись без привидений. </a:t>
            </a:r>
            <a:endParaRPr lang="ru-RU" sz="28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1|3.1|4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576</Words>
  <Application>Microsoft Office PowerPoint</Application>
  <PresentationFormat>Экран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Сарепта – ВОЛГОГРАД – ГОРЧИЧНАЯ СТОЛИЦА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Сарепта – ВОЛГОГРАД – ГОРЧИЧНАЯ СТОЛИЦА</dc:title>
  <dc:creator>Оксана</dc:creator>
  <cp:lastModifiedBy>Андрей Симбирцев</cp:lastModifiedBy>
  <cp:revision>37</cp:revision>
  <dcterms:created xsi:type="dcterms:W3CDTF">2013-10-24T15:10:52Z</dcterms:created>
  <dcterms:modified xsi:type="dcterms:W3CDTF">2014-02-01T21:01:07Z</dcterms:modified>
</cp:coreProperties>
</file>