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1" r:id="rId3"/>
    <p:sldId id="258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3F950-3BDC-4EB5-835A-C0A03E2722B8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A5256-0A63-4EA3-AB65-FDBC2A12C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68A6F6-470B-4FF3-B833-029BB54D72D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ACF2B6-F09B-4357-B652-FBF8F06E4BB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851648" cy="3168352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Зимний</a:t>
            </a:r>
            <a:r>
              <a:rPr lang="ru-RU" sz="8000" dirty="0" smtClean="0"/>
              <a:t> </a:t>
            </a:r>
            <a:r>
              <a:rPr lang="ru-RU" sz="8000" dirty="0" smtClean="0">
                <a:solidFill>
                  <a:schemeClr val="tx1"/>
                </a:solidFill>
              </a:rPr>
              <a:t>пейзаж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8712968" cy="5760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Библиотека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964487" cy="6026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640960" cy="626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Библиотека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321996" cy="6073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Продуктивное задание 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>
          <a:xfrm>
            <a:off x="0" y="1196975"/>
            <a:ext cx="9144000" cy="54721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95288" y="0"/>
            <a:ext cx="8424862" cy="1439863"/>
          </a:xfrm>
          <a:prstGeom prst="wedgeRoundRectCallout">
            <a:avLst>
              <a:gd name="adj1" fmla="val -20833"/>
              <a:gd name="adj2" fmla="val 4913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Напиши </a:t>
            </a:r>
            <a:r>
              <a:rPr lang="ru-RU" sz="2400" b="1" dirty="0" smtClean="0">
                <a:solidFill>
                  <a:srgbClr val="002060"/>
                </a:solidFill>
              </a:rPr>
              <a:t> зимний пейзаж, используя </a:t>
            </a:r>
            <a:r>
              <a:rPr lang="ru-RU" sz="2400" b="1" dirty="0">
                <a:solidFill>
                  <a:srgbClr val="002060"/>
                </a:solidFill>
              </a:rPr>
              <a:t>гуашь, акварель или смешанную технику и руководствуясь схемой. 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439863"/>
            <a:ext cx="5434013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Повторяем</a:t>
            </a:r>
            <a:br>
              <a:rPr lang="ru-RU" b="1" dirty="0" smtClean="0"/>
            </a:br>
            <a:r>
              <a:rPr lang="ru-RU" b="1" dirty="0" smtClean="0"/>
              <a:t>                        Жанры живописи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Натюрморты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Пейзажи</a:t>
            </a:r>
          </a:p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Портрет</a:t>
            </a:r>
          </a:p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Исторические и бытовые картины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0" y="188913"/>
            <a:ext cx="9144000" cy="1079500"/>
          </a:xfrm>
          <a:prstGeom prst="wedgeRoundRectCallout">
            <a:avLst>
              <a:gd name="adj1" fmla="val -20307"/>
              <a:gd name="adj2" fmla="val 4467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66"/>
                </a:solidFill>
              </a:rPr>
              <a:t>Как художники барбизонской школы работали над пейзажем?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0" y="1268413"/>
            <a:ext cx="9144000" cy="5589587"/>
          </a:xfrm>
          <a:prstGeom prst="wedgeRoundRectCallout">
            <a:avLst>
              <a:gd name="adj1" fmla="val -18939"/>
              <a:gd name="adj2" fmla="val 48767"/>
              <a:gd name="adj3" fmla="val 16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3200" dirty="0">
                <a:solidFill>
                  <a:schemeClr val="bg1"/>
                </a:solidFill>
              </a:rPr>
              <a:t>     В середине </a:t>
            </a:r>
            <a:r>
              <a:rPr lang="en-US" sz="3200" dirty="0">
                <a:solidFill>
                  <a:schemeClr val="bg1"/>
                </a:solidFill>
              </a:rPr>
              <a:t>XIX</a:t>
            </a:r>
            <a:r>
              <a:rPr lang="ru-RU" sz="3200" dirty="0">
                <a:solidFill>
                  <a:schemeClr val="bg1"/>
                </a:solidFill>
              </a:rPr>
              <a:t> века во французской деревне </a:t>
            </a:r>
            <a:r>
              <a:rPr lang="ru-RU" sz="3200" dirty="0" err="1">
                <a:solidFill>
                  <a:schemeClr val="bg1"/>
                </a:solidFill>
              </a:rPr>
              <a:t>Барбизон</a:t>
            </a:r>
            <a:r>
              <a:rPr lang="ru-RU" sz="3200" dirty="0">
                <a:solidFill>
                  <a:schemeClr val="bg1"/>
                </a:solidFill>
              </a:rPr>
              <a:t> собрались художники, которые хотели изображать на своих картинах природу такой, какая она есть. Для этого они сначала делали </a:t>
            </a:r>
            <a:r>
              <a:rPr lang="ru-RU" sz="3200" b="1" dirty="0">
                <a:solidFill>
                  <a:schemeClr val="bg1"/>
                </a:solidFill>
              </a:rPr>
              <a:t>этюды</a:t>
            </a:r>
            <a:r>
              <a:rPr lang="ru-RU" sz="3200" dirty="0">
                <a:solidFill>
                  <a:schemeClr val="bg1"/>
                </a:solidFill>
              </a:rPr>
              <a:t> (наброски) с натуры, а потом уже в мастерской писали на их основе картины.</a:t>
            </a:r>
          </a:p>
          <a:p>
            <a:pPr algn="just">
              <a:defRPr/>
            </a:pPr>
            <a:r>
              <a:rPr lang="ru-RU" sz="3200" dirty="0">
                <a:solidFill>
                  <a:schemeClr val="bg1"/>
                </a:solidFill>
              </a:rPr>
              <a:t>     Именно </a:t>
            </a:r>
            <a:r>
              <a:rPr lang="ru-RU" sz="3200" b="1" dirty="0">
                <a:solidFill>
                  <a:schemeClr val="bg1"/>
                </a:solidFill>
              </a:rPr>
              <a:t>художники барбизонской школы </a:t>
            </a:r>
            <a:r>
              <a:rPr lang="ru-RU" sz="3200" dirty="0">
                <a:solidFill>
                  <a:schemeClr val="bg1"/>
                </a:solidFill>
              </a:rPr>
              <a:t>открыли природу как объект, достойный художественного изображения.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-20638" y="765175"/>
            <a:ext cx="9144001" cy="6092825"/>
          </a:xfrm>
          <a:prstGeom prst="wedgeRoundRectCallout">
            <a:avLst>
              <a:gd name="adj1" fmla="val -19650"/>
              <a:gd name="adj2" fmla="val 4985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>
                <a:solidFill>
                  <a:schemeClr val="bg1"/>
                </a:solidFill>
              </a:rPr>
              <a:t>    </a:t>
            </a:r>
            <a:r>
              <a:rPr lang="ru-RU" sz="2600">
                <a:solidFill>
                  <a:schemeClr val="bg1"/>
                </a:solidFill>
              </a:rPr>
              <a:t>Следующий шаг в развитии пейзажа как жанра сделали молодые парижские художники, создавшие новое направление в живописи − </a:t>
            </a:r>
            <a:r>
              <a:rPr lang="ru-RU" sz="2600" b="1">
                <a:solidFill>
                  <a:schemeClr val="bg1"/>
                </a:solidFill>
              </a:rPr>
              <a:t>импрессионизм</a:t>
            </a:r>
            <a:r>
              <a:rPr lang="ru-RU" sz="2600">
                <a:solidFill>
                  <a:schemeClr val="bg1"/>
                </a:solidFill>
              </a:rPr>
              <a:t>. Это название произошло от французского слова </a:t>
            </a:r>
            <a:r>
              <a:rPr lang="ru-RU" sz="2600" b="1" i="1">
                <a:solidFill>
                  <a:schemeClr val="bg1"/>
                </a:solidFill>
              </a:rPr>
              <a:t>впечатление</a:t>
            </a:r>
            <a:r>
              <a:rPr lang="ru-RU" sz="2600">
                <a:solidFill>
                  <a:schemeClr val="bg1"/>
                </a:solidFill>
              </a:rPr>
              <a:t>.</a:t>
            </a:r>
          </a:p>
          <a:p>
            <a:pPr algn="just">
              <a:defRPr/>
            </a:pPr>
            <a:r>
              <a:rPr lang="ru-RU" sz="2600">
                <a:solidFill>
                  <a:schemeClr val="bg1"/>
                </a:solidFill>
              </a:rPr>
              <a:t>    Импрессионисты стремились как можно более правдиво</a:t>
            </a:r>
            <a:r>
              <a:rPr lang="ru-RU" sz="260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600">
                <a:solidFill>
                  <a:schemeClr val="bg1"/>
                </a:solidFill>
              </a:rPr>
              <a:t>передать свои впечатления от увиденного. Картины они писали только с натуры без предварительных эскизов. Краски на палитре не смешивали, работали чистыми цветами, нанося на холст мелкие мазки тёплых и холодных оттенков.</a:t>
            </a:r>
          </a:p>
          <a:p>
            <a:pPr algn="just">
              <a:defRPr/>
            </a:pPr>
            <a:r>
              <a:rPr lang="ru-RU" sz="2600">
                <a:solidFill>
                  <a:schemeClr val="bg1"/>
                </a:solidFill>
              </a:rPr>
              <a:t>   </a:t>
            </a:r>
            <a:r>
              <a:rPr lang="ru-RU" sz="2600" b="1">
                <a:solidFill>
                  <a:schemeClr val="bg1"/>
                </a:solidFill>
              </a:rPr>
              <a:t>Импрессионисты открыли новый метод живописи</a:t>
            </a:r>
            <a:r>
              <a:rPr lang="ru-RU" sz="2600">
                <a:solidFill>
                  <a:schemeClr val="bg1"/>
                </a:solidFill>
              </a:rPr>
              <a:t>: они писали свои картины на воздухе, при естественном освещении и очень быстро.</a:t>
            </a:r>
            <a:endParaRPr lang="ru-RU" sz="2600" b="1">
              <a:solidFill>
                <a:schemeClr val="bg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50825" y="0"/>
            <a:ext cx="8642350" cy="765175"/>
          </a:xfrm>
          <a:prstGeom prst="wedgeRoundRectCallout">
            <a:avLst>
              <a:gd name="adj1" fmla="val -19517"/>
              <a:gd name="adj2" fmla="val 4993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000066"/>
                </a:solidFill>
              </a:rPr>
              <a:t>Как художники</a:t>
            </a:r>
            <a:r>
              <a:rPr lang="ru-RU" sz="2400" b="1">
                <a:solidFill>
                  <a:srgbClr val="000066"/>
                </a:solidFill>
                <a:latin typeface="Arial" charset="0"/>
              </a:rPr>
              <a:t>-</a:t>
            </a:r>
            <a:r>
              <a:rPr lang="ru-RU" sz="2400" b="1">
                <a:solidFill>
                  <a:srgbClr val="000066"/>
                </a:solidFill>
              </a:rPr>
              <a:t>импрессионисты работали над пейзажем?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9304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Зимний пейзаж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46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Библиотека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064896" cy="531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764704"/>
            <a:ext cx="8074096" cy="5760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Библиотека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7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548680"/>
            <a:ext cx="8640960" cy="5976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Библиотека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6072"/>
            <a:ext cx="8064896" cy="6424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568952" cy="6192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Библиотек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04664"/>
            <a:ext cx="8640960" cy="6192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Библиотека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424936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201</Words>
  <Application>Microsoft Office PowerPoint</Application>
  <PresentationFormat>Экран (4:3)</PresentationFormat>
  <Paragraphs>18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Зимний пейзаж</vt:lpstr>
      <vt:lpstr>Повторяем                         Жанры живописи</vt:lpstr>
      <vt:lpstr>Слайд 3</vt:lpstr>
      <vt:lpstr>Слайд 4</vt:lpstr>
      <vt:lpstr> Зимний пейзаж</vt:lpstr>
      <vt:lpstr>Слайд 6</vt:lpstr>
      <vt:lpstr>Слайд 7</vt:lpstr>
      <vt:lpstr>Слайд 8</vt:lpstr>
      <vt:lpstr>Слайд 9</vt:lpstr>
      <vt:lpstr>Слайд 10</vt:lpstr>
      <vt:lpstr>Слайд 11</vt:lpstr>
      <vt:lpstr>Продуктивное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Зимний пейзаж</dc:title>
  <dc:creator>Библиотека</dc:creator>
  <cp:lastModifiedBy>Библиотека</cp:lastModifiedBy>
  <cp:revision>16</cp:revision>
  <dcterms:created xsi:type="dcterms:W3CDTF">2014-12-03T09:11:31Z</dcterms:created>
  <dcterms:modified xsi:type="dcterms:W3CDTF">2014-12-25T10:36:40Z</dcterms:modified>
</cp:coreProperties>
</file>