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69" r:id="rId5"/>
    <p:sldId id="271" r:id="rId6"/>
    <p:sldId id="263" r:id="rId7"/>
    <p:sldId id="270" r:id="rId8"/>
    <p:sldId id="264" r:id="rId9"/>
    <p:sldId id="257" r:id="rId10"/>
    <p:sldId id="267" r:id="rId11"/>
    <p:sldId id="274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746B06-7CBF-438F-830A-F5A0F90C5F36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AF3BCE-7CBD-48C4-AB1A-467DA4D0EC7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83058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Идеальный город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3"/>
            <a:ext cx="80010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Город 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сквозь времена и страны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71475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Идеальный город. Идеально организованное как в социальном, так и в архитектурном плане поселение человека, гармонично сочетающееся с окружающей средой. Существует в планах, проектах и сочинениях, на практике полностью до сих пор не воплощено.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Основы заложены Платоном </a:t>
            </a:r>
            <a:r>
              <a:rPr lang="ru-RU" dirty="0" smtClean="0"/>
              <a:t>(427—347 гг. до н. э.) в диалоге «Государство», в художественной форме детально описана идеальная система жизни в государстве-городе на острове Атлантида 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8451" y="942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Учитель ИЗО и черчения </a:t>
            </a:r>
          </a:p>
          <a:p>
            <a:r>
              <a:rPr lang="ru-RU" dirty="0" smtClean="0"/>
              <a:t>МБОУ </a:t>
            </a:r>
            <a:r>
              <a:rPr lang="ru-RU" dirty="0"/>
              <a:t>СОШ № 6 им. </a:t>
            </a:r>
            <a:r>
              <a:rPr lang="ru-RU" dirty="0" err="1"/>
              <a:t>Ц.Л.Куникова</a:t>
            </a:r>
            <a:endParaRPr lang="ru-RU" dirty="0"/>
          </a:p>
          <a:p>
            <a:r>
              <a:rPr lang="ru-RU" dirty="0" err="1"/>
              <a:t>Уколова</a:t>
            </a:r>
            <a:r>
              <a:rPr lang="ru-RU" dirty="0"/>
              <a:t> </a:t>
            </a:r>
            <a:r>
              <a:rPr lang="ru-RU" dirty="0" smtClean="0"/>
              <a:t>Алина </a:t>
            </a:r>
            <a:r>
              <a:rPr lang="ru-RU" dirty="0" err="1" smtClean="0"/>
              <a:t>александровна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я\Рабочий стол\Алина ПЧЕЛКА\La Cite ideale - Идеальный город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4074816" cy="29752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357694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Идеальный город призван был воспитывать нравы и чувства, исправлять души и умы. В трактатах той эпохи рекомендовалось, например, устраивать площади и перекрестки так, чтобы молодые были под постоянным наблюдением старших. Одни резвятся в открытом пространстве, другие чинно беседуют в колоннаде.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428736"/>
            <a:ext cx="26432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Переписи показывают, что половина мужского населения итальянских городов XV века — люди до 40 лет, подавляющее большинство из них холостые. Альберти трогательно пишет: “Играющую и состязающуюся молодежь присутствие отцов отвратит от всякого беспутства и шалостей”.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Пальманова</a:t>
            </a:r>
            <a:r>
              <a:rPr lang="ru-RU" dirty="0" smtClean="0"/>
              <a:t> (</a:t>
            </a:r>
            <a:r>
              <a:rPr lang="ru-RU" dirty="0" err="1" smtClean="0"/>
              <a:t>Венето</a:t>
            </a:r>
            <a:r>
              <a:rPr lang="ru-RU" dirty="0" smtClean="0"/>
              <a:t>, Италия). «Идеальный город» эпохи Возрождения. Построен в </a:t>
            </a:r>
            <a:r>
              <a:rPr lang="ru-RU" dirty="0" smtClean="0">
                <a:solidFill>
                  <a:srgbClr val="002060"/>
                </a:solidFill>
              </a:rPr>
              <a:t>1593—95.</a:t>
            </a:r>
            <a:r>
              <a:rPr lang="ru-RU" dirty="0" smtClean="0"/>
              <a:t> Аэрофотосъёмка.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14356"/>
            <a:ext cx="3810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488" y="5072074"/>
            <a:ext cx="3465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Идеальный город </a:t>
            </a:r>
            <a:r>
              <a:rPr lang="ru-RU" dirty="0" err="1" smtClean="0">
                <a:solidFill>
                  <a:srgbClr val="002060"/>
                </a:solidFill>
              </a:rPr>
              <a:t>Перре</a:t>
            </a:r>
            <a:r>
              <a:rPr lang="ru-RU" dirty="0" smtClean="0">
                <a:solidFill>
                  <a:srgbClr val="002060"/>
                </a:solidFill>
              </a:rPr>
              <a:t>. 1601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14290"/>
            <a:ext cx="435771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Идеальный город </a:t>
            </a:r>
            <a:r>
              <a:rPr lang="ru-RU" dirty="0" err="1" smtClean="0"/>
              <a:t>Виченцо</a:t>
            </a:r>
            <a:r>
              <a:rPr lang="ru-RU" dirty="0" smtClean="0"/>
              <a:t> </a:t>
            </a:r>
            <a:r>
              <a:rPr lang="ru-RU" dirty="0" err="1" smtClean="0"/>
              <a:t>Скамоцци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Виченцо</a:t>
            </a:r>
            <a:r>
              <a:rPr lang="ru-RU" dirty="0" smtClean="0"/>
              <a:t> </a:t>
            </a:r>
            <a:r>
              <a:rPr lang="ru-RU" dirty="0" err="1" smtClean="0"/>
              <a:t>Скамоцци</a:t>
            </a:r>
            <a:r>
              <a:rPr lang="ru-RU" dirty="0" smtClean="0"/>
              <a:t> (</a:t>
            </a:r>
            <a:r>
              <a:rPr lang="ru-RU" dirty="0" err="1" smtClean="0"/>
              <a:t>Vincenzo</a:t>
            </a:r>
            <a:r>
              <a:rPr lang="ru-RU" dirty="0" smtClean="0"/>
              <a:t> </a:t>
            </a:r>
            <a:r>
              <a:rPr lang="ru-RU" dirty="0" err="1" smtClean="0"/>
              <a:t>Scamozzi</a:t>
            </a:r>
            <a:r>
              <a:rPr lang="ru-RU" dirty="0" smtClean="0"/>
              <a:t>) (1548 -1616), итальянский архитектор и теоретик архитектуры.</a:t>
            </a:r>
          </a:p>
          <a:p>
            <a:r>
              <a:rPr lang="ru-RU" dirty="0" smtClean="0"/>
              <a:t>По плану </a:t>
            </a:r>
            <a:r>
              <a:rPr lang="ru-RU" dirty="0" err="1" smtClean="0"/>
              <a:t>Скамоцци</a:t>
            </a:r>
            <a:r>
              <a:rPr lang="ru-RU" dirty="0" smtClean="0"/>
              <a:t> территория города была окружена двенадцатью бастионами и имела четверо городских ворот, от которых шли две главные улицы, пересекающиеся под прямым углом. На их пересечении находилась главная площадь, на которую выходили дворец, собор, университет и городские учреждения. К главной площади с запада и востока примыкали две торговые площади, на севере располагалась биржевая площадь, а на юге – площадь для торговли сеном и дровами. Территорию города пересекала река, а ближе к его периферии располагались восемь приходских церквей. Планировка города была регулярной.</a:t>
            </a:r>
            <a:endParaRPr lang="ru-RU" dirty="0"/>
          </a:p>
        </p:txBody>
      </p:sp>
      <p:pic>
        <p:nvPicPr>
          <p:cNvPr id="3" name="Picture 2" descr="C:\Documents and Settings\я\Рабочий стол\Алина ПЧЕЛКА\Нёф-Бриз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352" y="1428736"/>
            <a:ext cx="3421614" cy="31856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5643578"/>
            <a:ext cx="145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Нёф-Бризах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14818"/>
            <a:ext cx="8072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Нёф-Бризах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(фр. </a:t>
            </a:r>
            <a:r>
              <a:rPr lang="ru-RU" dirty="0" err="1"/>
              <a:t>Neuf-Brisach</a:t>
            </a:r>
            <a:r>
              <a:rPr lang="ru-RU" dirty="0"/>
              <a:t>), </a:t>
            </a:r>
            <a:r>
              <a:rPr lang="ru-RU" dirty="0">
                <a:solidFill>
                  <a:srgbClr val="002060"/>
                </a:solidFill>
              </a:rPr>
              <a:t>город в Эльзасе (Франция), </a:t>
            </a:r>
            <a:r>
              <a:rPr lang="ru-RU" dirty="0"/>
              <a:t>строительство которого началось в 1698 г. в результате </a:t>
            </a:r>
            <a:r>
              <a:rPr lang="ru-RU" dirty="0" err="1"/>
              <a:t>Рисвикского</a:t>
            </a:r>
            <a:r>
              <a:rPr lang="ru-RU" dirty="0"/>
              <a:t> договора, обязавшего Людовика XIV уступить </a:t>
            </a:r>
            <a:r>
              <a:rPr lang="ru-RU" dirty="0" err="1"/>
              <a:t>Вьё-Бризах</a:t>
            </a:r>
            <a:r>
              <a:rPr lang="ru-RU" dirty="0"/>
              <a:t> (Старый Бризах), который сейчас называется </a:t>
            </a:r>
            <a:r>
              <a:rPr lang="ru-RU" dirty="0" err="1"/>
              <a:t>Брейзах-на-Рейне</a:t>
            </a:r>
            <a:r>
              <a:rPr lang="ru-RU" dirty="0"/>
              <a:t> (Германия). Людовик XIV поручил построить новый укрепленный город с целью предотвращения переправы через Рейн в данном районе. Строительство было поручено Себастьяну де </a:t>
            </a:r>
            <a:r>
              <a:rPr lang="ru-RU" dirty="0" err="1"/>
              <a:t>Престру</a:t>
            </a:r>
            <a:r>
              <a:rPr lang="ru-RU" dirty="0"/>
              <a:t>, сеньору де </a:t>
            </a:r>
            <a:r>
              <a:rPr lang="ru-RU" dirty="0" err="1"/>
              <a:t>Вобану</a:t>
            </a:r>
            <a:r>
              <a:rPr lang="ru-RU" dirty="0"/>
              <a:t> (1633 г. - 1707 г.). В плане город представляет собой восьмиугольник с бастионами (внешними), образующими звезду.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205" y="908720"/>
            <a:ext cx="3729244" cy="278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я\Рабочий стол\Алина ПЧЕЛКА\план атлантид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916832"/>
            <a:ext cx="4293690" cy="28215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786454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Дома и строения в городе были сделаны из красного, белого, чёрного камня. Все эти виды камней тоже были обнаружены в «</a:t>
            </a:r>
            <a:r>
              <a:rPr lang="ru-RU" dirty="0" err="1"/>
              <a:t>Pampa</a:t>
            </a:r>
            <a:r>
              <a:rPr lang="ru-RU" dirty="0"/>
              <a:t> </a:t>
            </a:r>
            <a:r>
              <a:rPr lang="ru-RU" dirty="0" err="1"/>
              <a:t>Aullagas</a:t>
            </a:r>
            <a:r>
              <a:rPr lang="ru-RU" dirty="0"/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Атланти́да</a:t>
            </a:r>
            <a:r>
              <a:rPr lang="ru-RU" dirty="0" smtClean="0"/>
              <a:t> (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Ἀτλαντὶς</a:t>
            </a:r>
            <a:r>
              <a:rPr lang="ru-RU" dirty="0" smtClean="0"/>
              <a:t>) — легендарный остров (архипелаг или даже континент), находившийся в современном Атлантическом океане и опустившийся в один день на морское дно в результате землетрясения и наводнения, вместе со своими жителями — атлантами.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я\Рабочий стол\Алина ПЧЕЛКА\1223903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15000" cy="53594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64357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самая удивительная черта Атлантиды, которую Платон описывал, прежде всего, как дом Посейдона, а потом уже и как город Атлантов, в том, что центральный остров окружён чередующимися полосами воды и суши!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3429024" cy="357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35769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тридцатые годы XIV столетия </a:t>
            </a:r>
            <a:r>
              <a:rPr lang="ru-RU" dirty="0" smtClean="0">
                <a:solidFill>
                  <a:srgbClr val="002060"/>
                </a:solidFill>
              </a:rPr>
              <a:t>Микеланджело</a:t>
            </a:r>
            <a:r>
              <a:rPr lang="ru-RU" dirty="0" smtClean="0"/>
              <a:t> приступил к проектированию площади Капитолия на вершине Капитолийского холма. Свою работу он начал самым парадоксальным образом — поставил посреди будущей площади конную статую Марка </a:t>
            </a:r>
            <a:r>
              <a:rPr lang="ru-RU" dirty="0" err="1" smtClean="0"/>
              <a:t>Аврелия</a:t>
            </a:r>
            <a:r>
              <a:rPr lang="ru-RU" dirty="0" smtClean="0"/>
              <a:t>. Впервые скульптурный монумент отделился от архитектурного сооружения и получил самостоятельное градостроительное значение. Впоследствии ученики Микеланджело завершили застройку площади в соответствии с замыслом своего учителя. Главным зданием площади стал украшенный башней Дворец сенаторов.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14290"/>
            <a:ext cx="426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Сложное искусство созидания города.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14356"/>
            <a:ext cx="3810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488" y="4786322"/>
            <a:ext cx="3929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Идеальный город Томаса Мора - </a:t>
            </a:r>
            <a:r>
              <a:rPr lang="ru-RU" dirty="0" err="1" smtClean="0"/>
              <a:t>Амауротум</a:t>
            </a:r>
            <a:r>
              <a:rPr lang="ru-RU" dirty="0" smtClean="0"/>
              <a:t>. 1512 г.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я\Рабочий стол\Алина ПЧЕЛКА\Джорджо Вазари.План идеального города. 1598 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786214" cy="36433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Джорджо</a:t>
            </a:r>
            <a:r>
              <a:rPr lang="ru-RU" dirty="0" smtClean="0">
                <a:solidFill>
                  <a:srgbClr val="002060"/>
                </a:solidFill>
              </a:rPr>
              <a:t> Вазари.</a:t>
            </a:r>
          </a:p>
          <a:p>
            <a:pPr algn="ctr"/>
            <a:r>
              <a:rPr lang="ru-RU" dirty="0" smtClean="0"/>
              <a:t>План идеального города. </a:t>
            </a:r>
            <a:r>
              <a:rPr lang="ru-RU" dirty="0" smtClean="0">
                <a:solidFill>
                  <a:srgbClr val="002060"/>
                </a:solidFill>
              </a:rPr>
              <a:t>1598 г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9769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5143512"/>
            <a:ext cx="407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Идеальный город Жака </a:t>
            </a:r>
            <a:r>
              <a:rPr lang="ru-RU" dirty="0" err="1" smtClean="0">
                <a:solidFill>
                  <a:srgbClr val="002060"/>
                </a:solidFill>
              </a:rPr>
              <a:t>Перре</a:t>
            </a:r>
            <a:r>
              <a:rPr lang="ru-RU" dirty="0" smtClean="0">
                <a:solidFill>
                  <a:srgbClr val="002060"/>
                </a:solidFill>
              </a:rPr>
              <a:t>. 1601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я\Рабочий стол\Алина ПЧЕЛКА\Пальма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3914775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Идеальный город </a:t>
            </a:r>
            <a:r>
              <a:rPr lang="ru-RU" dirty="0" err="1"/>
              <a:t>Виченцо</a:t>
            </a:r>
            <a:r>
              <a:rPr lang="ru-RU" dirty="0"/>
              <a:t> </a:t>
            </a:r>
            <a:r>
              <a:rPr lang="ru-RU" dirty="0" err="1"/>
              <a:t>Скамоцци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500702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Пальманова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714356"/>
            <a:ext cx="27146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Италии, у подножья Альп, рядом со словенской границей, расположен удивительный город – </a:t>
            </a:r>
            <a:r>
              <a:rPr lang="ru-RU" dirty="0" err="1" smtClean="0">
                <a:solidFill>
                  <a:srgbClr val="002060"/>
                </a:solidFill>
              </a:rPr>
              <a:t>Пальманова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> Он представляет собой в плане абсолютно правильную </a:t>
            </a:r>
            <a:r>
              <a:rPr lang="ru-RU" dirty="0" err="1" smtClean="0"/>
              <a:t>девятиконечную</a:t>
            </a:r>
            <a:r>
              <a:rPr lang="ru-RU" dirty="0" smtClean="0"/>
              <a:t> звезду. </a:t>
            </a:r>
            <a:r>
              <a:rPr lang="ru-RU" dirty="0" err="1" smtClean="0"/>
              <a:t>Пальманова</a:t>
            </a:r>
            <a:r>
              <a:rPr lang="ru-RU" dirty="0" smtClean="0"/>
              <a:t> была заложена правительством Венецианской республики 7 октября </a:t>
            </a:r>
            <a:r>
              <a:rPr lang="ru-RU" dirty="0" smtClean="0">
                <a:solidFill>
                  <a:srgbClr val="002060"/>
                </a:solidFill>
              </a:rPr>
              <a:t>1593</a:t>
            </a:r>
            <a:r>
              <a:rPr lang="ru-RU" dirty="0" smtClean="0"/>
              <a:t> года, в годовщину победы венецианцев над турками в битве при </a:t>
            </a:r>
            <a:r>
              <a:rPr lang="ru-RU" dirty="0" err="1" smtClean="0"/>
              <a:t>Лепанто</a:t>
            </a:r>
            <a:r>
              <a:rPr lang="ru-RU" dirty="0" smtClean="0"/>
              <a:t> 1571 года. 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я\Рабочий стол\Алина ПЧЕЛКА\Аэрофотография Пальма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357718" cy="30973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14290"/>
            <a:ext cx="266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Идеальный город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3149564"/>
            <a:ext cx="3364437" cy="33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4286256"/>
            <a:ext cx="4429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Согласно плану итальянского архитектора </a:t>
            </a:r>
            <a:r>
              <a:rPr lang="ru-RU" dirty="0" err="1" smtClean="0"/>
              <a:t>Винченцо</a:t>
            </a:r>
            <a:r>
              <a:rPr lang="ru-RU" dirty="0" smtClean="0"/>
              <a:t> </a:t>
            </a:r>
            <a:r>
              <a:rPr lang="ru-RU" dirty="0" err="1" smtClean="0"/>
              <a:t>Скамоцци</a:t>
            </a:r>
            <a:r>
              <a:rPr lang="ru-RU" dirty="0" smtClean="0"/>
              <a:t> (1548 -1616), город и крепость получили правильную форму девятиугольной звезды, причём каждый из бастионов был спланирован таким образом, чтобы защищать соседние.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357166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Крепость была окружена рвом. Доступ осуществлялся через трое монументальных ворот. Среди внутренней застройки наиболее примечателен собор, строившийся в первые годы XVII века, возможно, по проекту того же </a:t>
            </a:r>
            <a:r>
              <a:rPr lang="ru-RU" dirty="0" err="1" smtClean="0">
                <a:solidFill>
                  <a:srgbClr val="002060"/>
                </a:solidFill>
              </a:rPr>
              <a:t>Скамоцци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751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Уколова</dc:creator>
  <cp:lastModifiedBy>Леонид</cp:lastModifiedBy>
  <cp:revision>18</cp:revision>
  <dcterms:created xsi:type="dcterms:W3CDTF">2011-02-07T17:15:08Z</dcterms:created>
  <dcterms:modified xsi:type="dcterms:W3CDTF">2015-01-05T17:25:50Z</dcterms:modified>
</cp:coreProperties>
</file>