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65" r:id="rId16"/>
    <p:sldId id="267" r:id="rId17"/>
    <p:sldId id="268" r:id="rId18"/>
    <p:sldId id="269" r:id="rId19"/>
    <p:sldId id="271" r:id="rId20"/>
    <p:sldId id="272" r:id="rId21"/>
    <p:sldId id="273" r:id="rId22"/>
    <p:sldId id="275" r:id="rId23"/>
    <p:sldId id="276" r:id="rId24"/>
    <p:sldId id="277" r:id="rId25"/>
    <p:sldId id="278" r:id="rId26"/>
    <p:sldId id="279" r:id="rId27"/>
    <p:sldId id="270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58B85DB-8D61-415E-9901-A1EABD32077A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9C5C951-E8B5-43C8-9225-8AC7DE56795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Программа коррекционной работы логопеда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Логопед ГБОУ гимназия1576 СПш215</a:t>
            </a:r>
          </a:p>
          <a:p>
            <a:r>
              <a:rPr lang="ru-RU" dirty="0" err="1" smtClean="0"/>
              <a:t>Статейнова</a:t>
            </a:r>
            <a:r>
              <a:rPr lang="ru-RU" dirty="0" smtClean="0"/>
              <a:t> Анфиса Витальевна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63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/>
              <a:t>Речевой и наглядный материал, грамматические темы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306398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Речевой материал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Наглядный материал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Предлоги и наречия места и времени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Речь устная и письменная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 с различным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-буквенным составом, слова-паронимы.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Набор слогов и слова с различной слоговой структурой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содержащие твёрдые и мягкие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Тексты различной сложности.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Слова, насыщенные данными буквами.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содержащие глухие и звонкие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насыщенные данными звуками.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Слова-паронимы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Деформированный текст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 с пословицами.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Деформированные предложения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екст, предложен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Интонация.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Гласные звуки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Согласные звуки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Ударение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Твёрдые и мягкие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Глухие и звонкие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Текст. Предложение. Слово. Тема текста. Главная мысль текста. Деление текста на части. Интонация. Логическое ударение.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схемы, картинки, игрушки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 предложений,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схемы, зеркала.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схемы, картинки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Картинки, демонстрационный материал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материал, картинки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Дидактические игры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схемы твёрдых и мягких согласных, карточки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Картинки, схемы.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Демонстрационные и раздаточные карточки.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карточки, схемы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Сюжетные картинки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Серии сюжетных картинок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8474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Группа учащихся 1 классов, страдающих </a:t>
            </a:r>
            <a:r>
              <a:rPr lang="ru-RU" dirty="0" smtClean="0"/>
              <a:t>общим </a:t>
            </a:r>
            <a:r>
              <a:rPr lang="ru-RU" dirty="0"/>
              <a:t>недоразвитием речи</a:t>
            </a:r>
          </a:p>
        </p:txBody>
      </p:sp>
    </p:spTree>
    <p:extLst>
      <p:ext uri="{BB962C8B-B14F-4D97-AF65-F5344CB8AC3E}">
        <p14:creationId xmlns:p14="http://schemas.microsoft.com/office/powerpoint/2010/main" val="675762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Краткая характеристика группы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Среди учащихся данной группы в устной речи встречаются: искажения звукопроизношения, замены, смешения; нарушения фонематического восприятия, особенно пар звонких и глухих согласных (т-д, к-г, п-б); отмечается </a:t>
            </a:r>
            <a:r>
              <a:rPr lang="ru-RU" dirty="0" err="1"/>
              <a:t>несформированность</a:t>
            </a:r>
            <a:r>
              <a:rPr lang="ru-RU" dirty="0"/>
              <a:t> </a:t>
            </a:r>
            <a:r>
              <a:rPr lang="ru-RU" dirty="0" err="1"/>
              <a:t>звуко</a:t>
            </a:r>
            <a:r>
              <a:rPr lang="ru-RU" dirty="0"/>
              <a:t>-буквенного анализа у всех детей; отмечаются нарушения слоговой структуры слов (особенно четырёхсложных). Дети не дифференцируют понятия слово – предложение, звук – буква.</a:t>
            </a:r>
          </a:p>
          <a:p>
            <a:r>
              <a:rPr lang="ru-RU" dirty="0"/>
              <a:t>  У всех детей отмечается бедность активного словаря. У нескольких учащихся выявляется незнание малочастотных слов типа «</a:t>
            </a:r>
            <a:r>
              <a:rPr lang="ru-RU" dirty="0" err="1"/>
              <a:t>подолконник</a:t>
            </a:r>
            <a:r>
              <a:rPr lang="ru-RU" dirty="0"/>
              <a:t>», «манжет» и т.д. Значения отдельных слов понимаются неверно, часто слова заменяются сходными по звучанию.  </a:t>
            </a:r>
          </a:p>
          <a:p>
            <a:r>
              <a:rPr lang="ru-RU" dirty="0"/>
              <a:t> У детей затруднено словообразование и словоизменение по аналогии. Собственная речь бедна. Предложения состоят из 2-3 слов. В речи преобладают существительные и глаголы, словарь признаков беден. В собственной речи большое количество </a:t>
            </a:r>
            <a:r>
              <a:rPr lang="ru-RU" dirty="0" err="1"/>
              <a:t>аграмматизмов</a:t>
            </a:r>
            <a:r>
              <a:rPr lang="ru-RU" dirty="0"/>
              <a:t>. В речи часто отсутствуют предлоги.</a:t>
            </a:r>
          </a:p>
          <a:p>
            <a:r>
              <a:rPr lang="ru-RU" dirty="0"/>
              <a:t>Внимание и память у детей неустойчивые. Плохая переключаемость и низкая работоспособность отмечаются у всех учащихся данной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26055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Темы занятий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000" dirty="0"/>
              <a:t>Временные </a:t>
            </a:r>
            <a:r>
              <a:rPr lang="ru-RU" sz="4000" dirty="0" smtClean="0"/>
              <a:t>представления                                                    2ч</a:t>
            </a:r>
            <a:endParaRPr lang="ru-RU" sz="4000" dirty="0"/>
          </a:p>
          <a:p>
            <a:r>
              <a:rPr lang="ru-RU" sz="4000" dirty="0"/>
              <a:t>Пространственные </a:t>
            </a:r>
            <a:r>
              <a:rPr lang="ru-RU" sz="4000" dirty="0" smtClean="0"/>
              <a:t>представления                                       2ч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err="1" smtClean="0"/>
              <a:t>Речь.Предложение.Слово.Интонация</a:t>
            </a:r>
            <a:r>
              <a:rPr lang="ru-RU" sz="4000" dirty="0" smtClean="0"/>
              <a:t> </a:t>
            </a:r>
            <a:r>
              <a:rPr lang="ru-RU" sz="4000" dirty="0"/>
              <a:t>предложения</a:t>
            </a:r>
            <a:r>
              <a:rPr lang="ru-RU" sz="4000" dirty="0" smtClean="0"/>
              <a:t>.        1ч</a:t>
            </a:r>
            <a:endParaRPr lang="ru-RU" sz="4000" dirty="0"/>
          </a:p>
          <a:p>
            <a:r>
              <a:rPr lang="ru-RU" sz="4000" dirty="0"/>
              <a:t>Гласные звуки А,И,У</a:t>
            </a:r>
            <a:r>
              <a:rPr lang="ru-RU" sz="4000" dirty="0" smtClean="0"/>
              <a:t>.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Гласные </a:t>
            </a:r>
            <a:r>
              <a:rPr lang="ru-RU" sz="4000" dirty="0"/>
              <a:t>звуки О,Ы,Э</a:t>
            </a:r>
            <a:r>
              <a:rPr lang="ru-RU" sz="4000" dirty="0" smtClean="0"/>
              <a:t>.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Гласные </a:t>
            </a:r>
            <a:r>
              <a:rPr lang="ru-RU" sz="4000" dirty="0"/>
              <a:t>звуки </a:t>
            </a:r>
            <a:r>
              <a:rPr lang="ru-RU" sz="4000" dirty="0" smtClean="0"/>
              <a:t>А,О,У,Ы,Э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Гласные </a:t>
            </a:r>
            <a:r>
              <a:rPr lang="ru-RU" sz="4000" dirty="0"/>
              <a:t>и согласные </a:t>
            </a:r>
            <a:r>
              <a:rPr lang="ru-RU" sz="4000" dirty="0" smtClean="0"/>
              <a:t>звуки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err="1" smtClean="0"/>
              <a:t>Звуко-буквеный</a:t>
            </a:r>
            <a:r>
              <a:rPr lang="ru-RU" sz="4000" dirty="0" smtClean="0"/>
              <a:t> </a:t>
            </a:r>
            <a:r>
              <a:rPr lang="ru-RU" sz="4000" dirty="0"/>
              <a:t>анализ и </a:t>
            </a:r>
            <a:r>
              <a:rPr lang="ru-RU" sz="4000" dirty="0" smtClean="0"/>
              <a:t>синтез                                         4ч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Слоговой </a:t>
            </a:r>
            <a:r>
              <a:rPr lang="ru-RU" sz="4000" dirty="0"/>
              <a:t>анализ и </a:t>
            </a:r>
            <a:r>
              <a:rPr lang="ru-RU" sz="4000" dirty="0" smtClean="0"/>
              <a:t>синтез                                                    4ч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Ударение                                                                                2ч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Твёрдые </a:t>
            </a:r>
            <a:r>
              <a:rPr lang="ru-RU" sz="4000" dirty="0"/>
              <a:t>и мягкие </a:t>
            </a:r>
            <a:r>
              <a:rPr lang="ru-RU" sz="4000" dirty="0" smtClean="0"/>
              <a:t>согласные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Твёрдые </a:t>
            </a:r>
            <a:r>
              <a:rPr lang="ru-RU" sz="4000" dirty="0"/>
              <a:t>и мягкие </a:t>
            </a:r>
            <a:r>
              <a:rPr lang="ru-RU" sz="4000" dirty="0" smtClean="0"/>
              <a:t>согласные Л-Л‘                                      1ч</a:t>
            </a:r>
            <a:endParaRPr lang="ru-RU" sz="4000" dirty="0"/>
          </a:p>
          <a:p>
            <a:r>
              <a:rPr lang="ru-RU" sz="4000" dirty="0"/>
              <a:t>Твёрдые и мягкие согласные </a:t>
            </a:r>
            <a:r>
              <a:rPr lang="ru-RU" sz="4000" dirty="0" smtClean="0"/>
              <a:t>Н-н‘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Твёрдые </a:t>
            </a:r>
            <a:r>
              <a:rPr lang="ru-RU" sz="4000" dirty="0"/>
              <a:t>и мягкие согласные </a:t>
            </a:r>
            <a:r>
              <a:rPr lang="ru-RU" sz="4000" dirty="0" smtClean="0"/>
              <a:t>м-м‘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Твёрдые </a:t>
            </a:r>
            <a:r>
              <a:rPr lang="ru-RU" sz="4000" dirty="0"/>
              <a:t>и мягкие </a:t>
            </a:r>
            <a:r>
              <a:rPr lang="ru-RU" sz="4000" dirty="0" smtClean="0"/>
              <a:t>согласные Звук й                                    1ч</a:t>
            </a:r>
            <a:endParaRPr lang="ru-RU" sz="4000" dirty="0"/>
          </a:p>
          <a:p>
            <a:r>
              <a:rPr lang="ru-RU" sz="4000" dirty="0"/>
              <a:t>Твёрдые и мягкие </a:t>
            </a:r>
            <a:r>
              <a:rPr lang="ru-RU" sz="4000" dirty="0" smtClean="0"/>
              <a:t>согласные Звук ч                                     1ч</a:t>
            </a:r>
            <a:endParaRPr lang="ru-RU" sz="4000" dirty="0"/>
          </a:p>
          <a:p>
            <a:r>
              <a:rPr lang="ru-RU" sz="4000" dirty="0"/>
              <a:t>Твёрдые и мягкие </a:t>
            </a:r>
            <a:r>
              <a:rPr lang="ru-RU" sz="4000" dirty="0" smtClean="0"/>
              <a:t>согласные Звук ц                                     1ч</a:t>
            </a:r>
            <a:endParaRPr lang="ru-RU" sz="4000" dirty="0"/>
          </a:p>
          <a:p>
            <a:r>
              <a:rPr lang="ru-RU" sz="4000" dirty="0"/>
              <a:t>Глухие и звонкие </a:t>
            </a:r>
            <a:r>
              <a:rPr lang="ru-RU" sz="4000" dirty="0" smtClean="0"/>
              <a:t>согласные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п-б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т-д 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к-г 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к-х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в-ф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с-з 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ш-ж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с-ш                                                             2ч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з-ж 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з-ж-с-ш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ч-ц 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ч-т‘                                                             1ч</a:t>
            </a:r>
            <a:endParaRPr lang="ru-RU" sz="4000" dirty="0"/>
          </a:p>
          <a:p>
            <a:r>
              <a:rPr lang="ru-RU" sz="4000" dirty="0"/>
              <a:t> </a:t>
            </a:r>
            <a:r>
              <a:rPr lang="ru-RU" sz="4000" dirty="0" smtClean="0"/>
              <a:t>Дифференциация ч-щ                                                            1ч</a:t>
            </a:r>
            <a:endParaRPr lang="ru-RU" sz="4000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000" dirty="0"/>
              <a:t> Дифференциация л'-</a:t>
            </a:r>
            <a:r>
              <a:rPr lang="ru-RU" sz="1000" dirty="0" smtClean="0"/>
              <a:t>й                                                          1ч</a:t>
            </a:r>
            <a:endParaRPr lang="ru-RU" sz="1000" dirty="0"/>
          </a:p>
          <a:p>
            <a:r>
              <a:rPr lang="ru-RU" sz="1000" dirty="0"/>
              <a:t> Дифференциация </a:t>
            </a:r>
            <a:r>
              <a:rPr lang="ru-RU" sz="1000" dirty="0" smtClean="0"/>
              <a:t>л-р                                                           1ч</a:t>
            </a:r>
            <a:endParaRPr lang="ru-RU" sz="1000" dirty="0"/>
          </a:p>
          <a:p>
            <a:r>
              <a:rPr lang="ru-RU" sz="1000" dirty="0"/>
              <a:t> Дифференциация л-р-л'-</a:t>
            </a:r>
            <a:r>
              <a:rPr lang="ru-RU" sz="1000" dirty="0" smtClean="0"/>
              <a:t>р‘                                                   1ч</a:t>
            </a:r>
          </a:p>
          <a:p>
            <a:r>
              <a:rPr lang="ru-RU" sz="1000" dirty="0" smtClean="0"/>
              <a:t>Именительный </a:t>
            </a:r>
            <a:r>
              <a:rPr lang="ru-RU" sz="1000" dirty="0"/>
              <a:t>падеж имён существительных. Род им. </a:t>
            </a:r>
            <a:r>
              <a:rPr lang="ru-RU" sz="1000" dirty="0" smtClean="0"/>
              <a:t>сущ.                                                      1ч</a:t>
            </a:r>
            <a:endParaRPr lang="ru-RU" sz="1000" dirty="0"/>
          </a:p>
          <a:p>
            <a:r>
              <a:rPr lang="ru-RU" sz="1000" dirty="0"/>
              <a:t>Одушевлённые и неодушевлённые имена сущ</a:t>
            </a:r>
            <a:r>
              <a:rPr lang="ru-RU" sz="1000" dirty="0" smtClean="0"/>
              <a:t>.                 1ч</a:t>
            </a:r>
            <a:endParaRPr lang="ru-RU" sz="1000" dirty="0"/>
          </a:p>
          <a:p>
            <a:r>
              <a:rPr lang="ru-RU" sz="1000" dirty="0"/>
              <a:t>Образование им. сущ. при помощи уменьшительно-ласкательных суффиксов</a:t>
            </a:r>
            <a:r>
              <a:rPr lang="ru-RU" sz="1000" dirty="0" smtClean="0"/>
              <a:t>.                                                     1ч</a:t>
            </a:r>
            <a:endParaRPr lang="ru-RU" sz="1000" dirty="0"/>
          </a:p>
          <a:p>
            <a:r>
              <a:rPr lang="ru-RU" sz="1000" dirty="0"/>
              <a:t>Детёныши животных</a:t>
            </a:r>
            <a:r>
              <a:rPr lang="ru-RU" sz="1000" dirty="0" smtClean="0"/>
              <a:t>.                                                            1ч</a:t>
            </a:r>
            <a:endParaRPr lang="ru-RU" sz="1000" dirty="0"/>
          </a:p>
          <a:p>
            <a:r>
              <a:rPr lang="ru-RU" sz="1000" dirty="0"/>
              <a:t> </a:t>
            </a:r>
            <a:r>
              <a:rPr lang="ru-RU" sz="1000" dirty="0" smtClean="0"/>
              <a:t>Винительный </a:t>
            </a:r>
            <a:r>
              <a:rPr lang="ru-RU" sz="1000" dirty="0"/>
              <a:t>падеж имён </a:t>
            </a:r>
            <a:r>
              <a:rPr lang="ru-RU" sz="1000" dirty="0" smtClean="0"/>
              <a:t>существительных                     3ч</a:t>
            </a:r>
            <a:endParaRPr lang="ru-RU" sz="1000" dirty="0"/>
          </a:p>
          <a:p>
            <a:r>
              <a:rPr lang="ru-RU" sz="1000" dirty="0" smtClean="0"/>
              <a:t>Дательный </a:t>
            </a:r>
            <a:r>
              <a:rPr lang="ru-RU" sz="1000" dirty="0"/>
              <a:t>падеж имён </a:t>
            </a:r>
            <a:r>
              <a:rPr lang="ru-RU" sz="1000" dirty="0" smtClean="0"/>
              <a:t>существительных                          3ч</a:t>
            </a:r>
            <a:endParaRPr lang="ru-RU" sz="1000" dirty="0"/>
          </a:p>
          <a:p>
            <a:r>
              <a:rPr lang="ru-RU" sz="1000" dirty="0" smtClean="0"/>
              <a:t>Родительный </a:t>
            </a:r>
            <a:r>
              <a:rPr lang="ru-RU" sz="1000" dirty="0"/>
              <a:t>падеж имён </a:t>
            </a:r>
            <a:r>
              <a:rPr lang="ru-RU" sz="1000" dirty="0" smtClean="0"/>
              <a:t>существительных                      3ч</a:t>
            </a:r>
            <a:endParaRPr lang="ru-RU" sz="1000" dirty="0"/>
          </a:p>
          <a:p>
            <a:r>
              <a:rPr lang="ru-RU" sz="1000" dirty="0" smtClean="0"/>
              <a:t>Творительный </a:t>
            </a:r>
            <a:r>
              <a:rPr lang="ru-RU" sz="1000" dirty="0"/>
              <a:t>падеж имён существительных. Профессии</a:t>
            </a:r>
            <a:r>
              <a:rPr lang="ru-RU" sz="1000" dirty="0" smtClean="0"/>
              <a:t>.     3ч</a:t>
            </a:r>
            <a:endParaRPr lang="ru-RU" sz="1000" dirty="0"/>
          </a:p>
          <a:p>
            <a:r>
              <a:rPr lang="ru-RU" sz="1000" dirty="0" smtClean="0"/>
              <a:t>Предложный </a:t>
            </a:r>
            <a:r>
              <a:rPr lang="ru-RU" sz="1000" dirty="0"/>
              <a:t>падеж имён </a:t>
            </a:r>
            <a:r>
              <a:rPr lang="ru-RU" sz="1000" dirty="0" smtClean="0"/>
              <a:t>существительных                      3ч</a:t>
            </a:r>
            <a:endParaRPr lang="ru-RU" sz="1000" dirty="0"/>
          </a:p>
          <a:p>
            <a:r>
              <a:rPr lang="ru-RU" sz="1000" dirty="0"/>
              <a:t>Дифференциация предлогов  с- </a:t>
            </a:r>
            <a:r>
              <a:rPr lang="ru-RU" sz="1000" dirty="0" smtClean="0"/>
              <a:t>из                                       1ч</a:t>
            </a:r>
            <a:endParaRPr lang="ru-RU" sz="1000" dirty="0"/>
          </a:p>
          <a:p>
            <a:r>
              <a:rPr lang="ru-RU" sz="1000" dirty="0"/>
              <a:t> </a:t>
            </a:r>
            <a:r>
              <a:rPr lang="ru-RU" sz="1000" dirty="0" smtClean="0"/>
              <a:t>Дифференциация </a:t>
            </a:r>
            <a:r>
              <a:rPr lang="ru-RU" sz="1000" dirty="0"/>
              <a:t>предлогов в-на- </a:t>
            </a:r>
            <a:r>
              <a:rPr lang="ru-RU" sz="1000" dirty="0" smtClean="0"/>
              <a:t>над                               1ч</a:t>
            </a:r>
            <a:endParaRPr lang="ru-RU" sz="1000" dirty="0"/>
          </a:p>
          <a:p>
            <a:r>
              <a:rPr lang="ru-RU" sz="1000" dirty="0"/>
              <a:t>Дифференциация предлогов из, из-за, </a:t>
            </a:r>
            <a:r>
              <a:rPr lang="ru-RU" sz="1000" dirty="0" smtClean="0"/>
              <a:t>из-под                    1ч</a:t>
            </a:r>
            <a:endParaRPr lang="ru-RU" sz="1000" dirty="0"/>
          </a:p>
          <a:p>
            <a:r>
              <a:rPr lang="ru-RU" sz="1000" dirty="0"/>
              <a:t>Образование притяжательных </a:t>
            </a:r>
            <a:r>
              <a:rPr lang="ru-RU" sz="1000" dirty="0" smtClean="0"/>
              <a:t>прилагательны                   3ч</a:t>
            </a:r>
            <a:endParaRPr lang="ru-RU" sz="1000" dirty="0"/>
          </a:p>
          <a:p>
            <a:r>
              <a:rPr lang="ru-RU" sz="1000" dirty="0"/>
              <a:t>Связь имени прилагательного и имени существительного. Изменение прилагательных по родам</a:t>
            </a:r>
            <a:r>
              <a:rPr lang="ru-RU" sz="1000" dirty="0" smtClean="0"/>
              <a:t>.                                1ч</a:t>
            </a:r>
            <a:endParaRPr lang="ru-RU" sz="1000" dirty="0"/>
          </a:p>
          <a:p>
            <a:r>
              <a:rPr lang="ru-RU" sz="1000" dirty="0"/>
              <a:t>Словосочетание числительное+ имя </a:t>
            </a:r>
            <a:r>
              <a:rPr lang="ru-RU" sz="1000" dirty="0" smtClean="0"/>
              <a:t>существительное    3ч</a:t>
            </a:r>
          </a:p>
          <a:p>
            <a:r>
              <a:rPr lang="ru-RU" sz="1000" dirty="0" smtClean="0"/>
              <a:t>Изменение </a:t>
            </a:r>
            <a:r>
              <a:rPr lang="ru-RU" sz="1000" dirty="0"/>
              <a:t>глаголов прошедшего времени по родам</a:t>
            </a:r>
            <a:r>
              <a:rPr lang="ru-RU" sz="1000" dirty="0" smtClean="0"/>
              <a:t>.      2ч</a:t>
            </a:r>
            <a:endParaRPr lang="ru-RU" sz="1000" dirty="0"/>
          </a:p>
          <a:p>
            <a:r>
              <a:rPr lang="ru-RU" sz="1000" dirty="0"/>
              <a:t>Образование приставочных глаголов</a:t>
            </a:r>
            <a:r>
              <a:rPr lang="ru-RU" sz="1000" dirty="0" smtClean="0"/>
              <a:t>.                                 2ч</a:t>
            </a:r>
            <a:endParaRPr lang="ru-RU" sz="1000" dirty="0"/>
          </a:p>
          <a:p>
            <a:r>
              <a:rPr lang="ru-RU" sz="1000" dirty="0" smtClean="0"/>
              <a:t>Образование </a:t>
            </a:r>
            <a:r>
              <a:rPr lang="ru-RU" sz="1000" dirty="0"/>
              <a:t>возвратных глаголов</a:t>
            </a:r>
            <a:r>
              <a:rPr lang="ru-RU" sz="1000" dirty="0" smtClean="0"/>
              <a:t>.</a:t>
            </a:r>
            <a:r>
              <a:rPr lang="ru-RU" sz="1000" dirty="0"/>
              <a:t> </a:t>
            </a:r>
            <a:r>
              <a:rPr lang="ru-RU" sz="1000" dirty="0" smtClean="0"/>
              <a:t>                                    1ч</a:t>
            </a:r>
            <a:endParaRPr lang="ru-RU" sz="1000" dirty="0"/>
          </a:p>
          <a:p>
            <a:r>
              <a:rPr lang="ru-RU" sz="1000" dirty="0" smtClean="0"/>
              <a:t>Пересказ </a:t>
            </a:r>
            <a:r>
              <a:rPr lang="ru-RU" sz="1000" dirty="0"/>
              <a:t>по опорным картинкам</a:t>
            </a:r>
            <a:r>
              <a:rPr lang="ru-RU" sz="1000" dirty="0" smtClean="0"/>
              <a:t>.</a:t>
            </a:r>
            <a:r>
              <a:rPr lang="ru-RU" sz="1000" dirty="0"/>
              <a:t> </a:t>
            </a:r>
            <a:r>
              <a:rPr lang="ru-RU" sz="1000" dirty="0" smtClean="0"/>
              <a:t>                                       5ч</a:t>
            </a:r>
            <a:endParaRPr lang="ru-RU" sz="1000" dirty="0"/>
          </a:p>
          <a:p>
            <a:r>
              <a:rPr lang="ru-RU" sz="1000" dirty="0" smtClean="0"/>
              <a:t>Составление </a:t>
            </a:r>
            <a:r>
              <a:rPr lang="ru-RU" sz="1000" dirty="0"/>
              <a:t>рассказа по сюжетной картинке</a:t>
            </a:r>
            <a:r>
              <a:rPr lang="ru-RU" sz="1000" dirty="0" smtClean="0"/>
              <a:t>.                  2ч</a:t>
            </a:r>
            <a:endParaRPr lang="ru-RU" sz="1000" dirty="0"/>
          </a:p>
          <a:p>
            <a:r>
              <a:rPr lang="ru-RU" sz="1100" dirty="0"/>
              <a:t>Составление рассказа по опорным словам</a:t>
            </a:r>
            <a:r>
              <a:rPr lang="ru-RU" sz="1100" dirty="0" smtClean="0"/>
              <a:t>.               2ч 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88425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5022112"/>
              </p:ext>
            </p:extLst>
          </p:nvPr>
        </p:nvGraphicFramePr>
        <p:xfrm>
          <a:off x="457200" y="1600200"/>
          <a:ext cx="8229600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Речевой материал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Наглядный материал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Предлоги и наречия места и времени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Речь устная и письменная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 с различным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-буквенным составом, слова-паронимы. 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Набор слогов и слова с различной слоговой структурой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содержащие твёрдые и мягкие согласные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Слова, содержащие глухие и звонкие согласные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насыщенные данными звуками.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Слова-паронимы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Деформированный текст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 с пословицами.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Деформированные предложения</a:t>
                      </a:r>
                      <a:endParaRPr lang="ru-RU" sz="1200" dirty="0" smtClean="0"/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 сказуемым, выраженным глаголом в прошедшем времени.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Словосочетания имя существительное + имя прилагательное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 и словосочетания с существительными в различных падежах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Устная и письменная речь, предложение, слово, текст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Интонация. 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Гласные звуки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Согласные звуки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Ударение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Твёрдые и мягкие согласные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Глухие и звонкие согласные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 глагола, род глагола и имени существительного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 имени прилагательного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Падеж, окончание, предлог.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Логическое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ударение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Текст. Предложение. Слово. Тема текста. Главная мысль текста. Деление текста на части</a:t>
                      </a:r>
                      <a:r>
                        <a:rPr kumimoji="0" lang="ru-RU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схемы, картинки, игрушки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схемы предложений,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Дидактические игры.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Демонстрационные и раздаточные карточки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1544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458618"/>
          </a:xfrm>
        </p:spPr>
        <p:txBody>
          <a:bodyPr>
            <a:normAutofit/>
          </a:bodyPr>
          <a:lstStyle/>
          <a:p>
            <a:r>
              <a:rPr lang="ru-RU" dirty="0" smtClean="0"/>
              <a:t>Группа учащихся 2-3 классов, страдающих нарушениями письменной речи, обусловленными фонетико-фонематическим недоразвитием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808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Краткая характеристика группы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dirty="0"/>
              <a:t> </a:t>
            </a:r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В письменной  речи учащихся данной группы  встречаются: искажения , замены, смешения,  особенно пар звонких и глухих согласных (т-д, к-г, п-б), </a:t>
            </a:r>
            <a:r>
              <a:rPr lang="ru-RU" dirty="0" err="1"/>
              <a:t>аффрикатов</a:t>
            </a:r>
            <a:r>
              <a:rPr lang="ru-RU" dirty="0"/>
              <a:t>, свистящих и шипящих; отмечается </a:t>
            </a:r>
            <a:r>
              <a:rPr lang="ru-RU" dirty="0" err="1"/>
              <a:t>несформированность</a:t>
            </a:r>
            <a:r>
              <a:rPr lang="ru-RU" dirty="0"/>
              <a:t> </a:t>
            </a:r>
            <a:r>
              <a:rPr lang="ru-RU" dirty="0" err="1"/>
              <a:t>звуко</a:t>
            </a:r>
            <a:r>
              <a:rPr lang="ru-RU" dirty="0"/>
              <a:t>-буквенного анализа у всех детей; отмечаются нарушения слоговой структуры слов (особенно четырёхсложных, со стечениями согласных ). Дети не дифференцируют понятия слово – предложение, звук – буква.</a:t>
            </a:r>
          </a:p>
          <a:p>
            <a:r>
              <a:rPr lang="ru-RU" dirty="0"/>
              <a:t>  Значения отдельных прочитанных слов понимаются неверно, часто дети путают значения слов, сходных  по звучанию.  </a:t>
            </a:r>
          </a:p>
          <a:p>
            <a:r>
              <a:rPr lang="ru-RU" dirty="0"/>
              <a:t>   Внимание и память у детей неустойчивые. Плохая переключаемость и низкая работоспособность отмечаются у всех учащихся данной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230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Темы занятий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/>
              <a:t>Развитие временных представлений 1 ч</a:t>
            </a:r>
          </a:p>
          <a:p>
            <a:r>
              <a:rPr lang="ru-RU" sz="1400" dirty="0" smtClean="0"/>
              <a:t>Развитие оптико-пространственных представлений 5 ч</a:t>
            </a:r>
          </a:p>
          <a:p>
            <a:r>
              <a:rPr lang="ru-RU" sz="1400" dirty="0" smtClean="0"/>
              <a:t>Речь. Предложение. Слово. Звук  ч</a:t>
            </a:r>
          </a:p>
          <a:p>
            <a:r>
              <a:rPr lang="ru-RU" sz="1400" dirty="0" err="1" smtClean="0"/>
              <a:t>Звуко-буквеный</a:t>
            </a:r>
            <a:r>
              <a:rPr lang="ru-RU" sz="1400" dirty="0" smtClean="0"/>
              <a:t> анализ слов 4ч</a:t>
            </a:r>
          </a:p>
          <a:p>
            <a:r>
              <a:rPr lang="ru-RU" sz="1400" dirty="0" smtClean="0"/>
              <a:t>Слоговой анализ и синтез 3ч</a:t>
            </a:r>
            <a:endParaRPr lang="ru-RU" sz="1400" dirty="0"/>
          </a:p>
          <a:p>
            <a:r>
              <a:rPr lang="ru-RU" sz="1400" dirty="0" smtClean="0"/>
              <a:t>Ударение  3ч</a:t>
            </a:r>
            <a:endParaRPr lang="ru-RU" sz="1400" dirty="0"/>
          </a:p>
          <a:p>
            <a:r>
              <a:rPr lang="ru-RU" sz="1400" dirty="0"/>
              <a:t> Обозначение мягкости </a:t>
            </a:r>
            <a:r>
              <a:rPr lang="ru-RU" sz="1400" dirty="0" err="1" smtClean="0"/>
              <a:t>согл</a:t>
            </a:r>
            <a:r>
              <a:rPr lang="ru-RU" sz="1400" dirty="0" smtClean="0"/>
              <a:t>. </a:t>
            </a:r>
            <a:r>
              <a:rPr lang="ru-RU" sz="1400" dirty="0"/>
              <a:t>буквой </a:t>
            </a:r>
            <a:r>
              <a:rPr lang="ru-RU" sz="1400" dirty="0" smtClean="0"/>
              <a:t> Ь 2ч</a:t>
            </a:r>
            <a:endParaRPr lang="ru-RU" sz="1400" dirty="0"/>
          </a:p>
          <a:p>
            <a:r>
              <a:rPr lang="ru-RU" sz="1400" dirty="0"/>
              <a:t>Дифференциация А-Я</a:t>
            </a:r>
            <a:r>
              <a:rPr lang="ru-RU" sz="1400" dirty="0" smtClean="0"/>
              <a:t>.  2ч</a:t>
            </a:r>
            <a:endParaRPr lang="ru-RU" sz="1400" dirty="0"/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И-Ы. 3ч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У-Ю. 2ч</a:t>
            </a:r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О-Ё. 2ч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Ё-Ю.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В-З.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Х-Ж.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Б-Д. 3ч</a:t>
            </a:r>
            <a:endParaRPr lang="ru-RU" sz="1400" dirty="0"/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Ш-Щ. 1ч</a:t>
            </a:r>
            <a:endParaRPr lang="ru-RU" sz="1400" dirty="0"/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Т-Д. 3ч</a:t>
            </a:r>
            <a:endParaRPr lang="ru-RU" sz="1400" dirty="0"/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П-Б. 3ч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lvl="1"/>
            <a:r>
              <a:rPr lang="ru-RU" sz="1400" dirty="0"/>
              <a:t>Дифференциация </a:t>
            </a:r>
            <a:r>
              <a:rPr lang="ru-RU" sz="1400" dirty="0" smtClean="0"/>
              <a:t>В-Ф 2ч</a:t>
            </a:r>
            <a:endParaRPr lang="ru-RU" sz="1400" dirty="0"/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К-Г. 2ч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</a:t>
            </a:r>
            <a:r>
              <a:rPr lang="ru-RU" sz="1400" dirty="0"/>
              <a:t>С-З</a:t>
            </a:r>
            <a:r>
              <a:rPr lang="ru-RU" sz="1400" dirty="0" smtClean="0"/>
              <a:t>. 3ч</a:t>
            </a:r>
            <a:endParaRPr lang="ru-RU" sz="1400" dirty="0"/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Ш-Ж .2ч</a:t>
            </a:r>
          </a:p>
          <a:p>
            <a:r>
              <a:rPr lang="ru-RU" sz="1400" dirty="0"/>
              <a:t>Дифференциация </a:t>
            </a:r>
            <a:r>
              <a:rPr lang="ru-RU" sz="1400" dirty="0" smtClean="0"/>
              <a:t>Ж-З. 2ч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</a:t>
            </a:r>
            <a:r>
              <a:rPr lang="ru-RU" sz="1400" dirty="0"/>
              <a:t>Ш-С-Ж-З</a:t>
            </a:r>
            <a:r>
              <a:rPr lang="ru-RU" sz="1400" dirty="0" smtClean="0"/>
              <a:t>. 1ч</a:t>
            </a:r>
            <a:endParaRPr lang="ru-RU" sz="1400" dirty="0"/>
          </a:p>
          <a:p>
            <a:r>
              <a:rPr lang="ru-RU" sz="1400" dirty="0"/>
              <a:t>Дифференциация Ч-Щ</a:t>
            </a:r>
            <a:r>
              <a:rPr lang="ru-RU" sz="1400" dirty="0" smtClean="0"/>
              <a:t>. 2ч</a:t>
            </a:r>
          </a:p>
          <a:p>
            <a:r>
              <a:rPr lang="ru-RU" sz="1400" dirty="0"/>
              <a:t>Дифференциация Ч-Т</a:t>
            </a:r>
            <a:r>
              <a:rPr lang="ru-RU" sz="1400" dirty="0" smtClean="0"/>
              <a:t>'.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</a:t>
            </a:r>
            <a:r>
              <a:rPr lang="ru-RU" sz="1400" dirty="0"/>
              <a:t>Ч-Ц</a:t>
            </a:r>
            <a:r>
              <a:rPr lang="ru-RU" sz="1400" dirty="0" smtClean="0"/>
              <a:t>. 2ч</a:t>
            </a:r>
          </a:p>
          <a:p>
            <a:r>
              <a:rPr lang="ru-RU" sz="1400" dirty="0"/>
              <a:t>Дифференциация Щ-С</a:t>
            </a:r>
            <a:r>
              <a:rPr lang="ru-RU" sz="1400" dirty="0" smtClean="0"/>
              <a:t>'.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</a:t>
            </a:r>
            <a:r>
              <a:rPr lang="ru-RU" sz="1400" dirty="0"/>
              <a:t>С-Ц</a:t>
            </a:r>
            <a:r>
              <a:rPr lang="ru-RU" sz="1400" dirty="0" smtClean="0"/>
              <a:t>. 3ч</a:t>
            </a:r>
          </a:p>
          <a:p>
            <a:r>
              <a:rPr lang="ru-RU" sz="1400" dirty="0"/>
              <a:t>Дифференциация Л'-Й</a:t>
            </a:r>
            <a:r>
              <a:rPr lang="ru-RU" sz="1400" dirty="0" smtClean="0"/>
              <a:t>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</a:t>
            </a:r>
            <a:r>
              <a:rPr lang="ru-RU" sz="1400" dirty="0"/>
              <a:t>Л-Р</a:t>
            </a:r>
            <a:r>
              <a:rPr lang="ru-RU" sz="1400" dirty="0" smtClean="0"/>
              <a:t>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Дифференциация </a:t>
            </a:r>
            <a:r>
              <a:rPr lang="ru-RU" sz="1400" dirty="0"/>
              <a:t>Л-Р-Л'-Р</a:t>
            </a:r>
            <a:r>
              <a:rPr lang="ru-RU" sz="1400" dirty="0" smtClean="0"/>
              <a:t>'.1ч</a:t>
            </a:r>
            <a:endParaRPr lang="ru-RU" sz="1400" dirty="0"/>
          </a:p>
          <a:p>
            <a:r>
              <a:rPr lang="ru-RU" sz="1400" dirty="0"/>
              <a:t>Логическое ударение</a:t>
            </a:r>
            <a:r>
              <a:rPr lang="ru-RU" sz="1400" dirty="0" smtClean="0"/>
              <a:t>. 3ч</a:t>
            </a:r>
            <a:endParaRPr lang="ru-RU" sz="1400" dirty="0"/>
          </a:p>
          <a:p>
            <a:r>
              <a:rPr lang="ru-RU" sz="1400" dirty="0"/>
              <a:t>Работа над </a:t>
            </a:r>
            <a:r>
              <a:rPr lang="ru-RU" sz="1400" dirty="0" smtClean="0"/>
              <a:t>деформированным </a:t>
            </a:r>
            <a:r>
              <a:rPr lang="ru-RU" sz="1400" dirty="0"/>
              <a:t>предложением</a:t>
            </a:r>
            <a:r>
              <a:rPr lang="ru-RU" sz="1400" dirty="0" smtClean="0"/>
              <a:t>. 3ч</a:t>
            </a:r>
          </a:p>
          <a:p>
            <a:r>
              <a:rPr lang="ru-RU" sz="1400" dirty="0" smtClean="0"/>
              <a:t>Работа </a:t>
            </a:r>
            <a:r>
              <a:rPr lang="ru-RU" sz="1400" dirty="0"/>
              <a:t>над </a:t>
            </a:r>
            <a:r>
              <a:rPr lang="ru-RU" sz="1400" dirty="0" smtClean="0"/>
              <a:t>деформированным </a:t>
            </a:r>
            <a:r>
              <a:rPr lang="ru-RU" sz="1400" dirty="0"/>
              <a:t>текстом</a:t>
            </a:r>
            <a:r>
              <a:rPr lang="ru-RU" sz="1400" dirty="0" smtClean="0"/>
              <a:t>. 3ч</a:t>
            </a:r>
          </a:p>
          <a:p>
            <a:r>
              <a:rPr lang="ru-RU" sz="1400" dirty="0"/>
              <a:t>Работа над техникой чтения</a:t>
            </a:r>
            <a:r>
              <a:rPr lang="ru-RU" sz="1400" dirty="0" smtClean="0"/>
              <a:t>. 10 ч</a:t>
            </a:r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50892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Речевой и наглядный материал, грамматические темы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376053"/>
              </p:ext>
            </p:extLst>
          </p:nvPr>
        </p:nvGraphicFramePr>
        <p:xfrm>
          <a:off x="457200" y="1600200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2019672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Речевой материал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Наглядный материал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Предлоги и наречия места и времени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Речь устная и письменная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 с различным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звуко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-буквенным составом, слова-паронимы.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Набор слогов и слова с различной слоговой структурой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содержащие твёрдые и мягкие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Тексты различной сложности.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Слова, насыщенные данными буквами.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содержащие глухие и звонкие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насыщенные данными звуками.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Слова-паронимы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Деформированный текст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 с пословицами.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Деформированные предложения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екст, предложен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Интонация.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Гласные звуки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Согласные звуки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Ударение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Твёрдые и мягкие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Глухие и звонкие согласные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Текст. Предложение. Слово. Тема текста. Главная мысль текста. Деление текста на части. Интонация. Логическое ударение.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схемы, картинки, игрушки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 предложений,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схемы, зеркала.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схемы, картинки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Картинки, демонстрационный материал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материал, картинки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Дидактические игры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схемы твёрдых и мягких согласных, карточки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Картинки, схемы.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Демонстрационные и раздаточные карточки.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карточки, схемы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Сюжетные картинки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Серии сюжетных картинок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8104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Группа учащихся </a:t>
            </a:r>
            <a:r>
              <a:rPr lang="ru-RU" dirty="0" smtClean="0"/>
              <a:t>3-4 </a:t>
            </a:r>
            <a:r>
              <a:rPr lang="ru-RU" dirty="0"/>
              <a:t>классов, страдающих нарушениями письменной речи, обусловленными </a:t>
            </a:r>
            <a:r>
              <a:rPr lang="ru-RU" dirty="0" smtClean="0"/>
              <a:t>общим недоразвитием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0168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Основания для разработки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ФГОС</a:t>
            </a:r>
          </a:p>
          <a:p>
            <a:r>
              <a:rPr lang="ru-RU" dirty="0"/>
              <a:t>Конвенция ООН о правах ребёнка.</a:t>
            </a:r>
          </a:p>
          <a:p>
            <a:r>
              <a:rPr lang="ru-RU" dirty="0"/>
              <a:t>Устав ГБОУ СОШ №215.</a:t>
            </a:r>
          </a:p>
          <a:p>
            <a:r>
              <a:rPr lang="ru-RU" dirty="0"/>
              <a:t>Письмо Минобразования РФ 14 декабря 2000г. № 2 «Об организации работы логопедического пункта общеобразовательного учреждения».</a:t>
            </a:r>
          </a:p>
          <a:p>
            <a:r>
              <a:rPr lang="ru-RU" dirty="0" err="1"/>
              <a:t>Л.Н.Ефименкова</a:t>
            </a:r>
            <a:r>
              <a:rPr lang="ru-RU" dirty="0"/>
              <a:t> «Коррекция устной и письменной речи».</a:t>
            </a:r>
          </a:p>
          <a:p>
            <a:r>
              <a:rPr lang="ru-RU" dirty="0" err="1"/>
              <a:t>И.Н.Садовникова</a:t>
            </a:r>
            <a:r>
              <a:rPr lang="ru-RU" dirty="0"/>
              <a:t> «Нарушения письменной речи и их преодоление у младших школьников».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125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Краткая характеристика группы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09160"/>
          </a:xfrm>
        </p:spPr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endParaRPr lang="ru-RU" dirty="0"/>
          </a:p>
          <a:p>
            <a:r>
              <a:rPr lang="ru-RU" sz="3300" dirty="0"/>
              <a:t>В письменной речи  учащихся данной группы встречаются: искажения слов, замены, смешения особенно пар звонких и глухих согласных (т-д, к-г, п-б), </a:t>
            </a:r>
            <a:r>
              <a:rPr lang="ru-RU" sz="3300" dirty="0" err="1"/>
              <a:t>аффрикатов</a:t>
            </a:r>
            <a:r>
              <a:rPr lang="ru-RU" sz="3300" dirty="0"/>
              <a:t>, свистящих и шипящих, букв, имеющих оптическое и кинетическое сходство;  в письменных работах детей встречаются ошибки словоизменения и нарушение связи слов в предложении.</a:t>
            </a:r>
          </a:p>
          <a:p>
            <a:r>
              <a:rPr lang="ru-RU" sz="3300" dirty="0"/>
              <a:t>У всех детей группы отмечается нарушение фонематического восприятия, </a:t>
            </a:r>
            <a:r>
              <a:rPr lang="ru-RU" sz="3300" dirty="0" err="1"/>
              <a:t>несформированность</a:t>
            </a:r>
            <a:r>
              <a:rPr lang="ru-RU" sz="3300" dirty="0"/>
              <a:t> </a:t>
            </a:r>
            <a:r>
              <a:rPr lang="ru-RU" sz="3300" dirty="0" err="1"/>
              <a:t>звуко</a:t>
            </a:r>
            <a:r>
              <a:rPr lang="ru-RU" sz="3300" dirty="0"/>
              <a:t>-буквенного анализа;  нарушения слоговой структуры слов (особенно четырёхсложных и со стечениями согласных). Дети не дифференцируют понятия слово – предложение, звук – буква.</a:t>
            </a:r>
          </a:p>
          <a:p>
            <a:r>
              <a:rPr lang="ru-RU" sz="3300" dirty="0"/>
              <a:t>  У детей затруднено словообразование и словоизменение по аналогии. Собственная речь бедна. Предложения состоят из 2-3 слов. В речи преобладают существительные и глаголы, словарь признаков беден. В собственной речи большое количество </a:t>
            </a:r>
            <a:r>
              <a:rPr lang="ru-RU" sz="3300" dirty="0" err="1"/>
              <a:t>аграмматизмов</a:t>
            </a:r>
            <a:r>
              <a:rPr lang="ru-RU" sz="3300" dirty="0"/>
              <a:t>. В речи часто неверно употребляются предлоги.</a:t>
            </a:r>
          </a:p>
          <a:p>
            <a:r>
              <a:rPr lang="ru-RU" sz="3300" dirty="0"/>
              <a:t>Понимание прочитанного текста плохое. Часто дети затрудняются определить тему и главную мысль текста, не понимают подтекст.</a:t>
            </a:r>
          </a:p>
          <a:p>
            <a:r>
              <a:rPr lang="ru-RU" sz="3300" dirty="0"/>
              <a:t>Внимание и память у детей неустойчивые.  Плохая переключаемость и низкая работоспособность отмечаются у всех учащихся данной группы.</a:t>
            </a:r>
          </a:p>
          <a:p>
            <a:pPr marL="13716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261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Темы занятий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400" dirty="0"/>
              <a:t>Развитие временных </a:t>
            </a:r>
            <a:r>
              <a:rPr lang="ru-RU" sz="1400" dirty="0" smtClean="0"/>
              <a:t>представлений 1ч</a:t>
            </a:r>
            <a:endParaRPr lang="ru-RU" sz="1400" dirty="0"/>
          </a:p>
          <a:p>
            <a:r>
              <a:rPr lang="ru-RU" sz="1400" dirty="0"/>
              <a:t>Развитие оптико-пространственных </a:t>
            </a:r>
            <a:r>
              <a:rPr lang="ru-RU" sz="1400" dirty="0" smtClean="0"/>
              <a:t>представлений                                       3ч</a:t>
            </a:r>
          </a:p>
          <a:p>
            <a:r>
              <a:rPr lang="ru-RU" sz="1400" dirty="0"/>
              <a:t>Речь</a:t>
            </a:r>
            <a:r>
              <a:rPr lang="ru-RU" sz="1400" dirty="0" smtClean="0"/>
              <a:t>. Предложение.  Слово. Звук  1ч</a:t>
            </a:r>
            <a:endParaRPr lang="ru-RU" sz="1400" dirty="0"/>
          </a:p>
          <a:p>
            <a:r>
              <a:rPr lang="ru-RU" sz="1400" dirty="0"/>
              <a:t>Работа над </a:t>
            </a:r>
            <a:r>
              <a:rPr lang="ru-RU" sz="1400" dirty="0" smtClean="0"/>
              <a:t>деформированным предложением.                                     6ч</a:t>
            </a:r>
          </a:p>
          <a:p>
            <a:r>
              <a:rPr lang="ru-RU" sz="1400" dirty="0"/>
              <a:t>Согласование глагола </a:t>
            </a:r>
            <a:r>
              <a:rPr lang="ru-RU" sz="1400" dirty="0" err="1"/>
              <a:t>прош.вр</a:t>
            </a:r>
            <a:r>
              <a:rPr lang="ru-RU" sz="1400" dirty="0"/>
              <a:t>. с им. </a:t>
            </a:r>
            <a:r>
              <a:rPr lang="ru-RU" sz="1400" dirty="0" smtClean="0"/>
              <a:t>сущ</a:t>
            </a:r>
            <a:r>
              <a:rPr lang="ru-RU" sz="1400" dirty="0"/>
              <a:t>. в роде и числе </a:t>
            </a:r>
            <a:r>
              <a:rPr lang="ru-RU" sz="1400" dirty="0" smtClean="0"/>
              <a:t>.                                        1ч</a:t>
            </a:r>
            <a:endParaRPr lang="ru-RU" sz="1400" dirty="0"/>
          </a:p>
          <a:p>
            <a:r>
              <a:rPr lang="ru-RU" sz="1400" dirty="0"/>
              <a:t>Согласование </a:t>
            </a:r>
            <a:r>
              <a:rPr lang="ru-RU" sz="1400" dirty="0" err="1"/>
              <a:t>им.сущ</a:t>
            </a:r>
            <a:r>
              <a:rPr lang="ru-RU" sz="1400" dirty="0"/>
              <a:t>. с </a:t>
            </a:r>
            <a:r>
              <a:rPr lang="ru-RU" sz="1400" dirty="0" err="1"/>
              <a:t>им.прил</a:t>
            </a:r>
            <a:r>
              <a:rPr lang="ru-RU" sz="1400" dirty="0"/>
              <a:t>. в роде, числе и </a:t>
            </a:r>
            <a:r>
              <a:rPr lang="ru-RU" sz="1400" dirty="0" err="1" smtClean="0"/>
              <a:t>пад</a:t>
            </a:r>
            <a:r>
              <a:rPr lang="ru-RU" sz="1400" dirty="0" smtClean="0"/>
              <a:t>                                             2ч</a:t>
            </a:r>
          </a:p>
          <a:p>
            <a:r>
              <a:rPr lang="ru-RU" sz="1400" dirty="0" smtClean="0"/>
              <a:t>Родительный </a:t>
            </a:r>
            <a:r>
              <a:rPr lang="ru-RU" sz="1400" dirty="0"/>
              <a:t>падеж имён </a:t>
            </a:r>
            <a:r>
              <a:rPr lang="ru-RU" sz="1400" dirty="0" smtClean="0"/>
              <a:t>             существительных.                                  2ч</a:t>
            </a:r>
            <a:endParaRPr lang="ru-RU" sz="1400" dirty="0"/>
          </a:p>
          <a:p>
            <a:r>
              <a:rPr lang="ru-RU" sz="1400" dirty="0"/>
              <a:t>Дательный падеж имён </a:t>
            </a:r>
            <a:endParaRPr lang="ru-RU" sz="1400" dirty="0" smtClean="0"/>
          </a:p>
          <a:p>
            <a:pPr marL="13716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существительных.                                 2ч</a:t>
            </a:r>
          </a:p>
          <a:p>
            <a:r>
              <a:rPr lang="ru-RU" sz="1400" dirty="0"/>
              <a:t>Винительный падеж имён </a:t>
            </a:r>
            <a:r>
              <a:rPr lang="ru-RU" sz="1400" dirty="0" smtClean="0"/>
              <a:t>существительных                                   2ч</a:t>
            </a:r>
            <a:endParaRPr lang="ru-RU" sz="1400" dirty="0"/>
          </a:p>
          <a:p>
            <a:r>
              <a:rPr lang="ru-RU" sz="1400" dirty="0" smtClean="0"/>
              <a:t>Творительный падеж имён существительных                                   2ч</a:t>
            </a:r>
          </a:p>
          <a:p>
            <a:r>
              <a:rPr lang="ru-RU" sz="1400" dirty="0" smtClean="0"/>
              <a:t>Предложный падеж имён существительных                                   2ч</a:t>
            </a:r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endParaRPr lang="ru-RU" sz="1400" dirty="0" smtClean="0"/>
          </a:p>
          <a:p>
            <a:r>
              <a:rPr lang="ru-RU" sz="1400" dirty="0"/>
              <a:t>Предлоги НА, </a:t>
            </a:r>
            <a:r>
              <a:rPr lang="ru-RU" sz="1400" dirty="0" smtClean="0"/>
              <a:t>В 2ч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Предлоги </a:t>
            </a:r>
            <a:r>
              <a:rPr lang="ru-RU" sz="1400" dirty="0"/>
              <a:t>В, </a:t>
            </a:r>
            <a:r>
              <a:rPr lang="ru-RU" sz="1400" dirty="0" smtClean="0"/>
              <a:t>ИЗ 2ч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Предлоги </a:t>
            </a:r>
            <a:r>
              <a:rPr lang="ru-RU" sz="1400" dirty="0"/>
              <a:t>С, </a:t>
            </a:r>
            <a:r>
              <a:rPr lang="ru-RU" sz="1400" dirty="0" smtClean="0"/>
              <a:t>ИЗ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Предлоги </a:t>
            </a:r>
            <a:r>
              <a:rPr lang="ru-RU" sz="1400" dirty="0"/>
              <a:t>ИЗ, </a:t>
            </a:r>
            <a:r>
              <a:rPr lang="ru-RU" sz="1400" dirty="0" smtClean="0"/>
              <a:t>ИЗ-ЗА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Предлоги </a:t>
            </a:r>
            <a:r>
              <a:rPr lang="ru-RU" sz="1400" dirty="0"/>
              <a:t>ЗА, </a:t>
            </a:r>
            <a:r>
              <a:rPr lang="ru-RU" sz="1400" dirty="0" smtClean="0"/>
              <a:t>ИЗ-ЗА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Предлоги </a:t>
            </a:r>
            <a:r>
              <a:rPr lang="ru-RU" sz="1400" dirty="0"/>
              <a:t>ИЗ-ЗА, ИЗ-ПОД</a:t>
            </a:r>
            <a:r>
              <a:rPr lang="ru-RU" sz="1400" dirty="0" smtClean="0"/>
              <a:t>. 1ч</a:t>
            </a:r>
          </a:p>
          <a:p>
            <a:r>
              <a:rPr lang="ru-RU" sz="1400" dirty="0"/>
              <a:t>Предлоги НА, НАД, ПОД</a:t>
            </a:r>
            <a:r>
              <a:rPr lang="ru-RU" sz="1400" dirty="0" smtClean="0"/>
              <a:t>. 1ч</a:t>
            </a:r>
            <a:endParaRPr lang="ru-RU" sz="1400" dirty="0"/>
          </a:p>
          <a:p>
            <a:r>
              <a:rPr lang="ru-RU" sz="1400" dirty="0"/>
              <a:t>Предлоги К, ОТ</a:t>
            </a:r>
            <a:r>
              <a:rPr lang="ru-RU" sz="1400" dirty="0" smtClean="0"/>
              <a:t>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Предлоги </a:t>
            </a:r>
            <a:r>
              <a:rPr lang="ru-RU" sz="1400" dirty="0"/>
              <a:t>ПО, К</a:t>
            </a:r>
            <a:r>
              <a:rPr lang="ru-RU" sz="1400" dirty="0" smtClean="0"/>
              <a:t>. 1ч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Предлоги </a:t>
            </a:r>
            <a:r>
              <a:rPr lang="ru-RU" sz="1400" dirty="0"/>
              <a:t>(закрепление</a:t>
            </a:r>
            <a:r>
              <a:rPr lang="ru-RU" sz="1400" dirty="0" smtClean="0"/>
              <a:t>) 2ч</a:t>
            </a:r>
          </a:p>
          <a:p>
            <a:r>
              <a:rPr lang="ru-RU" sz="1400" dirty="0"/>
              <a:t>Логическое ударение</a:t>
            </a:r>
            <a:r>
              <a:rPr lang="ru-RU" sz="1400" dirty="0" smtClean="0"/>
              <a:t>. 3ч</a:t>
            </a:r>
            <a:endParaRPr lang="ru-RU" sz="1400" dirty="0"/>
          </a:p>
          <a:p>
            <a:r>
              <a:rPr lang="ru-RU" sz="1400" dirty="0"/>
              <a:t> </a:t>
            </a:r>
            <a:r>
              <a:rPr lang="ru-RU" sz="1400" dirty="0" smtClean="0"/>
              <a:t>Работа </a:t>
            </a:r>
            <a:r>
              <a:rPr lang="ru-RU" sz="1400" dirty="0"/>
              <a:t>над </a:t>
            </a:r>
            <a:r>
              <a:rPr lang="ru-RU" sz="1400" dirty="0" smtClean="0"/>
              <a:t>деформированным </a:t>
            </a:r>
            <a:r>
              <a:rPr lang="ru-RU" sz="1400" dirty="0"/>
              <a:t>предложением</a:t>
            </a:r>
            <a:r>
              <a:rPr lang="ru-RU" sz="1400" dirty="0" smtClean="0"/>
              <a:t>.                                6ч</a:t>
            </a:r>
          </a:p>
          <a:p>
            <a:r>
              <a:rPr lang="ru-RU" sz="1400" dirty="0"/>
              <a:t>Работа над </a:t>
            </a:r>
            <a:r>
              <a:rPr lang="ru-RU" sz="1400" dirty="0" smtClean="0"/>
              <a:t>деформированным </a:t>
            </a:r>
            <a:r>
              <a:rPr lang="ru-RU" sz="1400" dirty="0"/>
              <a:t>текстом</a:t>
            </a:r>
            <a:r>
              <a:rPr lang="ru-RU" sz="1400" dirty="0" smtClean="0"/>
              <a:t>.  3ч</a:t>
            </a:r>
            <a:endParaRPr lang="ru-RU" sz="1400" dirty="0"/>
          </a:p>
          <a:p>
            <a:r>
              <a:rPr lang="ru-RU" sz="1400" dirty="0"/>
              <a:t>Работа над техникой чтения</a:t>
            </a:r>
            <a:r>
              <a:rPr lang="ru-RU" sz="1400" dirty="0" smtClean="0"/>
              <a:t>.   11ч</a:t>
            </a:r>
          </a:p>
          <a:p>
            <a:r>
              <a:rPr lang="ru-RU" sz="1400" dirty="0"/>
              <a:t>Сочинение по опорным словам</a:t>
            </a:r>
            <a:r>
              <a:rPr lang="ru-RU" sz="1400" dirty="0" smtClean="0"/>
              <a:t>.  3ч</a:t>
            </a:r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107620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Речевой и наглядный материал, грамматические темы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2467911"/>
              </p:ext>
            </p:extLst>
          </p:nvPr>
        </p:nvGraphicFramePr>
        <p:xfrm>
          <a:off x="457200" y="1600200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0664"/>
                <a:gridCol w="3096344"/>
                <a:gridCol w="224259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Речевой материал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Грамматические темы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Наглядный материал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Наречия и предлоги времени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Наречия и предлоги места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Предложения, деформированные предложения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 со сказуемым, выраженным глаголом в прошедшем времени.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Словосочетания имя существительное + имя прилагательное</a:t>
                      </a:r>
                    </a:p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 и словосочетания с существительными в различных падежах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Устная и письменная речь, предложение, слово, текст.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 глагола, род глагола и имени существительного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 имени прилагательного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Падеж, окончание, предлог.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Падеж, окончание, предлог.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Логическое ударение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Текст. Предложение. Слово. Тема текста. Главная мысль текста. Деление текста на части. Интонация. Логическое ударение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kumimoji="0" lang="ru-R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Раздаточный материал.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Таблицы, схемы, картинки, игрушки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схемы предложений,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Дидактические игры.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Демонстрационные и раздаточные карточки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275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772816"/>
            <a:ext cx="8229600" cy="3447256"/>
          </a:xfrm>
        </p:spPr>
        <p:txBody>
          <a:bodyPr>
            <a:normAutofit/>
          </a:bodyPr>
          <a:lstStyle/>
          <a:p>
            <a:r>
              <a:rPr lang="ru-RU" sz="3100" dirty="0" smtClean="0">
                <a:effectLst/>
              </a:rPr>
              <a:t>Индивидуальная работа</a:t>
            </a:r>
            <a:r>
              <a:rPr lang="ru-RU" sz="3100" dirty="0">
                <a:effectLst/>
              </a:rPr>
              <a:t/>
            </a:r>
            <a:br>
              <a:rPr lang="ru-RU" sz="3100" dirty="0">
                <a:effectLst/>
              </a:rPr>
            </a:br>
            <a:r>
              <a:rPr lang="ru-RU" sz="3100" dirty="0">
                <a:effectLst/>
              </a:rPr>
              <a:t> по коррекции нарушений звукопроизношения, вызванных нарушением подвижности артикуляционного аппарата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1976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Краткая характеристика группы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Для  детей данной группы </a:t>
            </a:r>
            <a:r>
              <a:rPr lang="ru-RU" sz="1800" dirty="0"/>
              <a:t>х</a:t>
            </a:r>
            <a:r>
              <a:rPr lang="ru-RU" sz="1800" dirty="0" smtClean="0"/>
              <a:t>арактерны нарушения общей моторики, тонкой моторики рук, часто скрытое </a:t>
            </a:r>
            <a:r>
              <a:rPr lang="ru-RU" sz="1800" dirty="0" err="1" smtClean="0"/>
              <a:t>левшество</a:t>
            </a:r>
            <a:r>
              <a:rPr lang="ru-RU" sz="1800" dirty="0" smtClean="0"/>
              <a:t>,  </a:t>
            </a:r>
            <a:r>
              <a:rPr lang="ru-RU" sz="1800" dirty="0" err="1" smtClean="0"/>
              <a:t>несформированность</a:t>
            </a:r>
            <a:r>
              <a:rPr lang="ru-RU" sz="1800" dirty="0" smtClean="0"/>
              <a:t> межполушарных взаимодействий. </a:t>
            </a:r>
          </a:p>
          <a:p>
            <a:r>
              <a:rPr lang="ru-RU" sz="1800" dirty="0" smtClean="0"/>
              <a:t>Подвижность артикуляционного аппарата нарушена ( язык напряжённый или вялый, фибриллярные подёргивания язык, поиск позы, отклонение языка от центральной оси, повышенная саливация, наличие сосательного рефлекса) . </a:t>
            </a:r>
          </a:p>
          <a:p>
            <a:r>
              <a:rPr lang="ru-RU" sz="1800" dirty="0" smtClean="0"/>
              <a:t>Это вызывает нарушения звукопроизношения, сложности в овладении слоговой структурой слова ( особую сложность вызывает произнесение слов со стечениями согласных), </a:t>
            </a:r>
          </a:p>
          <a:p>
            <a:r>
              <a:rPr lang="ru-RU" sz="1800" dirty="0" smtClean="0"/>
              <a:t>нарушение речевого дыхания и просодики.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090044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Этапы коррекционной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ru-RU" i="1" dirty="0" smtClean="0"/>
              <a:t>       1 </a:t>
            </a:r>
            <a:r>
              <a:rPr lang="ru-RU" i="1" dirty="0"/>
              <a:t>этап</a:t>
            </a:r>
            <a:endParaRPr lang="ru-RU" dirty="0"/>
          </a:p>
          <a:p>
            <a:r>
              <a:rPr lang="ru-RU" dirty="0"/>
              <a:t>Артикуляционная гимнастика, развитие тонкой моторики рук</a:t>
            </a:r>
          </a:p>
          <a:p>
            <a:pPr marL="137160" indent="0">
              <a:buNone/>
            </a:pPr>
            <a:r>
              <a:rPr lang="ru-RU" i="1" dirty="0" smtClean="0"/>
              <a:t>      2 </a:t>
            </a:r>
            <a:r>
              <a:rPr lang="ru-RU" i="1" dirty="0"/>
              <a:t>этап</a:t>
            </a:r>
            <a:endParaRPr lang="ru-RU" dirty="0"/>
          </a:p>
          <a:p>
            <a:r>
              <a:rPr lang="ru-RU" dirty="0"/>
              <a:t>Постановка </a:t>
            </a:r>
            <a:r>
              <a:rPr lang="ru-RU" dirty="0" smtClean="0"/>
              <a:t>звука</a:t>
            </a:r>
          </a:p>
          <a:p>
            <a:pPr marL="137160" indent="0">
              <a:buNone/>
            </a:pPr>
            <a:r>
              <a:rPr lang="ru-RU" i="1" dirty="0"/>
              <a:t> </a:t>
            </a:r>
            <a:r>
              <a:rPr lang="ru-RU" i="1" dirty="0" smtClean="0"/>
              <a:t>      3 </a:t>
            </a:r>
            <a:r>
              <a:rPr lang="ru-RU" i="1" dirty="0"/>
              <a:t>этап</a:t>
            </a:r>
            <a:endParaRPr lang="ru-RU" dirty="0"/>
          </a:p>
          <a:p>
            <a:r>
              <a:rPr lang="ru-RU" dirty="0"/>
              <a:t>Автоматизация звука в </a:t>
            </a:r>
            <a:r>
              <a:rPr lang="ru-RU" dirty="0" smtClean="0"/>
              <a:t>слогах</a:t>
            </a:r>
            <a:r>
              <a:rPr lang="ru-RU" dirty="0"/>
              <a:t> </a:t>
            </a:r>
          </a:p>
          <a:p>
            <a:r>
              <a:rPr lang="ru-RU" dirty="0"/>
              <a:t>Автоматизация звука в словах</a:t>
            </a:r>
          </a:p>
          <a:p>
            <a:r>
              <a:rPr lang="ru-RU" dirty="0"/>
              <a:t>Автоматизация звука во </a:t>
            </a:r>
            <a:r>
              <a:rPr lang="ru-RU" dirty="0" smtClean="0"/>
              <a:t>фразе</a:t>
            </a:r>
            <a:r>
              <a:rPr lang="ru-RU" dirty="0"/>
              <a:t> </a:t>
            </a:r>
          </a:p>
          <a:p>
            <a:r>
              <a:rPr lang="ru-RU" dirty="0"/>
              <a:t>Автоматизация звука в </a:t>
            </a:r>
            <a:r>
              <a:rPr lang="ru-RU" dirty="0" smtClean="0"/>
              <a:t>тексте</a:t>
            </a:r>
            <a:r>
              <a:rPr lang="ru-RU" dirty="0"/>
              <a:t> </a:t>
            </a:r>
          </a:p>
          <a:p>
            <a:pPr marL="137160" indent="0">
              <a:buNone/>
            </a:pPr>
            <a:r>
              <a:rPr lang="ru-RU" i="1" dirty="0" smtClean="0"/>
              <a:t>      4 </a:t>
            </a:r>
            <a:r>
              <a:rPr lang="ru-RU" i="1" dirty="0"/>
              <a:t>этап</a:t>
            </a:r>
            <a:endParaRPr lang="ru-RU" dirty="0"/>
          </a:p>
          <a:p>
            <a:r>
              <a:rPr lang="ru-RU" dirty="0"/>
              <a:t>Дифференциация звука с фонетически и </a:t>
            </a:r>
            <a:r>
              <a:rPr lang="ru-RU" dirty="0" err="1"/>
              <a:t>артикуляторно</a:t>
            </a:r>
            <a:r>
              <a:rPr lang="ru-RU" dirty="0"/>
              <a:t> близкими</a:t>
            </a:r>
          </a:p>
          <a:p>
            <a:pPr marL="13716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i="1" dirty="0" smtClean="0"/>
              <a:t>5 </a:t>
            </a:r>
            <a:r>
              <a:rPr lang="ru-RU" i="1" dirty="0"/>
              <a:t>этап</a:t>
            </a:r>
            <a:endParaRPr lang="ru-RU" dirty="0"/>
          </a:p>
          <a:p>
            <a:r>
              <a:rPr lang="ru-RU" dirty="0"/>
              <a:t>Введение звука в речь.</a:t>
            </a:r>
          </a:p>
        </p:txBody>
      </p:sp>
    </p:spTree>
    <p:extLst>
      <p:ext uri="{BB962C8B-B14F-4D97-AF65-F5344CB8AC3E}">
        <p14:creationId xmlns:p14="http://schemas.microsoft.com/office/powerpoint/2010/main" val="6177106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100" dirty="0"/>
              <a:t>Речевой и наглядный материал, грамматические темы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582894"/>
              </p:ext>
            </p:extLst>
          </p:nvPr>
        </p:nvGraphicFramePr>
        <p:xfrm>
          <a:off x="971600" y="1556792"/>
          <a:ext cx="706712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322712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Речевой материал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Наглядный материал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Название частей артикуляционного аппарата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Прямые и открытые слоги, содержащие звук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Слова, насыщенные звуком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Предложения, насыщенные звуком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Стихи и тексты, насыщенные звуком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Слоги, слова-паронимы, стихи, скороговорки, тексты.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Рассказы, тексты.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Зеркала, картинки,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зонды.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Предметные картинки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Сюжетные картинки, серии сюжетных картинок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Слоговые таблицы, предметные картинки, дидактические игры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Сюжетные картинки, серии сюжетных картинок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8558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Содержание </a:t>
            </a:r>
            <a:r>
              <a:rPr lang="ru-RU" sz="2800" dirty="0" err="1" smtClean="0"/>
              <a:t>коррекционно</a:t>
            </a:r>
            <a:r>
              <a:rPr lang="ru-RU" sz="2800" dirty="0" smtClean="0"/>
              <a:t> воспитательной работы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Коррекционно-воспитательное воздействие осуществляется постоянно, посредством системы целенаправленных вопросов, которые стимулируют познавательную деятельность и активность детей на коррекционных занятиях.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 процессе выполнения заданий развивается и совершенствуется:</a:t>
            </a:r>
          </a:p>
          <a:p>
            <a:r>
              <a:rPr lang="ru-RU" dirty="0"/>
              <a:t>1. внимание</a:t>
            </a:r>
          </a:p>
          <a:p>
            <a:r>
              <a:rPr lang="ru-RU" dirty="0"/>
              <a:t>2. память (различные модальности)</a:t>
            </a:r>
          </a:p>
          <a:p>
            <a:r>
              <a:rPr lang="ru-RU" dirty="0"/>
              <a:t>3. способность к переключаемости с одного вида деятельности на другой</a:t>
            </a:r>
          </a:p>
          <a:p>
            <a:r>
              <a:rPr lang="ru-RU" dirty="0"/>
              <a:t>4. самостоятельность и целенаправленность</a:t>
            </a:r>
          </a:p>
          <a:p>
            <a:r>
              <a:rPr lang="ru-RU" dirty="0"/>
              <a:t>5. произвольность учебной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63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 Среди учащихся начальной школы значительный процент составляют дети, в устной речи которых встречаются искажения звукопроизношения, замены, смешения; нарушения фонематического восприятия, особенно пар звонких и глухих согласных (т-д, к-г, п-б); отмечается </a:t>
            </a:r>
            <a:r>
              <a:rPr lang="ru-RU" dirty="0" err="1"/>
              <a:t>несформированность</a:t>
            </a:r>
            <a:r>
              <a:rPr lang="ru-RU" dirty="0"/>
              <a:t> </a:t>
            </a:r>
            <a:r>
              <a:rPr lang="ru-RU" dirty="0" err="1"/>
              <a:t>звуко</a:t>
            </a:r>
            <a:r>
              <a:rPr lang="ru-RU" dirty="0"/>
              <a:t>-буквенного анализа, отмечаются нарушения слоговой структуры слов (особенно четырёхсложных). Дети не дифференцируют понятия слово – предложение, звук – букв. У многих детей отмечается бедность активного словаря. У нескольких учащихся выявляется незнание малочастотных слов. Значения отдельных слов понимаются неверно, часто слова заменяются сходными по звучанию.  </a:t>
            </a:r>
          </a:p>
          <a:p>
            <a:r>
              <a:rPr lang="ru-RU" dirty="0"/>
              <a:t>      У детей затруднено словообразование и словоизменение по аналогии. Собственная речь бедна. Предложения состоят из 2-3 слов. В речи преобладают существительные и глаголы, словарь признаков беден. В собственной речи большое количество </a:t>
            </a:r>
            <a:r>
              <a:rPr lang="ru-RU" dirty="0" err="1"/>
              <a:t>аграмматизмов</a:t>
            </a:r>
            <a:r>
              <a:rPr lang="ru-RU" dirty="0"/>
              <a:t>. В речи часто отсутствуют предлоги.</a:t>
            </a:r>
          </a:p>
          <a:p>
            <a:r>
              <a:rPr lang="ru-RU" dirty="0"/>
              <a:t>      В письменной речи учащихся систематически встречаются пропуск, вставка, замена и искажение букв и слогов, смешение согласных, парных по глухости-мягкости, шипящих и свистящих, </a:t>
            </a:r>
            <a:r>
              <a:rPr lang="ru-RU" dirty="0" err="1"/>
              <a:t>аффрикатов</a:t>
            </a:r>
            <a:r>
              <a:rPr lang="ru-RU" dirty="0"/>
              <a:t>, сонорных согласных, лабиализованных гласных, смешение букв по кинетическому и оптическому сходству, </a:t>
            </a:r>
            <a:r>
              <a:rPr lang="ru-RU" dirty="0" err="1"/>
              <a:t>персевирации</a:t>
            </a:r>
            <a:r>
              <a:rPr lang="ru-RU" dirty="0"/>
              <a:t>, антиципации, контаминации, морфемный </a:t>
            </a:r>
            <a:r>
              <a:rPr lang="ru-RU" dirty="0" err="1"/>
              <a:t>аграмматизм</a:t>
            </a:r>
            <a:r>
              <a:rPr lang="ru-RU" dirty="0"/>
              <a:t>.</a:t>
            </a:r>
          </a:p>
          <a:p>
            <a:r>
              <a:rPr lang="ru-RU" dirty="0"/>
              <a:t>   Внимание и память у многих детей неустойчивые, отмечаются плохая переключаемость и низкая работоспособность .</a:t>
            </a:r>
          </a:p>
        </p:txBody>
      </p:sp>
    </p:spTree>
    <p:extLst>
      <p:ext uri="{BB962C8B-B14F-4D97-AF65-F5344CB8AC3E}">
        <p14:creationId xmlns:p14="http://schemas.microsoft.com/office/powerpoint/2010/main" val="38507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Цель:</a:t>
            </a:r>
            <a:endParaRPr lang="ru-RU" dirty="0"/>
          </a:p>
          <a:p>
            <a:r>
              <a:rPr lang="ru-RU" dirty="0"/>
              <a:t> Коррекция устной и письменной речи учащихся,  формирование навыков организации учебной деятельности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/>
              <a:t>Задачи:</a:t>
            </a:r>
            <a:endParaRPr lang="ru-RU" dirty="0"/>
          </a:p>
          <a:p>
            <a:r>
              <a:rPr lang="ru-RU" dirty="0"/>
              <a:t> Постановка искажённых звуков. </a:t>
            </a:r>
          </a:p>
          <a:p>
            <a:r>
              <a:rPr lang="ru-RU" dirty="0"/>
              <a:t>Развитие фонематического слуха и фонематического восприятия.</a:t>
            </a:r>
          </a:p>
          <a:p>
            <a:r>
              <a:rPr lang="ru-RU" dirty="0"/>
              <a:t>Формирование и развитие навыков </a:t>
            </a:r>
            <a:r>
              <a:rPr lang="ru-RU" dirty="0" err="1"/>
              <a:t>звуко</a:t>
            </a:r>
            <a:r>
              <a:rPr lang="ru-RU" dirty="0"/>
              <a:t>-буквенного анализа.</a:t>
            </a:r>
          </a:p>
          <a:p>
            <a:r>
              <a:rPr lang="ru-RU" dirty="0"/>
              <a:t> Восполнение пробелов в лексико-грамматическом развитии. </a:t>
            </a:r>
          </a:p>
          <a:p>
            <a:r>
              <a:rPr lang="ru-RU" dirty="0"/>
              <a:t>Развитие связной речи.</a:t>
            </a:r>
          </a:p>
          <a:p>
            <a:r>
              <a:rPr lang="ru-RU" dirty="0"/>
              <a:t> Развитие графо-моторных функций ведущей руки.</a:t>
            </a:r>
          </a:p>
          <a:p>
            <a:r>
              <a:rPr lang="ru-RU" dirty="0"/>
              <a:t>Формирование навыков организации учебной деятельность. Наблюдательности.</a:t>
            </a:r>
          </a:p>
          <a:p>
            <a:r>
              <a:rPr lang="ru-RU" dirty="0"/>
              <a:t>Развитие слухового внимания, памяти, самоконтроля, устойчивости, самостоятельности учебной деятельности.</a:t>
            </a:r>
          </a:p>
          <a:p>
            <a:r>
              <a:rPr lang="ru-RU" dirty="0"/>
              <a:t>Развитие и совершенствование коммуникативной готовности к обучению и формированию этой готовности.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632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Сроки и этапы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/>
              <a:t>Обследование устной и письменной речи учащихся с 1  по 15сентября и с 15 по 31 мая.</a:t>
            </a:r>
          </a:p>
          <a:p>
            <a:r>
              <a:rPr lang="ru-RU" sz="1600" dirty="0"/>
              <a:t>Коррекция  устной  речи учащихся 1классов и письменной речи учащихся 2-4 классов  – в течение учебного </a:t>
            </a:r>
            <a:r>
              <a:rPr lang="ru-RU" sz="1600" dirty="0" smtClean="0"/>
              <a:t>года</a:t>
            </a:r>
          </a:p>
          <a:p>
            <a:r>
              <a:rPr lang="ru-RU" sz="1600" dirty="0" smtClean="0"/>
              <a:t>Учащиеся 1 классов с НВНР занимаются три раза в неделю (90 занятий в течение учебного года)</a:t>
            </a:r>
          </a:p>
          <a:p>
            <a:r>
              <a:rPr lang="ru-RU" sz="1600" dirty="0"/>
              <a:t>Учащиеся 1 классов с Ф</a:t>
            </a:r>
            <a:r>
              <a:rPr lang="ru-RU" sz="1600" dirty="0" smtClean="0"/>
              <a:t>НР </a:t>
            </a:r>
            <a:r>
              <a:rPr lang="ru-RU" sz="1600" dirty="0"/>
              <a:t>занимаются </a:t>
            </a:r>
            <a:r>
              <a:rPr lang="ru-RU" sz="1600" dirty="0" smtClean="0"/>
              <a:t>два </a:t>
            </a:r>
            <a:r>
              <a:rPr lang="ru-RU" sz="1600" dirty="0"/>
              <a:t>раза в неделю </a:t>
            </a:r>
            <a:r>
              <a:rPr lang="ru-RU" sz="1600" dirty="0" smtClean="0"/>
              <a:t>(60 </a:t>
            </a:r>
            <a:r>
              <a:rPr lang="ru-RU" sz="1600" dirty="0"/>
              <a:t>занятий в течение учебного года</a:t>
            </a:r>
            <a:r>
              <a:rPr lang="ru-RU" sz="1600" dirty="0" smtClean="0"/>
              <a:t>)</a:t>
            </a:r>
          </a:p>
          <a:p>
            <a:r>
              <a:rPr lang="ru-RU" sz="1600" dirty="0"/>
              <a:t>Учащиеся </a:t>
            </a:r>
            <a:r>
              <a:rPr lang="ru-RU" sz="1600" dirty="0" smtClean="0"/>
              <a:t>2-3 </a:t>
            </a:r>
            <a:r>
              <a:rPr lang="ru-RU" sz="1600" dirty="0"/>
              <a:t>классов с </a:t>
            </a:r>
            <a:r>
              <a:rPr lang="ru-RU" sz="1600" dirty="0" smtClean="0"/>
              <a:t>нарушениями письма и чтения занимаются </a:t>
            </a:r>
            <a:r>
              <a:rPr lang="ru-RU" sz="1600" dirty="0"/>
              <a:t>три раза в неделю (90 занятий в течение учебного </a:t>
            </a:r>
            <a:r>
              <a:rPr lang="ru-RU" sz="1600" dirty="0" smtClean="0"/>
              <a:t>года)</a:t>
            </a:r>
          </a:p>
          <a:p>
            <a:r>
              <a:rPr lang="ru-RU" sz="1600" dirty="0"/>
              <a:t>Учащиеся </a:t>
            </a:r>
            <a:r>
              <a:rPr lang="ru-RU" sz="1600" dirty="0" smtClean="0"/>
              <a:t>3-4 </a:t>
            </a:r>
            <a:r>
              <a:rPr lang="ru-RU" sz="1600" dirty="0"/>
              <a:t>классов с нарушениями письма и чтения занимаются </a:t>
            </a:r>
            <a:r>
              <a:rPr lang="ru-RU" sz="1600" dirty="0" smtClean="0"/>
              <a:t>два </a:t>
            </a:r>
            <a:r>
              <a:rPr lang="ru-RU" sz="1600" dirty="0"/>
              <a:t>раза в неделю </a:t>
            </a:r>
            <a:r>
              <a:rPr lang="ru-RU" sz="1600" dirty="0" smtClean="0"/>
              <a:t>(60 </a:t>
            </a:r>
            <a:r>
              <a:rPr lang="ru-RU" sz="1600" dirty="0"/>
              <a:t>занятий в течение учебного года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Учащиеся с нарушениями звукопроизношения занимаются  индивидуально 2-3 раза в неделю</a:t>
            </a: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3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Содержание коррекционной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Темы занятий</a:t>
            </a:r>
          </a:p>
          <a:p>
            <a:r>
              <a:rPr lang="ru-RU" dirty="0" smtClean="0"/>
              <a:t>Речевой материал</a:t>
            </a:r>
          </a:p>
          <a:p>
            <a:r>
              <a:rPr lang="ru-RU" dirty="0" smtClean="0"/>
              <a:t>Грамматический материал</a:t>
            </a:r>
          </a:p>
          <a:p>
            <a:r>
              <a:rPr lang="ru-RU" dirty="0" smtClean="0"/>
              <a:t>Коррекция учебной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078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3586410"/>
          </a:xfrm>
        </p:spPr>
        <p:txBody>
          <a:bodyPr>
            <a:normAutofit/>
          </a:bodyPr>
          <a:lstStyle/>
          <a:p>
            <a:r>
              <a:rPr lang="ru-RU" dirty="0" smtClean="0"/>
              <a:t>Группа учащихся 1 классов, страдающих фонетико-фонематическим недоразвитием речи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7655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Краткая характеристика группы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Среди учащихся данной группы в устной речи встречаются: искажения звукопроизношения, замены, смешения; нарушения фонематического восприятия, особенно пар звонких и глухих согласных (т-д, к-г, п-б); отмечается </a:t>
            </a:r>
            <a:r>
              <a:rPr lang="ru-RU" dirty="0" err="1"/>
              <a:t>несформированность</a:t>
            </a:r>
            <a:r>
              <a:rPr lang="ru-RU" dirty="0"/>
              <a:t> </a:t>
            </a:r>
            <a:r>
              <a:rPr lang="ru-RU" dirty="0" err="1"/>
              <a:t>звуко</a:t>
            </a:r>
            <a:r>
              <a:rPr lang="ru-RU" dirty="0"/>
              <a:t>-буквенного анализа у всех детей; отмечаются нарушения слоговой структуры слов (особенно четырёхсложных). Дети не дифференцируют понятия слово – предложение, звук – буква.</a:t>
            </a:r>
          </a:p>
          <a:p>
            <a:r>
              <a:rPr lang="ru-RU" dirty="0"/>
              <a:t>  Значения отдельных слов понимаются неверно, часто слова заменяются сходными по звучанию.  </a:t>
            </a:r>
          </a:p>
          <a:p>
            <a:r>
              <a:rPr lang="ru-RU" dirty="0"/>
              <a:t>   Внимание и память у детей неустойчивые. Плохая переключаемость и низкая работоспособность отмечаются у всех учащихся данной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011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Темы занятий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800" dirty="0"/>
              <a:t>Временные </a:t>
            </a:r>
            <a:r>
              <a:rPr lang="ru-RU" sz="4800" dirty="0" smtClean="0"/>
              <a:t>представления                     2ч</a:t>
            </a:r>
            <a:endParaRPr lang="ru-RU" sz="4800" dirty="0"/>
          </a:p>
          <a:p>
            <a:r>
              <a:rPr lang="ru-RU" sz="4800" dirty="0"/>
              <a:t>Пространственные </a:t>
            </a:r>
            <a:r>
              <a:rPr lang="ru-RU" sz="4800" dirty="0" smtClean="0"/>
              <a:t>представления        2ч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Речь. Предложение. Слово. Интонация предложения.                                           1ч</a:t>
            </a:r>
            <a:endParaRPr lang="ru-RU" sz="4800" dirty="0"/>
          </a:p>
          <a:p>
            <a:r>
              <a:rPr lang="ru-RU" sz="4800" dirty="0"/>
              <a:t>Гласный звук </a:t>
            </a:r>
            <a:r>
              <a:rPr lang="ru-RU" sz="4800" dirty="0" smtClean="0"/>
              <a:t>А 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Гласный </a:t>
            </a:r>
            <a:r>
              <a:rPr lang="ru-RU" sz="4800" dirty="0"/>
              <a:t>звук </a:t>
            </a:r>
            <a:r>
              <a:rPr lang="ru-RU" sz="4800" dirty="0" smtClean="0"/>
              <a:t>И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Гласный </a:t>
            </a:r>
            <a:r>
              <a:rPr lang="ru-RU" sz="4800" dirty="0"/>
              <a:t>звук </a:t>
            </a:r>
            <a:r>
              <a:rPr lang="ru-RU" sz="4800" dirty="0" smtClean="0"/>
              <a:t>У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</a:t>
            </a:r>
            <a:r>
              <a:rPr lang="ru-RU" sz="4800" dirty="0"/>
              <a:t>А,И,У</a:t>
            </a:r>
            <a:r>
              <a:rPr lang="ru-RU" sz="4800" dirty="0" smtClean="0"/>
              <a:t>.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Гласный </a:t>
            </a:r>
            <a:r>
              <a:rPr lang="ru-RU" sz="4800" dirty="0"/>
              <a:t>звук </a:t>
            </a:r>
            <a:r>
              <a:rPr lang="ru-RU" sz="4800" dirty="0" smtClean="0"/>
              <a:t>О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Гласный </a:t>
            </a:r>
            <a:r>
              <a:rPr lang="ru-RU" sz="4800" dirty="0"/>
              <a:t>звук </a:t>
            </a:r>
            <a:r>
              <a:rPr lang="ru-RU" sz="4800" dirty="0" smtClean="0"/>
              <a:t>Э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Гласный </a:t>
            </a:r>
            <a:r>
              <a:rPr lang="ru-RU" sz="4800" dirty="0"/>
              <a:t>звук </a:t>
            </a:r>
            <a:r>
              <a:rPr lang="ru-RU" sz="4800" dirty="0" smtClean="0"/>
              <a:t>Ы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</a:t>
            </a:r>
            <a:r>
              <a:rPr lang="ru-RU" sz="4800" dirty="0"/>
              <a:t>звуков </a:t>
            </a:r>
            <a:r>
              <a:rPr lang="ru-RU" sz="4800" dirty="0" smtClean="0"/>
              <a:t>Ы-Э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</a:t>
            </a:r>
            <a:r>
              <a:rPr lang="ru-RU" sz="4800" dirty="0"/>
              <a:t>звуков </a:t>
            </a:r>
            <a:r>
              <a:rPr lang="ru-RU" sz="4800" dirty="0" smtClean="0"/>
              <a:t>А-О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Гласные </a:t>
            </a:r>
            <a:r>
              <a:rPr lang="ru-RU" sz="4800" dirty="0"/>
              <a:t>звуки </a:t>
            </a:r>
            <a:r>
              <a:rPr lang="ru-RU" sz="4800" dirty="0" smtClean="0"/>
              <a:t>А,О,У,Ы,Э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Гласные </a:t>
            </a:r>
            <a:r>
              <a:rPr lang="ru-RU" sz="4800" dirty="0"/>
              <a:t>и согласные </a:t>
            </a:r>
            <a:r>
              <a:rPr lang="ru-RU" sz="4800" dirty="0" smtClean="0"/>
              <a:t>звуки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err="1" smtClean="0"/>
              <a:t>Звуко-буквеный</a:t>
            </a:r>
            <a:r>
              <a:rPr lang="ru-RU" sz="4800" dirty="0" smtClean="0"/>
              <a:t> </a:t>
            </a:r>
            <a:r>
              <a:rPr lang="ru-RU" sz="4800" dirty="0"/>
              <a:t>анализ и </a:t>
            </a:r>
            <a:r>
              <a:rPr lang="ru-RU" sz="4800" dirty="0" smtClean="0"/>
              <a:t>синтез           4ч</a:t>
            </a:r>
          </a:p>
          <a:p>
            <a:r>
              <a:rPr lang="ru-RU" sz="4800" dirty="0"/>
              <a:t>Слоговой анализ и </a:t>
            </a:r>
            <a:r>
              <a:rPr lang="ru-RU" sz="4800" dirty="0" smtClean="0"/>
              <a:t>синтез                       4ч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Ударение           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Твёрдые </a:t>
            </a:r>
            <a:r>
              <a:rPr lang="ru-RU" sz="4800" dirty="0"/>
              <a:t>и мягкие </a:t>
            </a:r>
            <a:r>
              <a:rPr lang="ru-RU" sz="4800" dirty="0" smtClean="0"/>
              <a:t>согласные                 2ч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Твёрдые </a:t>
            </a:r>
            <a:r>
              <a:rPr lang="ru-RU" sz="4800" dirty="0"/>
              <a:t>и мягкие </a:t>
            </a:r>
            <a:r>
              <a:rPr lang="ru-RU" sz="4800" dirty="0" smtClean="0"/>
              <a:t>согласные Л-Л‘        1ч</a:t>
            </a:r>
            <a:endParaRPr lang="ru-RU" sz="4800" dirty="0"/>
          </a:p>
          <a:p>
            <a:r>
              <a:rPr lang="ru-RU" sz="4800" dirty="0"/>
              <a:t>Твёрдые и мягкие согласные </a:t>
            </a:r>
            <a:r>
              <a:rPr lang="ru-RU" sz="4800" dirty="0" smtClean="0"/>
              <a:t>Н-н‘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Твёрдые </a:t>
            </a:r>
            <a:r>
              <a:rPr lang="ru-RU" sz="4800" dirty="0"/>
              <a:t>и мягкие согласные </a:t>
            </a:r>
            <a:r>
              <a:rPr lang="ru-RU" sz="4800" dirty="0" smtClean="0"/>
              <a:t>м-м‘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Твёрдые </a:t>
            </a:r>
            <a:r>
              <a:rPr lang="ru-RU" sz="4800" dirty="0"/>
              <a:t>и мягкие </a:t>
            </a:r>
            <a:r>
              <a:rPr lang="ru-RU" sz="4800" dirty="0" smtClean="0"/>
              <a:t>согласные Звук й     1ч</a:t>
            </a:r>
            <a:endParaRPr lang="ru-RU" sz="4800" dirty="0"/>
          </a:p>
          <a:p>
            <a:r>
              <a:rPr lang="ru-RU" sz="4800" dirty="0"/>
              <a:t>Твёрдые и мягкие </a:t>
            </a:r>
            <a:r>
              <a:rPr lang="ru-RU" sz="4800" dirty="0" smtClean="0"/>
              <a:t>согласные Звук ч       1ч</a:t>
            </a:r>
            <a:endParaRPr lang="ru-RU" sz="4800" dirty="0"/>
          </a:p>
          <a:p>
            <a:r>
              <a:rPr lang="ru-RU" sz="4800" dirty="0"/>
              <a:t>Твёрдые и мягкие </a:t>
            </a:r>
            <a:r>
              <a:rPr lang="ru-RU" sz="4800" dirty="0" smtClean="0"/>
              <a:t>согласные Звук ц       1ч</a:t>
            </a:r>
            <a:endParaRPr lang="ru-RU" sz="4800" dirty="0"/>
          </a:p>
          <a:p>
            <a:r>
              <a:rPr lang="ru-RU" sz="4800" dirty="0"/>
              <a:t>Глухие и звонкие </a:t>
            </a:r>
            <a:r>
              <a:rPr lang="ru-RU" sz="4800" dirty="0" smtClean="0"/>
              <a:t>согласные                   1ч</a:t>
            </a:r>
            <a:endParaRPr lang="ru-RU" sz="4800" dirty="0"/>
          </a:p>
          <a:p>
            <a:endParaRPr lang="ru-RU" dirty="0"/>
          </a:p>
          <a:p>
            <a:pPr marL="137160" indent="0">
              <a:buNone/>
            </a:pPr>
            <a:r>
              <a:rPr lang="ru-RU" dirty="0"/>
              <a:t> </a:t>
            </a:r>
            <a:r>
              <a:rPr lang="ru-RU" sz="4800" dirty="0" smtClean="0"/>
              <a:t> 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sz="4000" dirty="0" smtClean="0"/>
          </a:p>
          <a:p>
            <a:endParaRPr lang="ru-RU" sz="4000" dirty="0"/>
          </a:p>
          <a:p>
            <a:endParaRPr lang="ru-RU" sz="4800" dirty="0" smtClean="0"/>
          </a:p>
          <a:p>
            <a:r>
              <a:rPr lang="ru-RU" sz="4800" dirty="0"/>
              <a:t> Дифференциация </a:t>
            </a:r>
            <a:r>
              <a:rPr lang="ru-RU" sz="4800" dirty="0" smtClean="0"/>
              <a:t>п-б                                       1ч</a:t>
            </a:r>
            <a:endParaRPr lang="ru-RU" sz="4800" dirty="0"/>
          </a:p>
          <a:p>
            <a:r>
              <a:rPr lang="ru-RU" sz="4800" dirty="0"/>
              <a:t> Дифференциация </a:t>
            </a:r>
            <a:r>
              <a:rPr lang="ru-RU" sz="4800" dirty="0" smtClean="0"/>
              <a:t>т-д                                        1ч</a:t>
            </a:r>
            <a:endParaRPr lang="ru-RU" sz="4800" dirty="0"/>
          </a:p>
          <a:p>
            <a:r>
              <a:rPr lang="ru-RU" sz="4800" dirty="0"/>
              <a:t> Дифференциация </a:t>
            </a:r>
            <a:r>
              <a:rPr lang="ru-RU" sz="4800" dirty="0" smtClean="0"/>
              <a:t>к-г                                        1ч</a:t>
            </a:r>
            <a:endParaRPr lang="ru-RU" sz="4800" dirty="0"/>
          </a:p>
          <a:p>
            <a:r>
              <a:rPr lang="ru-RU" sz="4800" dirty="0"/>
              <a:t> Дифференциация </a:t>
            </a:r>
            <a:r>
              <a:rPr lang="ru-RU" sz="4800" dirty="0" smtClean="0"/>
              <a:t>к-х                                        1ч </a:t>
            </a:r>
            <a:endParaRPr lang="ru-RU" sz="4800" dirty="0"/>
          </a:p>
          <a:p>
            <a:r>
              <a:rPr lang="ru-RU" sz="4800" dirty="0"/>
              <a:t> Дифференциация </a:t>
            </a:r>
            <a:r>
              <a:rPr lang="ru-RU" sz="4800" dirty="0" smtClean="0"/>
              <a:t>в-ф                                       1ч</a:t>
            </a:r>
            <a:endParaRPr lang="ru-RU" sz="4800" dirty="0"/>
          </a:p>
          <a:p>
            <a:r>
              <a:rPr lang="ru-RU" sz="4800" dirty="0"/>
              <a:t> Дифференциация </a:t>
            </a:r>
            <a:r>
              <a:rPr lang="ru-RU" sz="4800" smtClean="0"/>
              <a:t>с-з                                        </a:t>
            </a:r>
            <a:r>
              <a:rPr lang="ru-RU" sz="4800" dirty="0" smtClean="0"/>
              <a:t>1ч</a:t>
            </a:r>
          </a:p>
          <a:p>
            <a:r>
              <a:rPr lang="ru-RU" sz="4800" dirty="0" smtClean="0"/>
              <a:t>Дифференциация ш-ж                                       1ч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с-ш                                       2ч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з-ж                                       1ч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з-ж-с-ш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ч-ц                                        2ч</a:t>
            </a:r>
            <a:endParaRPr lang="ru-RU" sz="4800" dirty="0"/>
          </a:p>
          <a:p>
            <a:r>
              <a:rPr lang="ru-RU" sz="4800" dirty="0"/>
              <a:t>Дифференциация </a:t>
            </a:r>
            <a:r>
              <a:rPr lang="ru-RU" sz="4800" dirty="0" smtClean="0"/>
              <a:t>ч-т‘ 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ч-щ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</a:t>
            </a:r>
            <a:r>
              <a:rPr lang="ru-RU" sz="4800" dirty="0"/>
              <a:t>л'-</a:t>
            </a:r>
            <a:r>
              <a:rPr lang="ru-RU" sz="4800" dirty="0" smtClean="0"/>
              <a:t>й                                       1ч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л-р                                         1ч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Дифференциация </a:t>
            </a:r>
            <a:r>
              <a:rPr lang="ru-RU" sz="4800" dirty="0"/>
              <a:t>л-р-л'-</a:t>
            </a:r>
            <a:r>
              <a:rPr lang="ru-RU" sz="4800" dirty="0" smtClean="0"/>
              <a:t>р‘                                1ч </a:t>
            </a:r>
            <a:endParaRPr lang="ru-RU" sz="4800" dirty="0"/>
          </a:p>
          <a:p>
            <a:r>
              <a:rPr lang="ru-RU" sz="4800" dirty="0"/>
              <a:t> </a:t>
            </a:r>
            <a:r>
              <a:rPr lang="ru-RU" sz="4800" dirty="0" smtClean="0"/>
              <a:t>Пересказ по опорным картинкам                     2ч</a:t>
            </a:r>
          </a:p>
          <a:p>
            <a:r>
              <a:rPr lang="ru-RU" sz="4800" dirty="0" smtClean="0"/>
              <a:t>Составление </a:t>
            </a:r>
            <a:r>
              <a:rPr lang="ru-RU" sz="4800" dirty="0"/>
              <a:t>рассказа по сюжетной картинке</a:t>
            </a:r>
            <a:r>
              <a:rPr lang="ru-RU" sz="4800" dirty="0" smtClean="0"/>
              <a:t>. 1ч</a:t>
            </a:r>
            <a:endParaRPr lang="ru-RU" sz="4800" dirty="0"/>
          </a:p>
          <a:p>
            <a:r>
              <a:rPr lang="ru-RU" sz="4800" dirty="0"/>
              <a:t>Составление рассказа по серии </a:t>
            </a:r>
            <a:r>
              <a:rPr lang="ru-RU" sz="4800" dirty="0" smtClean="0"/>
              <a:t>картинок         2ч</a:t>
            </a:r>
            <a:endParaRPr lang="ru-RU" sz="4800" dirty="0"/>
          </a:p>
          <a:p>
            <a:r>
              <a:rPr lang="ru-RU" sz="4800" dirty="0" smtClean="0"/>
              <a:t>Составление </a:t>
            </a:r>
            <a:r>
              <a:rPr lang="ru-RU" sz="4800" dirty="0"/>
              <a:t>рассказа по опорным словам</a:t>
            </a:r>
            <a:r>
              <a:rPr lang="ru-RU" sz="4800" dirty="0" smtClean="0"/>
              <a:t>.      1ч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73277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1801</Words>
  <Application>Microsoft Office PowerPoint</Application>
  <PresentationFormat>Экран (4:3)</PresentationFormat>
  <Paragraphs>433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Программа коррекционной работы логопеда</vt:lpstr>
      <vt:lpstr>Основания для разработки</vt:lpstr>
      <vt:lpstr>Актуальность</vt:lpstr>
      <vt:lpstr>Цели и задачи</vt:lpstr>
      <vt:lpstr>Сроки и этапы</vt:lpstr>
      <vt:lpstr>Содержание коррекционной работы</vt:lpstr>
      <vt:lpstr>Группа учащихся 1 классов, страдающих фонетико-фонематическим недоразвитием речи</vt:lpstr>
      <vt:lpstr>Краткая характеристика группы</vt:lpstr>
      <vt:lpstr>Темы занятий</vt:lpstr>
      <vt:lpstr>Речевой и наглядный материал, грамматические темы</vt:lpstr>
      <vt:lpstr>Группа учащихся 1 классов, страдающих общим недоразвитием речи</vt:lpstr>
      <vt:lpstr>Краткая характеристика группы</vt:lpstr>
      <vt:lpstr>Темы занятий</vt:lpstr>
      <vt:lpstr>Презентация PowerPoint</vt:lpstr>
      <vt:lpstr>Группа учащихся 2-3 классов, страдающих нарушениями письменной речи, обусловленными фонетико-фонематическим недоразвитием</vt:lpstr>
      <vt:lpstr>Краткая характеристика группы</vt:lpstr>
      <vt:lpstr>Темы занятий</vt:lpstr>
      <vt:lpstr>Речевой и наглядный материал, грамматические темы</vt:lpstr>
      <vt:lpstr>Группа учащихся 3-4 классов, страдающих нарушениями письменной речи, обусловленными общим недоразвитием речи</vt:lpstr>
      <vt:lpstr>Краткая характеристика группы</vt:lpstr>
      <vt:lpstr>Темы занятий</vt:lpstr>
      <vt:lpstr>Речевой и наглядный материал, грамматические темы</vt:lpstr>
      <vt:lpstr>Индивидуальная работа  по коррекции нарушений звукопроизношения, вызванных нарушением подвижности артикуляционного аппарата </vt:lpstr>
      <vt:lpstr>Краткая характеристика группы</vt:lpstr>
      <vt:lpstr>Этапы коррекционной работы</vt:lpstr>
      <vt:lpstr>Речевой и наглядный материал, грамматические темы</vt:lpstr>
      <vt:lpstr>Содержание коррекционно воспитательной работы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44</cp:revision>
  <dcterms:created xsi:type="dcterms:W3CDTF">2013-09-11T07:08:11Z</dcterms:created>
  <dcterms:modified xsi:type="dcterms:W3CDTF">2013-10-03T11:21:49Z</dcterms:modified>
</cp:coreProperties>
</file>