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56" r:id="rId4"/>
    <p:sldId id="264" r:id="rId5"/>
    <p:sldId id="262" r:id="rId6"/>
    <p:sldId id="258" r:id="rId7"/>
    <p:sldId id="265" r:id="rId8"/>
    <p:sldId id="263" r:id="rId9"/>
    <p:sldId id="275" r:id="rId10"/>
    <p:sldId id="269" r:id="rId11"/>
    <p:sldId id="270" r:id="rId12"/>
    <p:sldId id="273" r:id="rId13"/>
    <p:sldId id="274" r:id="rId14"/>
    <p:sldId id="266" r:id="rId15"/>
    <p:sldId id="267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2989-1ADB-4664-B13C-F3AF83E2BBD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4478-720F-412C-861A-098EE2481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4478-720F-412C-861A-098EE2481D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0D20-061E-4D69-85BC-18A46B04CA4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6965-8122-453D-A8DB-AD2939C5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072481"/>
            <a:ext cx="4762500" cy="3581400"/>
          </a:xfrm>
        </p:spPr>
      </p:pic>
      <p:pic>
        <p:nvPicPr>
          <p:cNvPr id="4098" name="Picture 2" descr="Фоны для презентаций по географ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9681" cy="70008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71435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Arial Black" pitchFamily="34" charset="0"/>
              </a:rPr>
              <a:t>«ПОДДЕРЖИВАЮЩИЙ» </a:t>
            </a:r>
            <a:r>
              <a:rPr lang="ru-RU" sz="4000" i="1" dirty="0">
                <a:latin typeface="Arial Black" pitchFamily="34" charset="0"/>
              </a:rPr>
              <a:t>КЛАССНЫЙ РУКОВОДИТЕЛЬ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664371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на педагогическом</a:t>
            </a:r>
          </a:p>
          <a:p>
            <a:pPr algn="ctr"/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совете</a:t>
            </a:r>
          </a:p>
          <a:p>
            <a:pPr algn="ctr"/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  <a:r>
              <a:rPr lang="ru-RU" sz="32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Тронина</a:t>
            </a:r>
            <a:r>
              <a:rPr lang="ru-R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И.Д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Молодежь выбирает ЗОЖ»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:\фото\10а\Тронина\DSC018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7"/>
            <a:ext cx="371474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10а\Тронина\DSC018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357298"/>
            <a:ext cx="3286148" cy="25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10а\Тронина\DSC018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929067"/>
            <a:ext cx="400049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Конференция «Враги души и тела»</a:t>
            </a:r>
            <a:endParaRPr lang="ru-RU" b="1" i="1" dirty="0"/>
          </a:p>
        </p:txBody>
      </p:sp>
      <p:pic>
        <p:nvPicPr>
          <p:cNvPr id="5" name="Содержимое 4" descr="D:\фото\10а\DSC0158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фото\10а\DSC0156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«</a:t>
            </a:r>
            <a:r>
              <a:rPr lang="ru-RU" sz="3600" dirty="0" err="1" smtClean="0"/>
              <a:t>Масленница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3074" name="Picture 2" descr="D:\фото\Наш класс\Рокунова\DSC_0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72000" cy="3048000"/>
          </a:xfrm>
          <a:prstGeom prst="rect">
            <a:avLst/>
          </a:prstGeom>
          <a:noFill/>
        </p:spPr>
      </p:pic>
      <p:pic>
        <p:nvPicPr>
          <p:cNvPr id="3075" name="Picture 3" descr="D:\фото\Наш класс\Рокунова\DSC_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00438"/>
            <a:ext cx="4822065" cy="3214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2967335"/>
            <a:ext cx="4572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Спорткомплекс Мордовия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http://im0-tub-ru.yandex.net/i?id=197663401-3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4053" y="0"/>
            <a:ext cx="315943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Казань 2013г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Documents and Settings\User\Рабочий стол\Наш класс\Казань\DSCF89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Наш класс\Казань\DSCF8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3394472" cy="4525963"/>
          </a:xfrm>
          <a:prstGeom prst="rect">
            <a:avLst/>
          </a:prstGeom>
          <a:noFill/>
        </p:spPr>
      </p:pic>
      <p:pic>
        <p:nvPicPr>
          <p:cNvPr id="9" name="Рисунок 8" descr="C:\Documents and Settings\User\Рабочий стол\Наш класс\Казань\DSCF87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71487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42351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2844" y="214290"/>
            <a:ext cx="67151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Ожидаемые результаты реализации программы воспитания:</a:t>
            </a:r>
            <a:r>
              <a:rPr lang="ru-RU" b="1" i="1" dirty="0" smtClean="0"/>
              <a:t> </a:t>
            </a:r>
          </a:p>
          <a:p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понимание учащимися ценности человеческой жизни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расширение представления детей о семье </a:t>
            </a:r>
          </a:p>
          <a:p>
            <a:pPr lvl="0"/>
            <a:r>
              <a:rPr lang="ru-RU" sz="2400" dirty="0" smtClean="0"/>
              <a:t>как о важнейшем социальном институте, </a:t>
            </a:r>
          </a:p>
          <a:p>
            <a:pPr lvl="0"/>
            <a:r>
              <a:rPr lang="ru-RU" sz="2400" dirty="0" smtClean="0"/>
              <a:t>имеющем высокую личностную и общественную значимость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умение видеть прекрасное в окружающем мире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осознание учащимися роли знаний в жизни человека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уверенность в том, что настоящий гражданин любит и гордится своей Родиной, изучает ее историко-культурное, духовное наследие, верен своему гражданскому долгу, занимает активную позицию в борьбе за сохранение мира на Земле.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1462"/>
            <a:ext cx="9119681" cy="6858000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700089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сформирован высокий уровень гражданского самосознания и ответственности за судьбу страны;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воспитано чувство гордости за принадлежность к родному городу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Российской Федерации;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сформированы гражданско-правовые компетентности;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приобретен опыт общественно полезной гражданской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имеется потребность в изучении истории края и Отечества;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развита способность к самореализации в пространстве российского государства;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сформирована активная жизненная позиция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567157" cy="7477926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571612"/>
            <a:ext cx="61436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«Учатся у тех, кого любят</a:t>
            </a:r>
            <a:r>
              <a:rPr lang="ru-RU" sz="7200" b="1" dirty="0" smtClean="0"/>
              <a:t>».</a:t>
            </a:r>
          </a:p>
          <a:p>
            <a:r>
              <a:rPr lang="ru-RU" sz="7200" b="1" i="1" dirty="0"/>
              <a:t> </a:t>
            </a:r>
            <a:r>
              <a:rPr lang="ru-RU" sz="7200" b="1" i="1" dirty="0" smtClean="0"/>
              <a:t>                  Гёте</a:t>
            </a:r>
            <a:endParaRPr lang="ru-RU" sz="7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564357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4625"/>
            <a:ext cx="9258810" cy="6962625"/>
          </a:xfrm>
        </p:spPr>
      </p:pic>
      <p:sp>
        <p:nvSpPr>
          <p:cNvPr id="8" name="TextBox 7"/>
          <p:cNvSpPr txBox="1"/>
          <p:nvPr/>
        </p:nvSpPr>
        <p:spPr>
          <a:xfrm>
            <a:off x="0" y="0"/>
            <a:ext cx="869881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u="sng" dirty="0" smtClean="0"/>
          </a:p>
          <a:p>
            <a:r>
              <a:rPr lang="ru-RU" sz="4000" b="1" u="sng" dirty="0" smtClean="0"/>
              <a:t>Классный руководитель - </a:t>
            </a:r>
            <a:r>
              <a:rPr lang="ru-RU" sz="4000" b="1" u="sng" dirty="0"/>
              <a:t>это не просто организатор, </a:t>
            </a:r>
            <a:endParaRPr lang="ru-RU" sz="4000" b="1" u="sng" dirty="0" smtClean="0"/>
          </a:p>
          <a:p>
            <a:r>
              <a:rPr lang="ru-RU" sz="4000" b="1" u="sng" dirty="0" smtClean="0"/>
              <a:t>Это - </a:t>
            </a:r>
            <a:r>
              <a:rPr lang="ru-RU" sz="4000" b="1" u="sng" dirty="0"/>
              <a:t>дирижер всей жизни </a:t>
            </a:r>
            <a:endParaRPr lang="ru-RU" sz="4000" b="1" u="sng" dirty="0" smtClean="0"/>
          </a:p>
          <a:p>
            <a:r>
              <a:rPr lang="ru-RU" sz="4000" b="1" u="sng" dirty="0" smtClean="0"/>
              <a:t>детского </a:t>
            </a:r>
            <a:r>
              <a:rPr lang="ru-RU" sz="4000" b="1" u="sng" dirty="0"/>
              <a:t>коллектива. </a:t>
            </a:r>
            <a:endParaRPr lang="ru-RU" sz="4000" b="1" u="sng" dirty="0" smtClean="0"/>
          </a:p>
          <a:p>
            <a:r>
              <a:rPr lang="ru-RU" sz="4000" b="1" u="sng" dirty="0" smtClean="0"/>
              <a:t>Компетентность </a:t>
            </a:r>
            <a:r>
              <a:rPr lang="ru-RU" sz="4000" b="1" u="sng" dirty="0"/>
              <a:t>классного </a:t>
            </a:r>
            <a:r>
              <a:rPr lang="ru-RU" sz="4000" b="1" u="sng" dirty="0" smtClean="0"/>
              <a:t>руководителя - </a:t>
            </a:r>
            <a:r>
              <a:rPr lang="ru-RU" sz="4000" b="1" u="sng" dirty="0"/>
              <a:t>это </a:t>
            </a:r>
            <a:endParaRPr lang="ru-RU" sz="4000" b="1" u="sng" dirty="0" smtClean="0"/>
          </a:p>
          <a:p>
            <a:r>
              <a:rPr lang="ru-RU" sz="4000" b="1" u="sng" dirty="0" smtClean="0"/>
              <a:t>педагогическое </a:t>
            </a:r>
            <a:r>
              <a:rPr lang="ru-RU" sz="4000" b="1" u="sng" dirty="0"/>
              <a:t>знание, </a:t>
            </a:r>
            <a:endParaRPr lang="ru-RU" sz="4000" b="1" u="sng" dirty="0" smtClean="0"/>
          </a:p>
          <a:p>
            <a:r>
              <a:rPr lang="ru-RU" sz="4000" b="1" u="sng" dirty="0" smtClean="0"/>
              <a:t>основанное </a:t>
            </a:r>
            <a:r>
              <a:rPr lang="ru-RU" sz="4000" b="1" u="sng" dirty="0"/>
              <a:t>на </a:t>
            </a:r>
            <a:r>
              <a:rPr lang="ru-RU" sz="4000" b="1" u="sng" dirty="0" smtClean="0"/>
              <a:t>глубоком</a:t>
            </a:r>
          </a:p>
          <a:p>
            <a:r>
              <a:rPr lang="ru-RU" sz="4000" b="1" u="sng" dirty="0" smtClean="0"/>
              <a:t> </a:t>
            </a:r>
            <a:r>
              <a:rPr lang="ru-RU" sz="4000" b="1" u="sng" dirty="0"/>
              <a:t>понимании мира детей».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voyrebenok.ru/images/presentation/nice/s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56" y="1"/>
            <a:ext cx="9083444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2000240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присоединиться;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помочь;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вовремя отойти в сторону,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позволяя детям идти своим путём;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следовать дальше, чтобы помочь другим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Суть </a:t>
            </a:r>
            <a:r>
              <a:rPr lang="ru-RU" sz="4000" b="1" i="1" u="sng" dirty="0">
                <a:solidFill>
                  <a:srgbClr val="FF0000"/>
                </a:solidFill>
              </a:rPr>
              <a:t>деятельности классного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руководителя: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im2-tub-ru.yandex.net/i?id=151044333-5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61099"/>
            <a:ext cx="2428860" cy="239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2" y="0"/>
            <a:ext cx="9132378" cy="6867548"/>
          </a:xfrm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64294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/>
              <a:t>Для эффективного выполнения своей роли классный руководитель должен           уметь решать следующие задачи:</a:t>
            </a:r>
            <a:endParaRPr lang="ru-RU" u="sng" dirty="0" smtClean="0"/>
          </a:p>
          <a:p>
            <a:pPr lvl="0"/>
            <a:r>
              <a:rPr lang="ru-RU" dirty="0" smtClean="0"/>
              <a:t>- </a:t>
            </a:r>
            <a:r>
              <a:rPr lang="ru-RU" b="1" i="1" dirty="0" smtClean="0"/>
              <a:t>организация и гармонизация системы межличностных отношений внутри классного коллектива через разнообразные виды совместной деятельности;</a:t>
            </a:r>
          </a:p>
          <a:p>
            <a:pPr lvl="0">
              <a:buFontTx/>
              <a:buChar char="-"/>
            </a:pPr>
            <a:r>
              <a:rPr lang="ru-RU" b="1" i="1" dirty="0" smtClean="0"/>
              <a:t>создание благоприятной социальной ситуации развития, необходимой для успешной жизнедеятельности, индивидуального самовыражения и разностороннего развития каждого ребенка, сохранения неповторимости и раскрытия его потенциальных способностей, </a:t>
            </a:r>
          </a:p>
          <a:p>
            <a:pPr lvl="0">
              <a:buFontTx/>
              <a:buChar char="-"/>
            </a:pPr>
            <a:r>
              <a:rPr lang="ru-RU" b="1" i="1" dirty="0" smtClean="0"/>
              <a:t>формирования у него нравственных смыслов и духовных ценностей;</a:t>
            </a:r>
          </a:p>
          <a:p>
            <a:pPr lvl="0">
              <a:buFontTx/>
              <a:buChar char="-"/>
            </a:pPr>
            <a:r>
              <a:rPr lang="ru-RU" b="1" i="1" dirty="0" smtClean="0"/>
              <a:t>организация учебно-воспитательной деятельности с учетом основных тенденций общественной жизни и актуальной ситуации в обществе, </a:t>
            </a:r>
          </a:p>
          <a:p>
            <a:pPr lvl="0">
              <a:buFontTx/>
              <a:buChar char="-"/>
            </a:pPr>
            <a:r>
              <a:rPr lang="ru-RU" b="1" i="1" dirty="0" smtClean="0"/>
              <a:t>в которой оптимально сочетаются, с одной стороны, регламентированные, адаптивные и, с другой – </a:t>
            </a:r>
            <a:r>
              <a:rPr lang="ru-RU" b="1" i="1" dirty="0" err="1" smtClean="0"/>
              <a:t>надситуативные</a:t>
            </a:r>
            <a:r>
              <a:rPr lang="ru-RU" b="1" i="1" dirty="0" smtClean="0"/>
              <a:t>, преобразующие неадаптивные формы активности;</a:t>
            </a:r>
          </a:p>
          <a:p>
            <a:pPr lvl="0"/>
            <a:r>
              <a:rPr lang="ru-RU" b="1" i="1" dirty="0" smtClean="0"/>
              <a:t>- формирование толерантной, поликультурной личности учащихся, эффективно функционирующей в системе межэтнических и межконфессиональных отношений.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tvoyrebenok.ru/images/presentation/nice/s/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3746"/>
            <a:ext cx="9929882" cy="74970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85728"/>
            <a:ext cx="692945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Выделяются три основных результата совместной деятельности</a:t>
            </a:r>
            <a:r>
              <a:rPr lang="ru-RU" u="sng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она порождает, творит межличностные отношения ее участников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это средство, орудие, посредством которого только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могут быть преобразованы межличностные отно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процесс реализации межличностных отношений в ходе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совместной деятельности представляет собой движущую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силу развития социальной группы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7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714356"/>
            <a:ext cx="62865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Основные стремления «поддерживающего» классного руководителя – обеспечение индивидуального развития и саморазвития ребёнка, поддержка школьника в решении жизненных проблем, защита его личного достоинства и прав.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19681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2845" y="285728"/>
            <a:ext cx="65008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sz="2000" b="1" i="1" dirty="0" smtClean="0"/>
              <a:t>) </a:t>
            </a:r>
            <a:r>
              <a:rPr lang="ru-RU" sz="2000" b="1" i="1" u="sng" dirty="0" smtClean="0"/>
              <a:t>подлинность в общении </a:t>
            </a:r>
            <a:r>
              <a:rPr lang="ru-RU" sz="2000" b="1" i="1" dirty="0" smtClean="0"/>
              <a:t>– позволяет учителю вступать в непосредственно личные отношения с учеником, общаться с ним как человек с человеком. Когда ребенок чувствует, что общается не с «безличным воплощением школьных правил», он начинает с гораздо большей охотой включаться в учебно-образовательный процесс и общественную жизнь класса.</a:t>
            </a:r>
          </a:p>
          <a:p>
            <a:r>
              <a:rPr lang="ru-RU" sz="2000" b="1" i="1" dirty="0" smtClean="0"/>
              <a:t>Б) </a:t>
            </a:r>
            <a:r>
              <a:rPr lang="ru-RU" sz="2000" b="1" i="1" u="sng" dirty="0" err="1" smtClean="0"/>
              <a:t>Эмпатическое</a:t>
            </a:r>
            <a:r>
              <a:rPr lang="ru-RU" sz="2000" b="1" i="1" u="sng" dirty="0" smtClean="0"/>
              <a:t> понимание </a:t>
            </a:r>
            <a:r>
              <a:rPr lang="ru-RU" sz="2000" b="1" i="1" dirty="0" smtClean="0"/>
              <a:t>– оно обеспечивает атмосферу самостоятельного обучения, основанного на собственном опыте учащихся. Ученики «глубоко чувствуют, когда их просто понимают – не оценивают, не судят, просто понимают с их собственной ( а не с учительской ) точки зрения.</a:t>
            </a:r>
          </a:p>
          <a:p>
            <a:r>
              <a:rPr lang="ru-RU" sz="2000" b="1" i="1" dirty="0" smtClean="0"/>
              <a:t>В) </a:t>
            </a:r>
            <a:r>
              <a:rPr lang="ru-RU" sz="2000" b="1" i="1" u="sng" dirty="0" smtClean="0"/>
              <a:t>Одобрение, принятие и доверие </a:t>
            </a:r>
            <a:r>
              <a:rPr lang="ru-RU" sz="2000" b="1" i="1" dirty="0" smtClean="0"/>
              <a:t>– со стороны учителя они поддерживают чувство внутренней автономии, базового доверия к миру, </a:t>
            </a:r>
            <a:r>
              <a:rPr lang="ru-RU" sz="2000" b="1" i="1" dirty="0" err="1" smtClean="0"/>
              <a:t>самоидентичности</a:t>
            </a:r>
            <a:r>
              <a:rPr lang="ru-RU" sz="2000" b="1" i="1" dirty="0" smtClean="0"/>
              <a:t>, ведут к формированию внутреннего контроля, веры в собственные силы и служат базой повышения социальной компетентности ученика.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1" cy="6858000"/>
          </a:xfrm>
        </p:spPr>
      </p:pic>
      <p:sp>
        <p:nvSpPr>
          <p:cNvPr id="8" name="TextBox 7"/>
          <p:cNvSpPr txBox="1"/>
          <p:nvPr/>
        </p:nvSpPr>
        <p:spPr>
          <a:xfrm>
            <a:off x="2857488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928670"/>
            <a:ext cx="218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785794"/>
            <a:ext cx="52864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Нельзя воспитывать щенков</a:t>
            </a:r>
            <a:br>
              <a:rPr lang="ru-RU" sz="2400" b="1" i="1" dirty="0"/>
            </a:br>
            <a:r>
              <a:rPr lang="ru-RU" sz="2400" b="1" i="1" dirty="0"/>
              <a:t>Посредством крика и пинков.</a:t>
            </a:r>
            <a:br>
              <a:rPr lang="ru-RU" sz="2400" b="1" i="1" dirty="0"/>
            </a:br>
            <a:r>
              <a:rPr lang="ru-RU" sz="2400" b="1" i="1" dirty="0"/>
              <a:t>Щенок, воспитанный пинком,</a:t>
            </a:r>
            <a:br>
              <a:rPr lang="ru-RU" sz="2400" b="1" i="1" dirty="0"/>
            </a:br>
            <a:r>
              <a:rPr lang="ru-RU" sz="2400" b="1" i="1" dirty="0"/>
              <a:t>Не будет преданным щенком.</a:t>
            </a:r>
            <a:br>
              <a:rPr lang="ru-RU" sz="2400" b="1" i="1" dirty="0"/>
            </a:br>
            <a:r>
              <a:rPr lang="ru-RU" sz="2400" b="1" i="1" dirty="0"/>
              <a:t>Ты после грубого пинка</a:t>
            </a:r>
            <a:br>
              <a:rPr lang="ru-RU" sz="2400" b="1" i="1" dirty="0"/>
            </a:br>
            <a:r>
              <a:rPr lang="ru-RU" sz="2400" b="1" i="1" dirty="0"/>
              <a:t>Попробуй, подзови щенка!</a:t>
            </a:r>
            <a:br>
              <a:rPr lang="ru-RU" sz="2400" b="1" i="1" dirty="0"/>
            </a:br>
            <a:r>
              <a:rPr lang="ru-RU" sz="2400" b="1" i="1" dirty="0"/>
              <a:t>Где раздают щенкам пинки,</a:t>
            </a:r>
            <a:br>
              <a:rPr lang="ru-RU" sz="2400" b="1" i="1" dirty="0"/>
            </a:br>
            <a:r>
              <a:rPr lang="ru-RU" sz="2400" b="1" i="1" dirty="0"/>
              <a:t>Там воспитатели – пеньки!</a:t>
            </a:r>
            <a:endParaRPr lang="ru-RU" sz="2400" b="1" dirty="0"/>
          </a:p>
          <a:p>
            <a:r>
              <a:rPr lang="ru-RU" i="1" dirty="0" smtClean="0"/>
              <a:t>                                                               С.Михалков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65722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“Чтобы сделать что-нибудь, </a:t>
            </a:r>
          </a:p>
          <a:p>
            <a:r>
              <a:rPr lang="ru-RU" sz="3200" b="1" i="1" dirty="0" smtClean="0"/>
              <a:t>нужно не так уж много сил. </a:t>
            </a:r>
          </a:p>
          <a:p>
            <a:r>
              <a:rPr lang="ru-RU" sz="3200" b="1" i="1" dirty="0" smtClean="0"/>
              <a:t>Вот чтобы решить, что именно нужно сделать, нужна действительно огромная сила</a:t>
            </a:r>
            <a:r>
              <a:rPr lang="ru-RU" sz="3200" dirty="0" smtClean="0"/>
              <a:t>”.</a:t>
            </a:r>
          </a:p>
          <a:p>
            <a:r>
              <a:rPr lang="ru-RU" sz="3200" dirty="0" smtClean="0"/>
              <a:t>                     </a:t>
            </a:r>
            <a:r>
              <a:rPr lang="ru-RU" sz="2000" dirty="0" smtClean="0"/>
              <a:t>Африканская пословица</a:t>
            </a:r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ttp://im7-tub-ru.yandex.net/i?id=471791039-1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07609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552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«Молодежь выбирает ЗОЖ»</vt:lpstr>
      <vt:lpstr>Конференция «Враги души и тела»</vt:lpstr>
      <vt:lpstr>«Масленница»</vt:lpstr>
      <vt:lpstr>Казань 2013г.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2014-01-17T07:42:23Z</dcterms:created>
  <dcterms:modified xsi:type="dcterms:W3CDTF">2014-01-31T11:11:00Z</dcterms:modified>
</cp:coreProperties>
</file>