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7" r:id="rId2"/>
    <p:sldId id="256" r:id="rId3"/>
    <p:sldId id="295" r:id="rId4"/>
    <p:sldId id="298" r:id="rId5"/>
    <p:sldId id="258" r:id="rId6"/>
    <p:sldId id="259" r:id="rId7"/>
    <p:sldId id="260" r:id="rId8"/>
    <p:sldId id="264" r:id="rId9"/>
    <p:sldId id="265" r:id="rId10"/>
    <p:sldId id="266" r:id="rId11"/>
    <p:sldId id="267" r:id="rId12"/>
    <p:sldId id="268" r:id="rId13"/>
    <p:sldId id="285" r:id="rId14"/>
    <p:sldId id="269" r:id="rId15"/>
    <p:sldId id="318" r:id="rId16"/>
    <p:sldId id="300" r:id="rId17"/>
    <p:sldId id="317" r:id="rId18"/>
    <p:sldId id="320" r:id="rId19"/>
    <p:sldId id="262" r:id="rId20"/>
    <p:sldId id="278" r:id="rId21"/>
    <p:sldId id="279" r:id="rId22"/>
    <p:sldId id="283" r:id="rId23"/>
    <p:sldId id="270" r:id="rId24"/>
    <p:sldId id="272" r:id="rId25"/>
    <p:sldId id="277" r:id="rId26"/>
    <p:sldId id="290" r:id="rId27"/>
    <p:sldId id="291" r:id="rId28"/>
    <p:sldId id="325" r:id="rId29"/>
    <p:sldId id="297"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browse showScrollbar="0"/>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92" autoAdjust="0"/>
    <p:restoredTop sz="94660"/>
  </p:normalViewPr>
  <p:slideViewPr>
    <p:cSldViewPr>
      <p:cViewPr varScale="1">
        <p:scale>
          <a:sx n="91" d="100"/>
          <a:sy n="91" d="100"/>
        </p:scale>
        <p:origin x="-114" y="-51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18.12.2013</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725C68B6-61C2-468F-89AB-4B9F7531AA68}"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18.12.2013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18.12.2013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18.12.2013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18.12.2013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18.12.2013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18.12.2013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18.12.2013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18.12.2013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18.12.2013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18.12.2013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B106E36-FD25-4E2D-B0AA-010F637433A0}" type="datetimeFigureOut">
              <a:rPr lang="ru-RU" smtClean="0"/>
              <a:pPr/>
              <a:t>18.12.2013</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artgif.ru/OGON/ogon025.gif" TargetMode="External"/><Relationship Id="rId2" Type="http://schemas.openxmlformats.org/officeDocument/2006/relationships/slideLayout" Target="../slideLayouts/slideLayout1.xml"/><Relationship Id="rId1" Type="http://schemas.openxmlformats.org/officeDocument/2006/relationships/audio" Target="file:///H:\Documents%20and%20Settings\&#1048;&#1088;&#1080;&#1085;&#1072;%20&#1040;&#1083;&#1077;&#1082;&#1089;&#1072;&#1085;&#1076;&#1088;&#1086;&#1074;&#1085;&#1072;\&#1056;&#1072;&#1073;&#1086;&#1095;&#1080;&#1081;%20&#1089;&#1090;&#1086;&#1083;\&#1057;&#1054;&#1064;%201386%20&#1083;&#1080;&#1090;&#1077;&#1088;&#1072;&#1090;&#1091;&#1088;&#1085;&#1072;&#1103;%20&#1082;&#1086;&#1084;&#1087;&#1086;&#1079;&#1080;&#1094;&#1080;&#1103;\&#1092;&#1086;&#1085;.mp3" TargetMode="External"/><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ljplus.ru/img4/s/w/swonder85/th_w400_d180c507c702a93adc0721c9a24fe791.jpg"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1.xml"/><Relationship Id="rId1" Type="http://schemas.openxmlformats.org/officeDocument/2006/relationships/audio" Target="file:///F:\&#1041;&#1080;&#1090;&#1074;&#1072;%20&#1087;&#1086;&#1076;%20&#1052;&#1086;&#1089;&#1082;&#1074;&#1086;&#1081;\&#1059;%20&#1076;&#1077;&#1088;&#1077;&#1074;&#1085;&#1080;%20&#1050;&#1088;&#1102;&#1082;&#1086;&#1074;&#1086;.mp3" TargetMode="Externa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png"/><Relationship Id="rId2" Type="http://schemas.openxmlformats.org/officeDocument/2006/relationships/slideLayout" Target="../slideLayouts/slideLayout7.xml"/><Relationship Id="rId1" Type="http://schemas.openxmlformats.org/officeDocument/2006/relationships/audio" Target="file:///H:\Documents%20and%20Settings\&#1048;&#1088;&#1080;&#1085;&#1072;%20&#1040;&#1083;&#1077;&#1082;&#1089;&#1072;&#1085;&#1076;&#1088;&#1086;&#1074;&#1085;&#1072;\&#1056;&#1072;&#1073;&#1086;&#1095;&#1080;&#1081;%20&#1089;&#1090;&#1086;&#1083;\&#1057;&#1054;&#1064;%201386%20&#1083;&#1080;&#1090;&#1077;&#1088;&#1072;&#1090;&#1091;&#1088;&#1085;&#1072;&#1103;%20&#1082;&#1086;&#1084;&#1087;&#1086;&#1079;&#1080;&#1094;&#1080;&#1103;\&#1042;&#1077;&#1089;&#1085;&#1072;%2045%20&#1075;&#1086;&#1076;&#1072;%20&#1078;&#1077;&#1085;&#1089;&#1082;&#1080;&#1081;.mp3" TargetMode="Externa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ratnikjournal.narod.ru/200801/ogon.jpg" TargetMode="External"/><Relationship Id="rId1" Type="http://schemas.openxmlformats.org/officeDocument/2006/relationships/slideLayout" Target="../slideLayouts/slideLayout1.xml"/><Relationship Id="rId5" Type="http://schemas.openxmlformats.org/officeDocument/2006/relationships/image" Target="../media/image2.gif"/><Relationship Id="rId4" Type="http://schemas.openxmlformats.org/officeDocument/2006/relationships/hyperlink" Target="http://www.artgif.ru/OGON/ogon025.gif"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2071678"/>
            <a:ext cx="9144000" cy="2686056"/>
          </a:xfrm>
        </p:spPr>
        <p:txBody>
          <a:bodyPr>
            <a:noAutofit/>
          </a:bodyPr>
          <a:lstStyle/>
          <a:p>
            <a:r>
              <a:rPr lang="ru-RU" sz="9600" cap="none" spc="600" dirty="0" smtClean="0">
                <a:solidFill>
                  <a:srgbClr val="C00000"/>
                </a:solidFill>
                <a:effectLst>
                  <a:outerShdw blurRad="38100" dist="38100" dir="2700000" algn="tl">
                    <a:srgbClr val="000000">
                      <a:alpha val="43137"/>
                    </a:srgbClr>
                  </a:outerShdw>
                </a:effectLst>
              </a:rPr>
              <a:t>Битва </a:t>
            </a:r>
            <a:br>
              <a:rPr lang="ru-RU" sz="9600" cap="none" spc="600" dirty="0" smtClean="0">
                <a:solidFill>
                  <a:srgbClr val="C00000"/>
                </a:solidFill>
                <a:effectLst>
                  <a:outerShdw blurRad="38100" dist="38100" dir="2700000" algn="tl">
                    <a:srgbClr val="000000">
                      <a:alpha val="43137"/>
                    </a:srgbClr>
                  </a:outerShdw>
                </a:effectLst>
              </a:rPr>
            </a:br>
            <a:r>
              <a:rPr lang="ru-RU" sz="9600" cap="none" spc="600" dirty="0" smtClean="0">
                <a:solidFill>
                  <a:srgbClr val="C00000"/>
                </a:solidFill>
                <a:effectLst>
                  <a:outerShdw blurRad="38100" dist="38100" dir="2700000" algn="tl">
                    <a:srgbClr val="000000">
                      <a:alpha val="43137"/>
                    </a:srgbClr>
                  </a:outerShdw>
                </a:effectLst>
              </a:rPr>
              <a:t>под </a:t>
            </a:r>
            <a:br>
              <a:rPr lang="ru-RU" sz="9600" cap="none" spc="600" dirty="0" smtClean="0">
                <a:solidFill>
                  <a:srgbClr val="C00000"/>
                </a:solidFill>
                <a:effectLst>
                  <a:outerShdw blurRad="38100" dist="38100" dir="2700000" algn="tl">
                    <a:srgbClr val="000000">
                      <a:alpha val="43137"/>
                    </a:srgbClr>
                  </a:outerShdw>
                </a:effectLst>
              </a:rPr>
            </a:br>
            <a:r>
              <a:rPr lang="ru-RU" sz="9600" cap="none" spc="600" dirty="0" smtClean="0">
                <a:solidFill>
                  <a:srgbClr val="C00000"/>
                </a:solidFill>
                <a:effectLst>
                  <a:outerShdw blurRad="38100" dist="38100" dir="2700000" algn="tl">
                    <a:srgbClr val="000000">
                      <a:alpha val="43137"/>
                    </a:srgbClr>
                  </a:outerShdw>
                </a:effectLst>
              </a:rPr>
              <a:t>Москвой</a:t>
            </a:r>
            <a:endParaRPr lang="ru-RU" sz="9600" cap="none" spc="600" dirty="0">
              <a:solidFill>
                <a:srgbClr val="C00000"/>
              </a:solidFill>
              <a:effectLst>
                <a:outerShdw blurRad="38100" dist="38100" dir="2700000" algn="tl">
                  <a:srgbClr val="000000">
                    <a:alpha val="43137"/>
                  </a:srgbClr>
                </a:outerShdw>
              </a:effectLst>
            </a:endParaRPr>
          </a:p>
        </p:txBody>
      </p:sp>
      <p:pic>
        <p:nvPicPr>
          <p:cNvPr id="3" name="Picture 8" descr="Картинка 94 из 132">
            <a:hlinkClick r:id="rId3"/>
          </p:cNvPr>
          <p:cNvPicPr>
            <a:picLocks noChangeAspect="1" noChangeArrowheads="1" noCrop="1"/>
          </p:cNvPicPr>
          <p:nvPr/>
        </p:nvPicPr>
        <p:blipFill>
          <a:blip r:embed="rId4" cstate="print"/>
          <a:srcRect/>
          <a:stretch>
            <a:fillRect/>
          </a:stretch>
        </p:blipFill>
        <p:spPr bwMode="auto">
          <a:xfrm flipH="1">
            <a:off x="0" y="428604"/>
            <a:ext cx="2714612" cy="6429396"/>
          </a:xfrm>
          <a:prstGeom prst="rect">
            <a:avLst/>
          </a:prstGeom>
          <a:noFill/>
        </p:spPr>
      </p:pic>
      <p:pic>
        <p:nvPicPr>
          <p:cNvPr id="4" name="Picture 8" descr="Картинка 94 из 132">
            <a:hlinkClick r:id="rId3"/>
          </p:cNvPr>
          <p:cNvPicPr>
            <a:picLocks noChangeAspect="1" noChangeArrowheads="1" noCrop="1"/>
          </p:cNvPicPr>
          <p:nvPr/>
        </p:nvPicPr>
        <p:blipFill>
          <a:blip r:embed="rId4" cstate="print"/>
          <a:srcRect/>
          <a:stretch>
            <a:fillRect/>
          </a:stretch>
        </p:blipFill>
        <p:spPr bwMode="auto">
          <a:xfrm>
            <a:off x="2071670" y="3929066"/>
            <a:ext cx="4714908" cy="2928934"/>
          </a:xfrm>
          <a:prstGeom prst="rect">
            <a:avLst/>
          </a:prstGeom>
          <a:noFill/>
        </p:spPr>
      </p:pic>
      <p:pic>
        <p:nvPicPr>
          <p:cNvPr id="5" name="Picture 8" descr="Картинка 94 из 132">
            <a:hlinkClick r:id="rId3"/>
          </p:cNvPr>
          <p:cNvPicPr>
            <a:picLocks noChangeAspect="1" noChangeArrowheads="1" noCrop="1"/>
          </p:cNvPicPr>
          <p:nvPr/>
        </p:nvPicPr>
        <p:blipFill>
          <a:blip r:embed="rId4" cstate="print"/>
          <a:srcRect/>
          <a:stretch>
            <a:fillRect/>
          </a:stretch>
        </p:blipFill>
        <p:spPr bwMode="auto">
          <a:xfrm>
            <a:off x="5857852" y="1142984"/>
            <a:ext cx="3286148" cy="5715016"/>
          </a:xfrm>
          <a:prstGeom prst="rect">
            <a:avLst/>
          </a:prstGeom>
          <a:noFill/>
        </p:spPr>
      </p:pic>
      <p:pic>
        <p:nvPicPr>
          <p:cNvPr id="9" name="фон.mp3">
            <a:hlinkClick r:id="" action="ppaction://media"/>
          </p:cNvPr>
          <p:cNvPicPr>
            <a:picLocks noRot="1" noChangeAspect="1"/>
          </p:cNvPicPr>
          <p:nvPr>
            <a:audioFile r:link="rId1"/>
          </p:nvPr>
        </p:nvPicPr>
        <p:blipFill>
          <a:blip r:embed="rId5" cstate="print"/>
          <a:stretch>
            <a:fillRect/>
          </a:stretch>
        </p:blipFill>
        <p:spPr>
          <a:xfrm>
            <a:off x="8839200" y="6381328"/>
            <a:ext cx="304800" cy="304800"/>
          </a:xfrm>
          <a:prstGeom prst="rect">
            <a:avLst/>
          </a:prstGeom>
        </p:spPr>
      </p:pic>
    </p:spTree>
  </p:cSld>
  <p:clrMapOvr>
    <a:masterClrMapping/>
  </p:clrMapOvr>
  <p:transition spd="med" advTm="920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29" showWhenStopped="0">
                <p:cTn id="7"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5929330"/>
            <a:ext cx="9144000" cy="785818"/>
          </a:xfrm>
        </p:spPr>
        <p:txBody>
          <a:bodyPr>
            <a:normAutofit fontScale="40000" lnSpcReduction="20000"/>
          </a:bodyPr>
          <a:lstStyle/>
          <a:p>
            <a:pPr>
              <a:lnSpc>
                <a:spcPct val="120000"/>
              </a:lnSpc>
            </a:pPr>
            <a:r>
              <a:rPr lang="ru-RU" sz="4500" b="1" dirty="0" smtClean="0">
                <a:effectLst>
                  <a:outerShdw blurRad="38100" dist="38100" dir="2700000" algn="tl">
                    <a:srgbClr val="000000">
                      <a:alpha val="43137"/>
                    </a:srgbClr>
                  </a:outerShdw>
                </a:effectLst>
                <a:latin typeface="+mj-lt"/>
              </a:rPr>
              <a:t>По ночам в небо поднимались </a:t>
            </a:r>
          </a:p>
          <a:p>
            <a:pPr>
              <a:lnSpc>
                <a:spcPct val="120000"/>
              </a:lnSpc>
            </a:pPr>
            <a:r>
              <a:rPr lang="ru-RU" sz="4500" b="1" dirty="0" smtClean="0">
                <a:effectLst>
                  <a:outerShdw blurRad="38100" dist="38100" dir="2700000" algn="tl">
                    <a:srgbClr val="000000">
                      <a:alpha val="43137"/>
                    </a:srgbClr>
                  </a:outerShdw>
                </a:effectLst>
                <a:latin typeface="+mj-lt"/>
              </a:rPr>
              <a:t>аэростаты воздушного заграждения. </a:t>
            </a:r>
          </a:p>
          <a:p>
            <a:pPr>
              <a:lnSpc>
                <a:spcPct val="170000"/>
              </a:lnSpc>
            </a:pPr>
            <a:endParaRPr lang="ru-RU" dirty="0"/>
          </a:p>
        </p:txBody>
      </p:sp>
      <p:pic>
        <p:nvPicPr>
          <p:cNvPr id="17410" name="Picture 2" descr="Картинка 23 из 76"/>
          <p:cNvPicPr>
            <a:picLocks noChangeAspect="1" noChangeArrowheads="1"/>
          </p:cNvPicPr>
          <p:nvPr/>
        </p:nvPicPr>
        <p:blipFill>
          <a:blip r:embed="rId2" cstate="print"/>
          <a:srcRect/>
          <a:stretch>
            <a:fillRect/>
          </a:stretch>
        </p:blipFill>
        <p:spPr bwMode="auto">
          <a:xfrm>
            <a:off x="0" y="-24"/>
            <a:ext cx="9144000" cy="5929330"/>
          </a:xfrm>
          <a:prstGeom prst="rect">
            <a:avLst/>
          </a:prstGeom>
          <a:ln>
            <a:noFill/>
          </a:ln>
          <a:effectLst>
            <a:softEdge rad="112500"/>
          </a:effectLst>
        </p:spPr>
      </p:pic>
    </p:spTree>
  </p:cSld>
  <p:clrMapOvr>
    <a:masterClrMapping/>
  </p:clrMapOvr>
  <p:transition spd="med" advTm="1014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5643578"/>
            <a:ext cx="9144000" cy="1214422"/>
          </a:xfrm>
        </p:spPr>
        <p:txBody>
          <a:bodyPr>
            <a:normAutofit/>
          </a:bodyPr>
          <a:lstStyle/>
          <a:p>
            <a:r>
              <a:rPr lang="ru-RU" sz="1800" b="1" dirty="0" smtClean="0">
                <a:effectLst>
                  <a:outerShdw blurRad="38100" dist="38100" dir="2700000" algn="tl">
                    <a:srgbClr val="000000">
                      <a:alpha val="43137"/>
                    </a:srgbClr>
                  </a:outerShdw>
                </a:effectLst>
                <a:latin typeface="+mj-lt"/>
              </a:rPr>
              <a:t>Днем и ночью работали московские заводы. </a:t>
            </a:r>
          </a:p>
          <a:p>
            <a:r>
              <a:rPr lang="ru-RU" sz="1800" b="1" dirty="0" smtClean="0">
                <a:effectLst>
                  <a:outerShdw blurRad="38100" dist="38100" dir="2700000" algn="tl">
                    <a:srgbClr val="000000">
                      <a:alpha val="43137"/>
                    </a:srgbClr>
                  </a:outerShdw>
                </a:effectLst>
                <a:latin typeface="+mj-lt"/>
              </a:rPr>
              <a:t>Они готовили оружие для борьбы с врагом. </a:t>
            </a:r>
          </a:p>
          <a:p>
            <a:r>
              <a:rPr lang="ru-RU" sz="1800" b="1" dirty="0" smtClean="0">
                <a:effectLst>
                  <a:outerShdw blurRad="38100" dist="38100" dir="2700000" algn="tl">
                    <a:srgbClr val="000000">
                      <a:alpha val="43137"/>
                    </a:srgbClr>
                  </a:outerShdw>
                </a:effectLst>
                <a:latin typeface="+mj-lt"/>
              </a:rPr>
              <a:t>Мужчин, ушедших на фронт, заменили женщины, старики, подростки. </a:t>
            </a:r>
          </a:p>
          <a:p>
            <a:endParaRPr lang="ru-RU" sz="1800" dirty="0"/>
          </a:p>
        </p:txBody>
      </p:sp>
      <p:pic>
        <p:nvPicPr>
          <p:cNvPr id="16388" name="Picture 4" descr="Картинка 11 из 43"/>
          <p:cNvPicPr>
            <a:picLocks noChangeAspect="1" noChangeArrowheads="1"/>
          </p:cNvPicPr>
          <p:nvPr/>
        </p:nvPicPr>
        <p:blipFill>
          <a:blip r:embed="rId2" cstate="print"/>
          <a:srcRect/>
          <a:stretch>
            <a:fillRect/>
          </a:stretch>
        </p:blipFill>
        <p:spPr bwMode="auto">
          <a:xfrm>
            <a:off x="0" y="0"/>
            <a:ext cx="9144000" cy="5643578"/>
          </a:xfrm>
          <a:prstGeom prst="rect">
            <a:avLst/>
          </a:prstGeom>
          <a:ln>
            <a:noFill/>
          </a:ln>
          <a:effectLst>
            <a:softEdge rad="112500"/>
          </a:effectLst>
        </p:spPr>
      </p:pic>
    </p:spTree>
  </p:cSld>
  <p:clrMapOvr>
    <a:masterClrMapping/>
  </p:clrMapOvr>
  <p:transition spd="med" advTm="10156">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5929330"/>
            <a:ext cx="9144000" cy="714380"/>
          </a:xfrm>
        </p:spPr>
        <p:txBody>
          <a:bodyPr>
            <a:normAutofit fontScale="55000" lnSpcReduction="20000"/>
          </a:bodyPr>
          <a:lstStyle/>
          <a:p>
            <a:pPr>
              <a:lnSpc>
                <a:spcPct val="120000"/>
              </a:lnSpc>
            </a:pPr>
            <a:r>
              <a:rPr lang="ru-RU" sz="3300" b="1" dirty="0" smtClean="0">
                <a:effectLst>
                  <a:outerShdw blurRad="38100" dist="38100" dir="2700000" algn="tl">
                    <a:srgbClr val="000000">
                      <a:alpha val="43137"/>
                    </a:srgbClr>
                  </a:outerShdw>
                </a:effectLst>
                <a:latin typeface="+mj-lt"/>
              </a:rPr>
              <a:t>В эти грозные дни сотни тысяч москвичей </a:t>
            </a:r>
          </a:p>
          <a:p>
            <a:pPr>
              <a:lnSpc>
                <a:spcPct val="120000"/>
              </a:lnSpc>
            </a:pPr>
            <a:r>
              <a:rPr lang="ru-RU" sz="3300" b="1" dirty="0" smtClean="0">
                <a:effectLst>
                  <a:outerShdw blurRad="38100" dist="38100" dir="2700000" algn="tl">
                    <a:srgbClr val="000000">
                      <a:alpha val="43137"/>
                    </a:srgbClr>
                  </a:outerShdw>
                </a:effectLst>
                <a:latin typeface="+mj-lt"/>
              </a:rPr>
              <a:t>вступали в народное ополчение. </a:t>
            </a:r>
          </a:p>
          <a:p>
            <a:pPr>
              <a:lnSpc>
                <a:spcPct val="170000"/>
              </a:lnSpc>
            </a:pPr>
            <a:endParaRPr lang="ru-RU" dirty="0"/>
          </a:p>
        </p:txBody>
      </p:sp>
      <p:pic>
        <p:nvPicPr>
          <p:cNvPr id="5" name="Picture 4" descr="Картинка 2 из 2611"/>
          <p:cNvPicPr>
            <a:picLocks noChangeAspect="1" noChangeArrowheads="1"/>
          </p:cNvPicPr>
          <p:nvPr/>
        </p:nvPicPr>
        <p:blipFill>
          <a:blip r:embed="rId2" cstate="print"/>
          <a:srcRect/>
          <a:stretch>
            <a:fillRect/>
          </a:stretch>
        </p:blipFill>
        <p:spPr bwMode="auto">
          <a:xfrm>
            <a:off x="0" y="0"/>
            <a:ext cx="9179104" cy="5786454"/>
          </a:xfrm>
          <a:prstGeom prst="rect">
            <a:avLst/>
          </a:prstGeom>
          <a:ln>
            <a:noFill/>
          </a:ln>
          <a:effectLst>
            <a:softEdge rad="112500"/>
          </a:effectLst>
        </p:spPr>
      </p:pic>
    </p:spTree>
  </p:cSld>
  <p:clrMapOvr>
    <a:masterClrMapping/>
  </p:clrMapOvr>
  <p:transition spd="med" advTm="10172">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G:\БИТВА ПОД МОСКВОЙ\15.jpg"/>
          <p:cNvPicPr>
            <a:picLocks noChangeAspect="1" noChangeArrowheads="1"/>
          </p:cNvPicPr>
          <p:nvPr/>
        </p:nvPicPr>
        <p:blipFill>
          <a:blip r:embed="rId2" cstate="print"/>
          <a:srcRect/>
          <a:stretch>
            <a:fillRect/>
          </a:stretch>
        </p:blipFill>
        <p:spPr bwMode="auto">
          <a:xfrm>
            <a:off x="4572000" y="-24"/>
            <a:ext cx="4572000" cy="6908243"/>
          </a:xfrm>
          <a:prstGeom prst="rect">
            <a:avLst/>
          </a:prstGeom>
          <a:ln>
            <a:noFill/>
          </a:ln>
          <a:effectLst>
            <a:softEdge rad="112500"/>
          </a:effectLst>
        </p:spPr>
      </p:pic>
      <p:pic>
        <p:nvPicPr>
          <p:cNvPr id="15362" name="Picture 2" descr="Картинка 26 из 2611"/>
          <p:cNvPicPr>
            <a:picLocks noChangeAspect="1" noChangeArrowheads="1"/>
          </p:cNvPicPr>
          <p:nvPr/>
        </p:nvPicPr>
        <p:blipFill>
          <a:blip r:embed="rId3" cstate="print"/>
          <a:srcRect/>
          <a:stretch>
            <a:fillRect/>
          </a:stretch>
        </p:blipFill>
        <p:spPr bwMode="auto">
          <a:xfrm>
            <a:off x="1" y="0"/>
            <a:ext cx="4643437" cy="6858000"/>
          </a:xfrm>
          <a:prstGeom prst="rect">
            <a:avLst/>
          </a:prstGeom>
          <a:ln>
            <a:noFill/>
          </a:ln>
          <a:effectLst>
            <a:softEdge rad="112500"/>
          </a:effectLst>
        </p:spPr>
      </p:pic>
    </p:spTree>
  </p:cSld>
  <p:clrMapOvr>
    <a:masterClrMapping/>
  </p:clrMapOvr>
  <p:transition spd="med" advTm="7109">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6072206"/>
            <a:ext cx="9144000" cy="642942"/>
          </a:xfrm>
        </p:spPr>
        <p:txBody>
          <a:bodyPr>
            <a:normAutofit fontScale="40000" lnSpcReduction="20000"/>
          </a:bodyPr>
          <a:lstStyle/>
          <a:p>
            <a:pPr>
              <a:lnSpc>
                <a:spcPct val="120000"/>
              </a:lnSpc>
            </a:pPr>
            <a:r>
              <a:rPr lang="ru-RU" sz="4500" b="1" dirty="0" smtClean="0">
                <a:effectLst>
                  <a:outerShdw blurRad="38100" dist="38100" dir="2700000" algn="tl">
                    <a:srgbClr val="000000">
                      <a:alpha val="43137"/>
                    </a:srgbClr>
                  </a:outerShdw>
                </a:effectLst>
                <a:latin typeface="+mj-lt"/>
              </a:rPr>
              <a:t>Москва была опоясана противотанковыми рвами и надолбами, проволочными заграждениями, окопами, дотами и дзотами. </a:t>
            </a:r>
          </a:p>
          <a:p>
            <a:pPr>
              <a:lnSpc>
                <a:spcPct val="170000"/>
              </a:lnSpc>
            </a:pPr>
            <a:endParaRPr lang="ru-RU" dirty="0"/>
          </a:p>
        </p:txBody>
      </p:sp>
      <p:pic>
        <p:nvPicPr>
          <p:cNvPr id="4" name="Picture 1" descr="G:\БИТВА ПОД МОСКВОЙ\28.jpg"/>
          <p:cNvPicPr>
            <a:picLocks noChangeAspect="1" noChangeArrowheads="1"/>
          </p:cNvPicPr>
          <p:nvPr/>
        </p:nvPicPr>
        <p:blipFill>
          <a:blip r:embed="rId2" cstate="print"/>
          <a:srcRect/>
          <a:stretch>
            <a:fillRect/>
          </a:stretch>
        </p:blipFill>
        <p:spPr bwMode="auto">
          <a:xfrm>
            <a:off x="0" y="0"/>
            <a:ext cx="9144000" cy="6000768"/>
          </a:xfrm>
          <a:prstGeom prst="rect">
            <a:avLst/>
          </a:prstGeom>
          <a:ln>
            <a:noFill/>
          </a:ln>
          <a:effectLst>
            <a:softEdge rad="112500"/>
          </a:effectLst>
        </p:spPr>
      </p:pic>
    </p:spTree>
  </p:cSld>
  <p:clrMapOvr>
    <a:masterClrMapping/>
  </p:clrMapOvr>
  <p:transition spd="med" advTm="10219">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6000744"/>
            <a:ext cx="9144000" cy="857256"/>
          </a:xfrm>
        </p:spPr>
        <p:txBody>
          <a:bodyPr>
            <a:normAutofit/>
          </a:bodyPr>
          <a:lstStyle/>
          <a:p>
            <a:r>
              <a:rPr lang="ru-RU" sz="1800" b="1" dirty="0" smtClean="0">
                <a:latin typeface="+mj-lt"/>
              </a:rPr>
              <a:t>7 ноября 1941 г. на Красной площади состоялся военный парад. </a:t>
            </a:r>
          </a:p>
          <a:p>
            <a:r>
              <a:rPr lang="ru-RU" sz="1800" b="1" dirty="0" smtClean="0">
                <a:latin typeface="+mj-lt"/>
              </a:rPr>
              <a:t>Его участники прямо с парада уходили фронт. </a:t>
            </a:r>
            <a:endParaRPr lang="ru-RU" sz="1800" b="1" dirty="0">
              <a:latin typeface="+mj-lt"/>
            </a:endParaRPr>
          </a:p>
        </p:txBody>
      </p:sp>
      <p:pic>
        <p:nvPicPr>
          <p:cNvPr id="28673" name="Picture 1" descr="G:\БИТВА ПОД МОСКВОЙ\36.jpg"/>
          <p:cNvPicPr>
            <a:picLocks noChangeAspect="1" noChangeArrowheads="1"/>
          </p:cNvPicPr>
          <p:nvPr/>
        </p:nvPicPr>
        <p:blipFill>
          <a:blip r:embed="rId2" cstate="print"/>
          <a:srcRect/>
          <a:stretch>
            <a:fillRect/>
          </a:stretch>
        </p:blipFill>
        <p:spPr bwMode="auto">
          <a:xfrm>
            <a:off x="0" y="0"/>
            <a:ext cx="9144000" cy="5929330"/>
          </a:xfrm>
          <a:prstGeom prst="rect">
            <a:avLst/>
          </a:prstGeom>
          <a:ln>
            <a:noFill/>
          </a:ln>
          <a:effectLst>
            <a:softEdge rad="112500"/>
          </a:effectLst>
        </p:spPr>
      </p:pic>
    </p:spTree>
    <p:extLst>
      <p:ext uri="{BB962C8B-B14F-4D97-AF65-F5344CB8AC3E}">
        <p14:creationId xmlns="" xmlns:p14="http://schemas.microsoft.com/office/powerpoint/2010/main" val="2112957771"/>
      </p:ext>
    </p:extLst>
  </p:cSld>
  <p:clrMapOvr>
    <a:masterClrMapping/>
  </p:clrMapOvr>
  <p:transition spd="med" advTm="10203">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2214554"/>
            <a:ext cx="4286248" cy="1285884"/>
          </a:xfrm>
        </p:spPr>
        <p:txBody>
          <a:bodyPr>
            <a:noAutofit/>
          </a:bodyPr>
          <a:lstStyle/>
          <a:p>
            <a:pPr>
              <a:lnSpc>
                <a:spcPct val="150000"/>
              </a:lnSpc>
            </a:pPr>
            <a:r>
              <a:rPr lang="ru-RU" sz="1800" b="1" dirty="0" smtClean="0">
                <a:effectLst>
                  <a:outerShdw blurRad="38100" dist="38100" dir="2700000" algn="tl">
                    <a:srgbClr val="000000">
                      <a:alpha val="43137"/>
                    </a:srgbClr>
                  </a:outerShdw>
                </a:effectLst>
                <a:latin typeface="+mj-lt"/>
              </a:rPr>
              <a:t>Парад произвел огромное впечатление и на советских граждан. То, что И. В.Сталин присутствовал на параде в Москве и приветствовал красноармейцев с трибуны мавзолея, вселяло в них уверенность и бодрость. </a:t>
            </a:r>
            <a:endParaRPr lang="ru-RU" sz="1800" b="1" dirty="0">
              <a:effectLst>
                <a:outerShdw blurRad="38100" dist="38100" dir="2700000" algn="tl">
                  <a:srgbClr val="000000">
                    <a:alpha val="43137"/>
                  </a:srgbClr>
                </a:outerShdw>
              </a:effectLst>
              <a:latin typeface="+mj-lt"/>
            </a:endParaRPr>
          </a:p>
        </p:txBody>
      </p:sp>
      <p:pic>
        <p:nvPicPr>
          <p:cNvPr id="52226" name="Picture 2" descr="Картинка 4 из 79">
            <a:hlinkClick r:id="rId2"/>
          </p:cNvPr>
          <p:cNvPicPr>
            <a:picLocks noChangeAspect="1" noChangeArrowheads="1"/>
          </p:cNvPicPr>
          <p:nvPr/>
        </p:nvPicPr>
        <p:blipFill>
          <a:blip r:embed="rId3" cstate="print"/>
          <a:srcRect/>
          <a:stretch>
            <a:fillRect/>
          </a:stretch>
        </p:blipFill>
        <p:spPr bwMode="auto">
          <a:xfrm flipH="1">
            <a:off x="4214810" y="0"/>
            <a:ext cx="4929190" cy="6858000"/>
          </a:xfrm>
          <a:prstGeom prst="rect">
            <a:avLst/>
          </a:prstGeom>
          <a:ln>
            <a:noFill/>
          </a:ln>
          <a:effectLst>
            <a:softEdge rad="112500"/>
          </a:effectLst>
        </p:spPr>
      </p:pic>
    </p:spTree>
  </p:cSld>
  <p:clrMapOvr>
    <a:masterClrMapping/>
  </p:clrMapOvr>
  <p:transition spd="med" advTm="14188">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Grp="1" noChangeArrowheads="1"/>
          </p:cNvSpPr>
          <p:nvPr>
            <p:ph type="subTitle" idx="1"/>
          </p:nvPr>
        </p:nvSpPr>
        <p:spPr bwMode="auto">
          <a:xfrm>
            <a:off x="357158" y="3857628"/>
            <a:ext cx="4029245" cy="258532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mj-lt"/>
                <a:ea typeface="Times New Roman" pitchFamily="18" charset="0"/>
                <a:cs typeface="Arial" pitchFamily="34" charset="0"/>
              </a:rPr>
              <a:t>А по брусчатке в белой мгле </a:t>
            </a:r>
            <a:br>
              <a:rPr kumimoji="0" lang="ru-RU" sz="1800" b="1" i="0" u="none" strike="noStrike" cap="none" normalizeH="0" baseline="0" dirty="0" smtClean="0">
                <a:ln>
                  <a:noFill/>
                </a:ln>
                <a:solidFill>
                  <a:schemeClr val="tx1"/>
                </a:solidFill>
                <a:effectLst/>
                <a:latin typeface="+mj-lt"/>
                <a:ea typeface="Times New Roman" pitchFamily="18" charset="0"/>
                <a:cs typeface="Arial" pitchFamily="34" charset="0"/>
              </a:rPr>
            </a:br>
            <a:r>
              <a:rPr kumimoji="0" lang="ru-RU" sz="1800" b="1" i="0" u="none" strike="noStrike" cap="none" normalizeH="0" baseline="0" dirty="0" smtClean="0">
                <a:ln>
                  <a:noFill/>
                </a:ln>
                <a:solidFill>
                  <a:schemeClr val="tx1"/>
                </a:solidFill>
                <a:effectLst/>
                <a:latin typeface="+mj-lt"/>
                <a:ea typeface="Times New Roman" pitchFamily="18" charset="0"/>
                <a:cs typeface="Arial" pitchFamily="34" charset="0"/>
              </a:rPr>
              <a:t>Все ускоряла шаг пехота. </a:t>
            </a:r>
            <a:br>
              <a:rPr kumimoji="0" lang="ru-RU" sz="1800" b="1" i="0" u="none" strike="noStrike" cap="none" normalizeH="0" baseline="0" dirty="0" smtClean="0">
                <a:ln>
                  <a:noFill/>
                </a:ln>
                <a:solidFill>
                  <a:schemeClr val="tx1"/>
                </a:solidFill>
                <a:effectLst/>
                <a:latin typeface="+mj-lt"/>
                <a:ea typeface="Times New Roman" pitchFamily="18" charset="0"/>
                <a:cs typeface="Arial" pitchFamily="34" charset="0"/>
              </a:rPr>
            </a:br>
            <a:r>
              <a:rPr kumimoji="0" lang="ru-RU" sz="1800" b="1" i="0" u="none" strike="noStrike" cap="none" normalizeH="0" baseline="0" dirty="0" smtClean="0">
                <a:ln>
                  <a:noFill/>
                </a:ln>
                <a:solidFill>
                  <a:schemeClr val="tx1"/>
                </a:solidFill>
                <a:effectLst/>
                <a:latin typeface="+mj-lt"/>
                <a:ea typeface="Times New Roman" pitchFamily="18" charset="0"/>
                <a:cs typeface="Arial" pitchFamily="34" charset="0"/>
              </a:rPr>
              <a:t>Взор устремлен на Мавзолей,</a:t>
            </a:r>
            <a:br>
              <a:rPr kumimoji="0" lang="ru-RU" sz="1800" b="1" i="0" u="none" strike="noStrike" cap="none" normalizeH="0" baseline="0" dirty="0" smtClean="0">
                <a:ln>
                  <a:noFill/>
                </a:ln>
                <a:solidFill>
                  <a:schemeClr val="tx1"/>
                </a:solidFill>
                <a:effectLst/>
                <a:latin typeface="+mj-lt"/>
                <a:ea typeface="Times New Roman" pitchFamily="18" charset="0"/>
                <a:cs typeface="Arial" pitchFamily="34" charset="0"/>
              </a:rPr>
            </a:br>
            <a:r>
              <a:rPr kumimoji="0" lang="ru-RU" sz="1800" b="1" i="0" u="none" strike="noStrike" cap="none" normalizeH="0" baseline="0" dirty="0" smtClean="0">
                <a:ln>
                  <a:noFill/>
                </a:ln>
                <a:solidFill>
                  <a:schemeClr val="tx1"/>
                </a:solidFill>
                <a:effectLst/>
                <a:latin typeface="+mj-lt"/>
                <a:ea typeface="Times New Roman" pitchFamily="18" charset="0"/>
                <a:cs typeface="Arial" pitchFamily="34" charset="0"/>
              </a:rPr>
              <a:t>А в том строю и наша рота.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mj-lt"/>
                <a:ea typeface="Times New Roman" pitchFamily="18" charset="0"/>
                <a:cs typeface="Arial" pitchFamily="34" charset="0"/>
              </a:rPr>
              <a:t/>
            </a:r>
            <a:br>
              <a:rPr kumimoji="0" lang="ru-RU" sz="1800" b="1" i="0" u="none" strike="noStrike" cap="none" normalizeH="0" baseline="0" dirty="0" smtClean="0">
                <a:ln>
                  <a:noFill/>
                </a:ln>
                <a:solidFill>
                  <a:schemeClr val="tx1"/>
                </a:solidFill>
                <a:effectLst/>
                <a:latin typeface="+mj-lt"/>
                <a:ea typeface="Times New Roman" pitchFamily="18" charset="0"/>
                <a:cs typeface="Arial" pitchFamily="34" charset="0"/>
              </a:rPr>
            </a:br>
            <a:r>
              <a:rPr kumimoji="0" lang="ru-RU" sz="1800" b="1" i="0" u="none" strike="noStrike" cap="none" normalizeH="0" baseline="0" dirty="0" smtClean="0">
                <a:ln>
                  <a:noFill/>
                </a:ln>
                <a:solidFill>
                  <a:schemeClr val="tx1"/>
                </a:solidFill>
                <a:effectLst/>
                <a:latin typeface="+mj-lt"/>
                <a:ea typeface="Times New Roman" pitchFamily="18" charset="0"/>
                <a:cs typeface="Arial" pitchFamily="34" charset="0"/>
              </a:rPr>
              <a:t>Час 2 минуты был парад</a:t>
            </a:r>
            <a:br>
              <a:rPr kumimoji="0" lang="ru-RU" sz="1800" b="1" i="0" u="none" strike="noStrike" cap="none" normalizeH="0" baseline="0" dirty="0" smtClean="0">
                <a:ln>
                  <a:noFill/>
                </a:ln>
                <a:solidFill>
                  <a:schemeClr val="tx1"/>
                </a:solidFill>
                <a:effectLst/>
                <a:latin typeface="+mj-lt"/>
                <a:ea typeface="Times New Roman" pitchFamily="18" charset="0"/>
                <a:cs typeface="Arial" pitchFamily="34" charset="0"/>
              </a:rPr>
            </a:br>
            <a:r>
              <a:rPr kumimoji="0" lang="ru-RU" sz="1800" b="1" i="0" u="none" strike="noStrike" cap="none" normalizeH="0" baseline="0" dirty="0" smtClean="0">
                <a:ln>
                  <a:noFill/>
                </a:ln>
                <a:solidFill>
                  <a:schemeClr val="tx1"/>
                </a:solidFill>
                <a:effectLst/>
                <a:latin typeface="+mj-lt"/>
                <a:ea typeface="Times New Roman" pitchFamily="18" charset="0"/>
                <a:cs typeface="Arial" pitchFamily="34" charset="0"/>
              </a:rPr>
              <a:t>И каждый шаг взвывал набатом: </a:t>
            </a:r>
            <a:br>
              <a:rPr kumimoji="0" lang="ru-RU" sz="1800" b="1" i="0" u="none" strike="noStrike" cap="none" normalizeH="0" baseline="0" dirty="0" smtClean="0">
                <a:ln>
                  <a:noFill/>
                </a:ln>
                <a:solidFill>
                  <a:schemeClr val="tx1"/>
                </a:solidFill>
                <a:effectLst/>
                <a:latin typeface="+mj-lt"/>
                <a:ea typeface="Times New Roman" pitchFamily="18" charset="0"/>
                <a:cs typeface="Arial" pitchFamily="34" charset="0"/>
              </a:rPr>
            </a:br>
            <a:r>
              <a:rPr kumimoji="0" lang="ru-RU" sz="1800" b="1" i="0" u="none" strike="noStrike" cap="none" normalizeH="0" baseline="0" dirty="0" smtClean="0">
                <a:ln>
                  <a:noFill/>
                </a:ln>
                <a:solidFill>
                  <a:schemeClr val="tx1"/>
                </a:solidFill>
                <a:effectLst/>
                <a:latin typeface="+mj-lt"/>
                <a:ea typeface="Times New Roman" pitchFamily="18" charset="0"/>
                <a:cs typeface="Arial" pitchFamily="34" charset="0"/>
              </a:rPr>
              <a:t>- Вернись с победою, солдат! –</a:t>
            </a:r>
            <a:br>
              <a:rPr kumimoji="0" lang="ru-RU" sz="1800" b="1" i="0" u="none" strike="noStrike" cap="none" normalizeH="0" baseline="0" dirty="0" smtClean="0">
                <a:ln>
                  <a:noFill/>
                </a:ln>
                <a:solidFill>
                  <a:schemeClr val="tx1"/>
                </a:solidFill>
                <a:effectLst/>
                <a:latin typeface="+mj-lt"/>
                <a:ea typeface="Times New Roman" pitchFamily="18" charset="0"/>
                <a:cs typeface="Arial" pitchFamily="34" charset="0"/>
              </a:rPr>
            </a:br>
            <a:r>
              <a:rPr kumimoji="0" lang="ru-RU" sz="1800" b="1" i="0" u="none" strike="noStrike" cap="none" normalizeH="0" baseline="0" dirty="0" smtClean="0">
                <a:ln>
                  <a:noFill/>
                </a:ln>
                <a:solidFill>
                  <a:schemeClr val="tx1"/>
                </a:solidFill>
                <a:effectLst/>
                <a:latin typeface="+mj-lt"/>
                <a:ea typeface="Times New Roman" pitchFamily="18" charset="0"/>
                <a:cs typeface="Arial" pitchFamily="34" charset="0"/>
              </a:rPr>
              <a:t>И он вернулся в сорок пятом. </a:t>
            </a:r>
            <a:endParaRPr kumimoji="0" lang="ru-RU" sz="1800" b="1" i="0" u="none" strike="noStrike" cap="none" normalizeH="0" baseline="0" dirty="0" smtClean="0">
              <a:ln>
                <a:noFill/>
              </a:ln>
              <a:solidFill>
                <a:schemeClr val="tx1"/>
              </a:solidFill>
              <a:effectLst/>
              <a:latin typeface="+mj-lt"/>
            </a:endParaRPr>
          </a:p>
        </p:txBody>
      </p:sp>
      <p:pic>
        <p:nvPicPr>
          <p:cNvPr id="1026" name="Picture 2" descr="C:\Documents and Settings\Admin\Рабочий стол\Новая папка\34.jp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0" y="0"/>
            <a:ext cx="4532322" cy="3489888"/>
          </a:xfrm>
          <a:prstGeom prst="rect">
            <a:avLst/>
          </a:prstGeom>
          <a:ln>
            <a:noFill/>
          </a:ln>
          <a:effectLst>
            <a:softEdge rad="112500"/>
          </a:effectLst>
        </p:spPr>
      </p:pic>
      <p:pic>
        <p:nvPicPr>
          <p:cNvPr id="1027" name="Picture 3" descr="C:\Documents and Settings\Admin\Рабочий стол\Новая папка\42_80_1113231902.jpg"/>
          <p:cNvPicPr>
            <a:picLocks noChangeAspect="1" noChangeArrowheads="1"/>
          </p:cNvPicPr>
          <p:nvPr/>
        </p:nvPicPr>
        <p:blipFill>
          <a:blip r:embed="rId3" cstate="print"/>
          <a:srcRect/>
          <a:stretch>
            <a:fillRect/>
          </a:stretch>
        </p:blipFill>
        <p:spPr bwMode="auto">
          <a:xfrm>
            <a:off x="4429124" y="3429000"/>
            <a:ext cx="4714876" cy="3429000"/>
          </a:xfrm>
          <a:prstGeom prst="rect">
            <a:avLst/>
          </a:prstGeom>
          <a:ln>
            <a:noFill/>
          </a:ln>
          <a:effectLst>
            <a:softEdge rad="112500"/>
          </a:effectLst>
        </p:spPr>
      </p:pic>
      <p:sp>
        <p:nvSpPr>
          <p:cNvPr id="7" name="Rectangle 1"/>
          <p:cNvSpPr txBox="1">
            <a:spLocks noChangeArrowheads="1"/>
          </p:cNvSpPr>
          <p:nvPr/>
        </p:nvSpPr>
        <p:spPr bwMode="auto">
          <a:xfrm>
            <a:off x="4857752" y="357166"/>
            <a:ext cx="4286248"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b="1" i="0" u="none" strike="noStrike" kern="1200" cap="none" spc="0" normalizeH="0" baseline="0" noProof="0" dirty="0" smtClean="0">
                <a:ln>
                  <a:noFill/>
                </a:ln>
                <a:solidFill>
                  <a:schemeClr val="tx1"/>
                </a:solidFill>
                <a:effectLst/>
                <a:uLnTx/>
                <a:uFillTx/>
                <a:latin typeface="Arial" pitchFamily="34" charset="0"/>
                <a:ea typeface="Times New Roman" pitchFamily="18" charset="0"/>
                <a:cs typeface="Arial" pitchFamily="34" charset="0"/>
              </a:rPr>
              <a:t>По Красной площади идет</a:t>
            </a:r>
            <a:br>
              <a:rPr kumimoji="0" lang="ru-RU" b="1" i="0" u="none" strike="noStrike" kern="1200" cap="none" spc="0" normalizeH="0" baseline="0" noProof="0" dirty="0" smtClean="0">
                <a:ln>
                  <a:noFill/>
                </a:ln>
                <a:solidFill>
                  <a:schemeClr val="tx1"/>
                </a:solidFill>
                <a:effectLst/>
                <a:uLnTx/>
                <a:uFillTx/>
                <a:latin typeface="Arial" pitchFamily="34" charset="0"/>
                <a:ea typeface="Times New Roman" pitchFamily="18" charset="0"/>
                <a:cs typeface="Arial" pitchFamily="34" charset="0"/>
              </a:rPr>
            </a:br>
            <a:r>
              <a:rPr kumimoji="0" lang="ru-RU" b="1" i="0" u="none" strike="noStrike" kern="1200" cap="none" spc="0" normalizeH="0" baseline="0" noProof="0" dirty="0" smtClean="0">
                <a:ln>
                  <a:noFill/>
                </a:ln>
                <a:solidFill>
                  <a:schemeClr val="tx1"/>
                </a:solidFill>
                <a:effectLst/>
                <a:uLnTx/>
                <a:uFillTx/>
                <a:latin typeface="Arial" pitchFamily="34" charset="0"/>
                <a:ea typeface="Times New Roman" pitchFamily="18" charset="0"/>
                <a:cs typeface="Arial" pitchFamily="34" charset="0"/>
              </a:rPr>
              <a:t>B шинель одетая Россия. </a:t>
            </a:r>
            <a:br>
              <a:rPr kumimoji="0" lang="ru-RU" b="1" i="0" u="none" strike="noStrike" kern="1200" cap="none" spc="0" normalizeH="0" baseline="0" noProof="0" dirty="0" smtClean="0">
                <a:ln>
                  <a:noFill/>
                </a:ln>
                <a:solidFill>
                  <a:schemeClr val="tx1"/>
                </a:solidFill>
                <a:effectLst/>
                <a:uLnTx/>
                <a:uFillTx/>
                <a:latin typeface="Arial" pitchFamily="34" charset="0"/>
                <a:ea typeface="Times New Roman" pitchFamily="18" charset="0"/>
                <a:cs typeface="Arial" pitchFamily="34" charset="0"/>
              </a:rPr>
            </a:br>
            <a:r>
              <a:rPr kumimoji="0" lang="ru-RU" b="1" i="0" u="none" strike="noStrike" kern="1200" cap="none" spc="0" normalizeH="0" baseline="0" noProof="0" dirty="0" smtClean="0">
                <a:ln>
                  <a:noFill/>
                </a:ln>
                <a:solidFill>
                  <a:schemeClr val="tx1"/>
                </a:solidFill>
                <a:effectLst/>
                <a:uLnTx/>
                <a:uFillTx/>
                <a:latin typeface="Arial" pitchFamily="34" charset="0"/>
                <a:ea typeface="Times New Roman" pitchFamily="18" charset="0"/>
                <a:cs typeface="Arial" pitchFamily="34" charset="0"/>
              </a:rPr>
              <a:t>Полк за полком, за взводом взвод, </a:t>
            </a:r>
            <a:br>
              <a:rPr kumimoji="0" lang="ru-RU" b="1" i="0" u="none" strike="noStrike" kern="1200" cap="none" spc="0" normalizeH="0" baseline="0" noProof="0" dirty="0" smtClean="0">
                <a:ln>
                  <a:noFill/>
                </a:ln>
                <a:solidFill>
                  <a:schemeClr val="tx1"/>
                </a:solidFill>
                <a:effectLst/>
                <a:uLnTx/>
                <a:uFillTx/>
                <a:latin typeface="Arial" pitchFamily="34" charset="0"/>
                <a:ea typeface="Times New Roman" pitchFamily="18" charset="0"/>
                <a:cs typeface="Arial" pitchFamily="34" charset="0"/>
              </a:rPr>
            </a:br>
            <a:r>
              <a:rPr kumimoji="0" lang="ru-RU" b="1" i="0" u="none" strike="noStrike" kern="1200" cap="none" spc="0" normalizeH="0" baseline="0" noProof="0" dirty="0" smtClean="0">
                <a:ln>
                  <a:noFill/>
                </a:ln>
                <a:solidFill>
                  <a:schemeClr val="tx1"/>
                </a:solidFill>
                <a:effectLst/>
                <a:uLnTx/>
                <a:uFillTx/>
                <a:latin typeface="Arial" pitchFamily="34" charset="0"/>
                <a:ea typeface="Times New Roman" pitchFamily="18" charset="0"/>
                <a:cs typeface="Arial" pitchFamily="34" charset="0"/>
              </a:rPr>
              <a:t>Снег хлещет хлопьями косыми.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b="1"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b="1" i="0" u="none" strike="noStrike" kern="1200" cap="none" spc="0" normalizeH="0" baseline="0" noProof="0" dirty="0" smtClean="0">
                <a:ln>
                  <a:noFill/>
                </a:ln>
                <a:solidFill>
                  <a:schemeClr val="tx1"/>
                </a:solidFill>
                <a:effectLst/>
                <a:uLnTx/>
                <a:uFillTx/>
                <a:latin typeface="Arial" pitchFamily="34" charset="0"/>
                <a:ea typeface="Times New Roman" pitchFamily="18" charset="0"/>
                <a:cs typeface="Arial" pitchFamily="34" charset="0"/>
              </a:rPr>
              <a:t>От стен Кремлевских шли войска</a:t>
            </a:r>
            <a:br>
              <a:rPr kumimoji="0" lang="ru-RU" b="1" i="0" u="none" strike="noStrike" kern="1200" cap="none" spc="0" normalizeH="0" baseline="0" noProof="0" dirty="0" smtClean="0">
                <a:ln>
                  <a:noFill/>
                </a:ln>
                <a:solidFill>
                  <a:schemeClr val="tx1"/>
                </a:solidFill>
                <a:effectLst/>
                <a:uLnTx/>
                <a:uFillTx/>
                <a:latin typeface="Arial" pitchFamily="34" charset="0"/>
                <a:ea typeface="Times New Roman" pitchFamily="18" charset="0"/>
                <a:cs typeface="Arial" pitchFamily="34" charset="0"/>
              </a:rPr>
            </a:br>
            <a:r>
              <a:rPr kumimoji="0" lang="ru-RU" b="1" i="0" u="none" strike="noStrike" kern="1200" cap="none" spc="0" normalizeH="0" baseline="0" noProof="0" dirty="0" smtClean="0">
                <a:ln>
                  <a:noFill/>
                </a:ln>
                <a:solidFill>
                  <a:schemeClr val="tx1"/>
                </a:solidFill>
                <a:effectLst/>
                <a:uLnTx/>
                <a:uFillTx/>
                <a:latin typeface="Arial" pitchFamily="34" charset="0"/>
                <a:ea typeface="Times New Roman" pitchFamily="18" charset="0"/>
                <a:cs typeface="Arial" pitchFamily="34" charset="0"/>
              </a:rPr>
              <a:t>К передовой походным строем,</a:t>
            </a:r>
            <a:br>
              <a:rPr kumimoji="0" lang="ru-RU" b="1" i="0" u="none" strike="noStrike" kern="1200" cap="none" spc="0" normalizeH="0" baseline="0" noProof="0" dirty="0" smtClean="0">
                <a:ln>
                  <a:noFill/>
                </a:ln>
                <a:solidFill>
                  <a:schemeClr val="tx1"/>
                </a:solidFill>
                <a:effectLst/>
                <a:uLnTx/>
                <a:uFillTx/>
                <a:latin typeface="Arial" pitchFamily="34" charset="0"/>
                <a:ea typeface="Times New Roman" pitchFamily="18" charset="0"/>
                <a:cs typeface="Arial" pitchFamily="34" charset="0"/>
              </a:rPr>
            </a:br>
            <a:r>
              <a:rPr kumimoji="0" lang="ru-RU" b="1" i="0" u="none" strike="noStrike" kern="1200" cap="none" spc="0" normalizeH="0" baseline="0" noProof="0" dirty="0" smtClean="0">
                <a:ln>
                  <a:noFill/>
                </a:ln>
                <a:solidFill>
                  <a:schemeClr val="tx1"/>
                </a:solidFill>
                <a:effectLst/>
                <a:uLnTx/>
                <a:uFillTx/>
                <a:latin typeface="Arial" pitchFamily="34" charset="0"/>
                <a:ea typeface="Times New Roman" pitchFamily="18" charset="0"/>
                <a:cs typeface="Arial" pitchFamily="34" charset="0"/>
              </a:rPr>
              <a:t>Плечом к плечу, штык </a:t>
            </a:r>
            <a:r>
              <a:rPr kumimoji="0" lang="ru-RU" b="1" i="0" u="none" strike="noStrike" kern="1200" cap="none" spc="0" normalizeH="0" baseline="0" noProof="0" dirty="0" err="1" smtClean="0">
                <a:ln>
                  <a:noFill/>
                </a:ln>
                <a:solidFill>
                  <a:schemeClr val="tx1"/>
                </a:solidFill>
                <a:effectLst/>
                <a:uLnTx/>
                <a:uFillTx/>
                <a:latin typeface="Arial" pitchFamily="34" charset="0"/>
                <a:ea typeface="Times New Roman" pitchFamily="18" charset="0"/>
                <a:cs typeface="Arial" pitchFamily="34" charset="0"/>
              </a:rPr>
              <a:t>y</a:t>
            </a:r>
            <a:r>
              <a:rPr kumimoji="0" lang="ru-RU" b="1" i="0" u="none" strike="noStrike" kern="1200" cap="none" spc="0" normalizeH="0" baseline="0" noProof="0" dirty="0" smtClean="0">
                <a:ln>
                  <a:noFill/>
                </a:ln>
                <a:solidFill>
                  <a:schemeClr val="tx1"/>
                </a:solidFill>
                <a:effectLst/>
                <a:uLnTx/>
                <a:uFillTx/>
                <a:latin typeface="Arial" pitchFamily="34" charset="0"/>
                <a:ea typeface="Times New Roman" pitchFamily="18" charset="0"/>
                <a:cs typeface="Arial" pitchFamily="34" charset="0"/>
              </a:rPr>
              <a:t> виска,</a:t>
            </a:r>
            <a:br>
              <a:rPr kumimoji="0" lang="ru-RU" b="1" i="0" u="none" strike="noStrike" kern="1200" cap="none" spc="0" normalizeH="0" baseline="0" noProof="0" dirty="0" smtClean="0">
                <a:ln>
                  <a:noFill/>
                </a:ln>
                <a:solidFill>
                  <a:schemeClr val="tx1"/>
                </a:solidFill>
                <a:effectLst/>
                <a:uLnTx/>
                <a:uFillTx/>
                <a:latin typeface="Arial" pitchFamily="34" charset="0"/>
                <a:ea typeface="Times New Roman" pitchFamily="18" charset="0"/>
                <a:cs typeface="Arial" pitchFamily="34" charset="0"/>
              </a:rPr>
            </a:br>
            <a:r>
              <a:rPr kumimoji="0" lang="ru-RU" b="1" i="0" u="none" strike="noStrike" kern="1200" cap="none" spc="0" normalizeH="0" baseline="0" noProof="0" dirty="0" smtClean="0">
                <a:ln>
                  <a:noFill/>
                </a:ln>
                <a:solidFill>
                  <a:schemeClr val="tx1"/>
                </a:solidFill>
                <a:effectLst/>
                <a:uLnTx/>
                <a:uFillTx/>
                <a:latin typeface="Arial" pitchFamily="34" charset="0"/>
                <a:ea typeface="Times New Roman" pitchFamily="18" charset="0"/>
                <a:cs typeface="Arial" pitchFamily="34" charset="0"/>
              </a:rPr>
              <a:t>Винтовки, не остывшие от боя.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ru-RU" b="1" i="0" u="none" strike="noStrike" kern="1200" cap="none" spc="0" normalizeH="0" baseline="0" noProof="0" dirty="0" smtClean="0">
              <a:ln>
                <a:noFill/>
              </a:ln>
              <a:solidFill>
                <a:schemeClr val="tx1"/>
              </a:solidFill>
              <a:effectLst/>
              <a:uLnTx/>
              <a:uFillTx/>
              <a:latin typeface="Arial" pitchFamily="34" charset="0"/>
              <a:cs typeface="Arial" pitchFamily="34" charset="0"/>
            </a:endParaRPr>
          </a:p>
        </p:txBody>
      </p:sp>
    </p:spTree>
  </p:cSld>
  <p:clrMapOvr>
    <a:masterClrMapping/>
  </p:clrMapOvr>
  <p:transition spd="med" advTm="14250">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42853"/>
            <a:ext cx="9144000" cy="2031325"/>
          </a:xfrm>
          <a:prstGeom prst="rect">
            <a:avLst/>
          </a:prstGeom>
        </p:spPr>
        <p:txBody>
          <a:bodyPr wrap="square">
            <a:spAutoFit/>
          </a:bodyPr>
          <a:lstStyle/>
          <a:p>
            <a:pPr algn="ctr"/>
            <a:r>
              <a:rPr lang="ru-RU" b="1" dirty="0" smtClean="0">
                <a:solidFill>
                  <a:prstClr val="white"/>
                </a:solidFill>
                <a:latin typeface="Arial"/>
              </a:rPr>
              <a:t>К Москве в суровые годы Великой Отечественной войны были прикованы взоры миллионов советских людей всего свободолюбивого человечества. Москва была для них олицетворением героизма и справедливости, стойкости и мужества. Москва, москвичи и вся страна никогда не забудут тех дней. В бронзе, граните и мраморе обелисков, мемориальных досок, стел, в названиях улиц, площадей Москва увековечила память славных воинов, ставших гордостью нашего народа.</a:t>
            </a:r>
            <a:endParaRPr lang="ru-RU" b="1" dirty="0">
              <a:solidFill>
                <a:prstClr val="white"/>
              </a:solidFill>
              <a:latin typeface="Arial"/>
            </a:endParaRPr>
          </a:p>
        </p:txBody>
      </p:sp>
      <p:pic>
        <p:nvPicPr>
          <p:cNvPr id="54275" name="Picture 3" descr="C:\Documents and Settings\Admin\Рабочий стол\Новая папка\2.jpg"/>
          <p:cNvPicPr>
            <a:picLocks noChangeAspect="1" noChangeArrowheads="1"/>
          </p:cNvPicPr>
          <p:nvPr/>
        </p:nvPicPr>
        <p:blipFill>
          <a:blip r:embed="rId2" cstate="print"/>
          <a:srcRect/>
          <a:stretch>
            <a:fillRect/>
          </a:stretch>
        </p:blipFill>
        <p:spPr bwMode="auto">
          <a:xfrm>
            <a:off x="0" y="2214553"/>
            <a:ext cx="9144000" cy="4643447"/>
          </a:xfrm>
          <a:prstGeom prst="rect">
            <a:avLst/>
          </a:prstGeom>
          <a:ln>
            <a:noFill/>
          </a:ln>
          <a:effectLst>
            <a:softEdge rad="112500"/>
          </a:effectLst>
        </p:spPr>
      </p:pic>
    </p:spTree>
    <p:extLst>
      <p:ext uri="{BB962C8B-B14F-4D97-AF65-F5344CB8AC3E}">
        <p14:creationId xmlns="" xmlns:p14="http://schemas.microsoft.com/office/powerpoint/2010/main" val="3404163538"/>
      </p:ext>
    </p:extLst>
  </p:cSld>
  <p:clrMapOvr>
    <a:masterClrMapping/>
  </p:clrMapOvr>
  <p:transition spd="med" advTm="11484">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5774206"/>
            <a:ext cx="9144000" cy="1083794"/>
          </a:xfrm>
        </p:spPr>
        <p:txBody>
          <a:bodyPr>
            <a:noAutofit/>
          </a:bodyPr>
          <a:lstStyle/>
          <a:p>
            <a:r>
              <a:rPr lang="ru-RU" sz="1800" b="1" dirty="0" smtClean="0">
                <a:effectLst>
                  <a:outerShdw blurRad="38100" dist="38100" dir="2700000" algn="tl">
                    <a:srgbClr val="000000">
                      <a:alpha val="43137"/>
                    </a:srgbClr>
                  </a:outerShdw>
                </a:effectLst>
                <a:latin typeface="+mj-lt"/>
              </a:rPr>
              <a:t>Но соотношение сил было в пользу гитлеровцев.                                                                  Враг превосходил по численности войск, танков, самолетов, артиллерии и минометов.  В конце октября бои шли уже в 80 - 100 км от Москвы. </a:t>
            </a:r>
            <a:endParaRPr lang="ru-RU" sz="1800" b="1" dirty="0">
              <a:effectLst>
                <a:outerShdw blurRad="38100" dist="38100" dir="2700000" algn="tl">
                  <a:srgbClr val="000000">
                    <a:alpha val="43137"/>
                  </a:srgbClr>
                </a:outerShdw>
              </a:effectLst>
              <a:latin typeface="+mj-lt"/>
            </a:endParaRPr>
          </a:p>
        </p:txBody>
      </p:sp>
      <p:pic>
        <p:nvPicPr>
          <p:cNvPr id="27649" name="Picture 1" descr="G:\БИТВА ПОД МОСКВОЙ\24.jpg"/>
          <p:cNvPicPr>
            <a:picLocks noChangeAspect="1" noChangeArrowheads="1"/>
          </p:cNvPicPr>
          <p:nvPr/>
        </p:nvPicPr>
        <p:blipFill>
          <a:blip r:embed="rId2" cstate="print"/>
          <a:srcRect/>
          <a:stretch>
            <a:fillRect/>
          </a:stretch>
        </p:blipFill>
        <p:spPr bwMode="auto">
          <a:xfrm>
            <a:off x="0" y="0"/>
            <a:ext cx="9144000" cy="5786454"/>
          </a:xfrm>
          <a:prstGeom prst="rect">
            <a:avLst/>
          </a:prstGeom>
          <a:ln>
            <a:noFill/>
          </a:ln>
          <a:effectLst>
            <a:softEdge rad="112500"/>
          </a:effectLst>
        </p:spPr>
      </p:pic>
    </p:spTree>
  </p:cSld>
  <p:clrMapOvr>
    <a:masterClrMapping/>
  </p:clrMapOvr>
  <p:transition spd="med" advTm="8172">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БИТВА ПОД МОСКВОЙ\2.jpg"/>
          <p:cNvPicPr>
            <a:picLocks noChangeAspect="1" noChangeArrowheads="1"/>
          </p:cNvPicPr>
          <p:nvPr/>
        </p:nvPicPr>
        <p:blipFill>
          <a:blip r:embed="rId2" cstate="print"/>
          <a:srcRect/>
          <a:stretch>
            <a:fillRect/>
          </a:stretch>
        </p:blipFill>
        <p:spPr bwMode="auto">
          <a:xfrm>
            <a:off x="0" y="-1"/>
            <a:ext cx="9144000" cy="6866313"/>
          </a:xfrm>
          <a:prstGeom prst="rect">
            <a:avLst/>
          </a:prstGeom>
          <a:noFill/>
        </p:spPr>
      </p:pic>
    </p:spTree>
  </p:cSld>
  <p:clrMapOvr>
    <a:masterClrMapping/>
  </p:clrMapOvr>
  <p:transition spd="med" advTm="7094">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5500702"/>
            <a:ext cx="9144000" cy="1214422"/>
          </a:xfrm>
        </p:spPr>
        <p:txBody>
          <a:bodyPr>
            <a:normAutofit/>
          </a:bodyPr>
          <a:lstStyle/>
          <a:p>
            <a:r>
              <a:rPr lang="ru-RU" sz="1800" b="1" dirty="0" smtClean="0">
                <a:latin typeface="+mj-lt"/>
              </a:rPr>
              <a:t>Сопротивление Красной Армии истощило силы фашистских войск.                                   К фронту были подтянуты воинские подкрепления,                                          готовилось наступление. Оно началось 5 декабря.                                                      Битва за Москву шла более двухсот суток. </a:t>
            </a:r>
            <a:endParaRPr lang="ru-RU" sz="1800" b="1" dirty="0">
              <a:effectLst>
                <a:outerShdw blurRad="38100" dist="38100" dir="2700000" algn="tl">
                  <a:srgbClr val="000000">
                    <a:alpha val="43137"/>
                  </a:srgbClr>
                </a:outerShdw>
              </a:effectLst>
              <a:latin typeface="+mj-lt"/>
            </a:endParaRPr>
          </a:p>
        </p:txBody>
      </p:sp>
      <p:pic>
        <p:nvPicPr>
          <p:cNvPr id="29698" name="Picture 2" descr="G:\БИТВА ПОД МОСКВОЙ\32.jpg"/>
          <p:cNvPicPr>
            <a:picLocks noChangeAspect="1" noChangeArrowheads="1"/>
          </p:cNvPicPr>
          <p:nvPr/>
        </p:nvPicPr>
        <p:blipFill>
          <a:blip r:embed="rId2" cstate="print"/>
          <a:srcRect/>
          <a:stretch>
            <a:fillRect/>
          </a:stretch>
        </p:blipFill>
        <p:spPr bwMode="auto">
          <a:xfrm>
            <a:off x="0" y="-24"/>
            <a:ext cx="9144000" cy="5429264"/>
          </a:xfrm>
          <a:prstGeom prst="rect">
            <a:avLst/>
          </a:prstGeom>
          <a:ln>
            <a:noFill/>
          </a:ln>
          <a:effectLst>
            <a:softEdge rad="112500"/>
          </a:effectLst>
        </p:spPr>
      </p:pic>
    </p:spTree>
  </p:cSld>
  <p:clrMapOvr>
    <a:masterClrMapping/>
  </p:clrMapOvr>
  <p:transition spd="med" advTm="10016">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одзаголовок 5"/>
          <p:cNvSpPr>
            <a:spLocks noGrp="1"/>
          </p:cNvSpPr>
          <p:nvPr>
            <p:ph type="subTitle" idx="1"/>
          </p:nvPr>
        </p:nvSpPr>
        <p:spPr>
          <a:xfrm>
            <a:off x="0" y="5357826"/>
            <a:ext cx="9144000" cy="1500174"/>
          </a:xfrm>
        </p:spPr>
        <p:txBody>
          <a:bodyPr>
            <a:normAutofit fontScale="92500" lnSpcReduction="10000"/>
          </a:bodyPr>
          <a:lstStyle/>
          <a:p>
            <a:pPr>
              <a:lnSpc>
                <a:spcPct val="110000"/>
              </a:lnSpc>
            </a:pPr>
            <a:r>
              <a:rPr lang="ru-RU" sz="1900" b="1" dirty="0" smtClean="0">
                <a:latin typeface="+mj-lt"/>
              </a:rPr>
              <a:t>Не выдержав натиска, фашисты отступали, бросая оружие, боевую                     технику, оставляя тысячи убитых, раненых, обмороженных.                Поражение немцев под Москвой подняло дух нашего народа.                          Это событие оказало решающее влияние на ход                                          Великой Отечественной войны.</a:t>
            </a:r>
          </a:p>
          <a:p>
            <a:endParaRPr lang="ru-RU" dirty="0"/>
          </a:p>
        </p:txBody>
      </p:sp>
      <p:pic>
        <p:nvPicPr>
          <p:cNvPr id="30722" name="Picture 2" descr="G:\БИТВА ПОД МОСКВОЙ\30.jpg"/>
          <p:cNvPicPr>
            <a:picLocks noChangeAspect="1" noChangeArrowheads="1"/>
          </p:cNvPicPr>
          <p:nvPr/>
        </p:nvPicPr>
        <p:blipFill>
          <a:blip r:embed="rId2" cstate="print"/>
          <a:srcRect/>
          <a:stretch>
            <a:fillRect/>
          </a:stretch>
        </p:blipFill>
        <p:spPr bwMode="auto">
          <a:xfrm>
            <a:off x="0" y="0"/>
            <a:ext cx="9144000" cy="5357826"/>
          </a:xfrm>
          <a:prstGeom prst="rect">
            <a:avLst/>
          </a:prstGeom>
          <a:ln>
            <a:noFill/>
          </a:ln>
          <a:effectLst>
            <a:softEdge rad="112500"/>
          </a:effectLst>
        </p:spPr>
      </p:pic>
    </p:spTree>
  </p:cSld>
  <p:clrMapOvr>
    <a:masterClrMapping/>
  </p:clrMapOvr>
  <p:transition spd="med" advTm="11360">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Картинка 1 из 6556"/>
          <p:cNvPicPr>
            <a:picLocks noChangeAspect="1" noChangeArrowheads="1"/>
          </p:cNvPicPr>
          <p:nvPr/>
        </p:nvPicPr>
        <p:blipFill>
          <a:blip r:embed="rId3" cstate="print"/>
          <a:srcRect/>
          <a:stretch>
            <a:fillRect/>
          </a:stretch>
        </p:blipFill>
        <p:spPr bwMode="auto">
          <a:xfrm>
            <a:off x="4643438" y="214290"/>
            <a:ext cx="4338649" cy="6429420"/>
          </a:xfrm>
          <a:prstGeom prst="rect">
            <a:avLst/>
          </a:prstGeom>
          <a:ln w="88900" cap="sq" cmpd="thickThin">
            <a:solidFill>
              <a:srgbClr val="000000"/>
            </a:solidFill>
            <a:prstDash val="solid"/>
            <a:miter lim="800000"/>
          </a:ln>
          <a:effectLst>
            <a:innerShdw blurRad="76200">
              <a:srgbClr val="000000"/>
            </a:innerShdw>
          </a:effectLst>
        </p:spPr>
      </p:pic>
      <p:sp>
        <p:nvSpPr>
          <p:cNvPr id="6" name="Подзаголовок 5"/>
          <p:cNvSpPr>
            <a:spLocks noGrp="1"/>
          </p:cNvSpPr>
          <p:nvPr>
            <p:ph type="subTitle" idx="1"/>
          </p:nvPr>
        </p:nvSpPr>
        <p:spPr>
          <a:xfrm>
            <a:off x="142844" y="785794"/>
            <a:ext cx="4572032" cy="5500726"/>
          </a:xfrm>
        </p:spPr>
        <p:txBody>
          <a:bodyPr>
            <a:normAutofit/>
          </a:bodyPr>
          <a:lstStyle/>
          <a:p>
            <a:pPr algn="l">
              <a:lnSpc>
                <a:spcPct val="170000"/>
              </a:lnSpc>
            </a:pPr>
            <a:r>
              <a:rPr lang="ru-RU" sz="1800" b="1" dirty="0" smtClean="0">
                <a:latin typeface="+mj-lt"/>
              </a:rPr>
              <a:t>Шел в атаку яростный </a:t>
            </a:r>
          </a:p>
          <a:p>
            <a:pPr algn="l">
              <a:lnSpc>
                <a:spcPct val="170000"/>
              </a:lnSpc>
            </a:pPr>
            <a:r>
              <a:rPr lang="ru-RU" sz="1800" b="1" dirty="0" smtClean="0">
                <a:latin typeface="+mj-lt"/>
              </a:rPr>
              <a:t>Сорок первый год. </a:t>
            </a:r>
          </a:p>
          <a:p>
            <a:pPr algn="l">
              <a:lnSpc>
                <a:spcPct val="170000"/>
              </a:lnSpc>
            </a:pPr>
            <a:r>
              <a:rPr lang="ru-RU" sz="1800" b="1" dirty="0" smtClean="0">
                <a:latin typeface="+mj-lt"/>
              </a:rPr>
              <a:t>У деревни Крюково </a:t>
            </a:r>
          </a:p>
          <a:p>
            <a:pPr algn="l">
              <a:lnSpc>
                <a:spcPct val="170000"/>
              </a:lnSpc>
            </a:pPr>
            <a:r>
              <a:rPr lang="ru-RU" sz="1800" b="1" dirty="0" smtClean="0">
                <a:latin typeface="+mj-lt"/>
              </a:rPr>
              <a:t>Погибает взвод. </a:t>
            </a:r>
          </a:p>
          <a:p>
            <a:pPr algn="l">
              <a:lnSpc>
                <a:spcPct val="170000"/>
              </a:lnSpc>
            </a:pPr>
            <a:endParaRPr lang="ru-RU" sz="1800" b="1" dirty="0" smtClean="0">
              <a:latin typeface="+mj-lt"/>
            </a:endParaRPr>
          </a:p>
          <a:p>
            <a:pPr algn="l">
              <a:lnSpc>
                <a:spcPct val="170000"/>
              </a:lnSpc>
            </a:pPr>
            <a:r>
              <a:rPr lang="ru-RU" sz="1800" b="1" dirty="0" smtClean="0">
                <a:latin typeface="+mj-lt"/>
              </a:rPr>
              <a:t>Все патроны кончились,</a:t>
            </a:r>
          </a:p>
          <a:p>
            <a:pPr algn="l">
              <a:lnSpc>
                <a:spcPct val="170000"/>
              </a:lnSpc>
            </a:pPr>
            <a:r>
              <a:rPr lang="ru-RU" sz="1800" b="1" dirty="0" smtClean="0">
                <a:latin typeface="+mj-lt"/>
              </a:rPr>
              <a:t>Больше нет гранат... </a:t>
            </a:r>
          </a:p>
          <a:p>
            <a:pPr algn="l">
              <a:lnSpc>
                <a:spcPct val="170000"/>
              </a:lnSpc>
            </a:pPr>
            <a:r>
              <a:rPr lang="ru-RU" sz="1800" b="1" dirty="0" smtClean="0">
                <a:latin typeface="+mj-lt"/>
              </a:rPr>
              <a:t>Их в живых осталось только семеро, </a:t>
            </a:r>
          </a:p>
          <a:p>
            <a:pPr algn="l">
              <a:lnSpc>
                <a:spcPct val="170000"/>
              </a:lnSpc>
            </a:pPr>
            <a:r>
              <a:rPr lang="ru-RU" sz="1800" b="1" dirty="0" smtClean="0">
                <a:latin typeface="+mj-lt"/>
              </a:rPr>
              <a:t>Молодых солдат... </a:t>
            </a:r>
          </a:p>
          <a:p>
            <a:endParaRPr lang="ru-RU" sz="1800" dirty="0"/>
          </a:p>
        </p:txBody>
      </p:sp>
      <p:pic>
        <p:nvPicPr>
          <p:cNvPr id="3" name="У деревни Крюково.mp3">
            <a:hlinkClick r:id="" action="ppaction://media"/>
          </p:cNvPr>
          <p:cNvPicPr>
            <a:picLocks noRot="1" noChangeAspect="1"/>
          </p:cNvPicPr>
          <p:nvPr>
            <a:audioFile r:link="rId1"/>
          </p:nvPr>
        </p:nvPicPr>
        <p:blipFill>
          <a:blip r:embed="rId4" cstate="print"/>
          <a:stretch>
            <a:fillRect/>
          </a:stretch>
        </p:blipFill>
        <p:spPr>
          <a:xfrm>
            <a:off x="4143372" y="6286520"/>
            <a:ext cx="304800" cy="304800"/>
          </a:xfrm>
          <a:prstGeom prst="rect">
            <a:avLst/>
          </a:prstGeom>
        </p:spPr>
      </p:pic>
    </p:spTree>
  </p:cSld>
  <p:clrMapOvr>
    <a:masterClrMapping/>
  </p:clrMapOvr>
  <p:transition spd="med" advTm="10016">
    <p:fade/>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6981"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5500678"/>
            <a:ext cx="9144000" cy="1357322"/>
          </a:xfrm>
        </p:spPr>
        <p:txBody>
          <a:bodyPr>
            <a:normAutofit/>
          </a:bodyPr>
          <a:lstStyle/>
          <a:p>
            <a:r>
              <a:rPr lang="ru-RU" sz="1800" b="1" dirty="0" smtClean="0">
                <a:effectLst>
                  <a:outerShdw blurRad="38100" dist="38100" dir="2700000" algn="tl">
                    <a:srgbClr val="000000">
                      <a:alpha val="43137"/>
                    </a:srgbClr>
                  </a:outerShdw>
                </a:effectLst>
                <a:latin typeface="+mj-lt"/>
              </a:rPr>
              <a:t>Победа Красной Армии под Москвой имела огромное значение.                         Советские войска впервые за всю Вторую мировую войну                                     нанесли крупное поражение немецкой армии,                                                                 был развеян миф о ее непобедимости. </a:t>
            </a:r>
            <a:endParaRPr lang="ru-RU" sz="1800" b="1" dirty="0">
              <a:effectLst>
                <a:outerShdw blurRad="38100" dist="38100" dir="2700000" algn="tl">
                  <a:srgbClr val="000000">
                    <a:alpha val="43137"/>
                  </a:srgbClr>
                </a:outerShdw>
              </a:effectLst>
              <a:latin typeface="+mj-lt"/>
            </a:endParaRPr>
          </a:p>
        </p:txBody>
      </p:sp>
      <p:pic>
        <p:nvPicPr>
          <p:cNvPr id="2050" name="Picture 2" descr="Картинка 24 из 684"/>
          <p:cNvPicPr>
            <a:picLocks noChangeAspect="1" noChangeArrowheads="1"/>
          </p:cNvPicPr>
          <p:nvPr/>
        </p:nvPicPr>
        <p:blipFill>
          <a:blip r:embed="rId2" cstate="print"/>
          <a:srcRect/>
          <a:stretch>
            <a:fillRect/>
          </a:stretch>
        </p:blipFill>
        <p:spPr bwMode="auto">
          <a:xfrm>
            <a:off x="0" y="0"/>
            <a:ext cx="9144000" cy="5429264"/>
          </a:xfrm>
          <a:prstGeom prst="rect">
            <a:avLst/>
          </a:prstGeom>
          <a:ln>
            <a:noFill/>
          </a:ln>
          <a:effectLst>
            <a:softEdge rad="112500"/>
          </a:effectLst>
        </p:spPr>
      </p:pic>
    </p:spTree>
  </p:cSld>
  <p:clrMapOvr>
    <a:masterClrMapping/>
  </p:clrMapOvr>
  <p:transition spd="med" advTm="10109">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5786454"/>
            <a:ext cx="9144000" cy="1071546"/>
          </a:xfrm>
        </p:spPr>
        <p:txBody>
          <a:bodyPr>
            <a:normAutofit/>
          </a:bodyPr>
          <a:lstStyle/>
          <a:p>
            <a:r>
              <a:rPr lang="ru-RU" sz="1800" b="1" dirty="0" smtClean="0">
                <a:effectLst>
                  <a:outerShdw blurRad="38100" dist="38100" dir="2700000" algn="tl">
                    <a:srgbClr val="000000">
                      <a:alpha val="43137"/>
                    </a:srgbClr>
                  </a:outerShdw>
                </a:effectLst>
                <a:latin typeface="+mj-lt"/>
              </a:rPr>
              <a:t>28 бойцов дивизии генерала И. В. Панфилова во главе с политруком                                   В. Г. Клочковым совершили бессмертный подвиг.                                                                      16 ноября началось новое немецко-фашистское наступление на Москву. </a:t>
            </a:r>
          </a:p>
          <a:p>
            <a:endParaRPr lang="ru-RU" sz="1800" b="1" dirty="0" smtClean="0">
              <a:effectLst>
                <a:outerShdw blurRad="38100" dist="38100" dir="2700000" algn="tl">
                  <a:srgbClr val="000000">
                    <a:alpha val="43137"/>
                  </a:srgbClr>
                </a:outerShdw>
              </a:effectLst>
              <a:latin typeface="+mj-lt"/>
            </a:endParaRPr>
          </a:p>
        </p:txBody>
      </p:sp>
      <p:pic>
        <p:nvPicPr>
          <p:cNvPr id="8196" name="Picture 4" descr="Картинка 18 из 55"/>
          <p:cNvPicPr>
            <a:picLocks noChangeAspect="1" noChangeArrowheads="1"/>
          </p:cNvPicPr>
          <p:nvPr/>
        </p:nvPicPr>
        <p:blipFill>
          <a:blip r:embed="rId2" cstate="print"/>
          <a:srcRect/>
          <a:stretch>
            <a:fillRect/>
          </a:stretch>
        </p:blipFill>
        <p:spPr bwMode="auto">
          <a:xfrm>
            <a:off x="0" y="-1"/>
            <a:ext cx="9144000" cy="5715017"/>
          </a:xfrm>
          <a:prstGeom prst="rect">
            <a:avLst/>
          </a:prstGeom>
          <a:ln>
            <a:noFill/>
          </a:ln>
          <a:effectLst>
            <a:softEdge rad="112500"/>
          </a:effectLst>
        </p:spPr>
      </p:pic>
    </p:spTree>
  </p:cSld>
  <p:clrMapOvr>
    <a:masterClrMapping/>
  </p:clrMapOvr>
  <p:transition spd="med" advTm="10156">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5572140"/>
            <a:ext cx="9144000" cy="1142984"/>
          </a:xfrm>
        </p:spPr>
        <p:txBody>
          <a:bodyPr>
            <a:normAutofit lnSpcReduction="10000"/>
          </a:bodyPr>
          <a:lstStyle/>
          <a:p>
            <a:r>
              <a:rPr lang="ru-RU" sz="1800" b="1" dirty="0" smtClean="0">
                <a:effectLst>
                  <a:outerShdw blurRad="38100" dist="38100" dir="2700000" algn="tl">
                    <a:srgbClr val="000000">
                      <a:alpha val="43137"/>
                    </a:srgbClr>
                  </a:outerShdw>
                </a:effectLst>
                <a:latin typeface="+mj-lt"/>
              </a:rPr>
              <a:t>В тот день выдающийся подвиг совершили 28 бойцов 4-й роты                                          2-го батальона 1075-го стрелкового полка во главе с Клочковым,                                    которые занимали оборону в районе разъезда Дубосеково                                                           вблизи Волоколамска. </a:t>
            </a:r>
            <a:endParaRPr lang="ru-RU" sz="1800" b="1" dirty="0">
              <a:effectLst>
                <a:outerShdw blurRad="38100" dist="38100" dir="2700000" algn="tl">
                  <a:srgbClr val="000000">
                    <a:alpha val="43137"/>
                  </a:srgbClr>
                </a:outerShdw>
              </a:effectLst>
              <a:latin typeface="+mj-lt"/>
            </a:endParaRPr>
          </a:p>
        </p:txBody>
      </p:sp>
      <p:pic>
        <p:nvPicPr>
          <p:cNvPr id="7172" name="Picture 4" descr="Картинка 32 из 175"/>
          <p:cNvPicPr>
            <a:picLocks noChangeAspect="1" noChangeArrowheads="1"/>
          </p:cNvPicPr>
          <p:nvPr/>
        </p:nvPicPr>
        <p:blipFill>
          <a:blip r:embed="rId2" cstate="print"/>
          <a:srcRect/>
          <a:stretch>
            <a:fillRect/>
          </a:stretch>
        </p:blipFill>
        <p:spPr bwMode="auto">
          <a:xfrm>
            <a:off x="0" y="0"/>
            <a:ext cx="9144000" cy="5500702"/>
          </a:xfrm>
          <a:prstGeom prst="rect">
            <a:avLst/>
          </a:prstGeom>
          <a:ln>
            <a:noFill/>
          </a:ln>
          <a:effectLst>
            <a:softEdge rad="112500"/>
          </a:effectLst>
        </p:spPr>
      </p:pic>
    </p:spTree>
  </p:cSld>
  <p:clrMapOvr>
    <a:masterClrMapping/>
  </p:clrMapOvr>
  <p:transition spd="med" advTm="10156">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072066" y="3000372"/>
            <a:ext cx="4071934" cy="3571876"/>
          </a:xfrm>
        </p:spPr>
        <p:txBody>
          <a:bodyPr>
            <a:normAutofit/>
          </a:bodyPr>
          <a:lstStyle/>
          <a:p>
            <a:pPr>
              <a:lnSpc>
                <a:spcPct val="150000"/>
              </a:lnSpc>
            </a:pPr>
            <a:r>
              <a:rPr lang="ru-RU" sz="2000" b="1" dirty="0" smtClean="0">
                <a:effectLst>
                  <a:outerShdw blurRad="38100" dist="38100" dir="2700000" algn="tl">
                    <a:srgbClr val="000000">
                      <a:alpha val="43137"/>
                    </a:srgbClr>
                  </a:outerShdw>
                </a:effectLst>
                <a:latin typeface="+mj-lt"/>
              </a:rPr>
              <a:t>Герои-панфиловцы </a:t>
            </a:r>
          </a:p>
          <a:p>
            <a:pPr>
              <a:lnSpc>
                <a:spcPct val="150000"/>
              </a:lnSpc>
            </a:pPr>
            <a:r>
              <a:rPr lang="ru-RU" sz="2000" b="1" dirty="0" smtClean="0">
                <a:effectLst>
                  <a:outerShdw blurRad="38100" dist="38100" dir="2700000" algn="tl">
                    <a:srgbClr val="000000">
                      <a:alpha val="43137"/>
                    </a:srgbClr>
                  </a:outerShdw>
                </a:effectLst>
                <a:latin typeface="+mj-lt"/>
              </a:rPr>
              <a:t>в четырехчасовом бою </a:t>
            </a:r>
          </a:p>
          <a:p>
            <a:pPr>
              <a:lnSpc>
                <a:spcPct val="150000"/>
              </a:lnSpc>
            </a:pPr>
            <a:r>
              <a:rPr lang="ru-RU" sz="2000" b="1" dirty="0" smtClean="0">
                <a:effectLst>
                  <a:outerShdw blurRad="38100" dist="38100" dir="2700000" algn="tl">
                    <a:srgbClr val="000000">
                      <a:alpha val="43137"/>
                    </a:srgbClr>
                  </a:outerShdw>
                </a:effectLst>
                <a:latin typeface="+mj-lt"/>
              </a:rPr>
              <a:t>подбили 18 вражеских танков, </a:t>
            </a:r>
          </a:p>
          <a:p>
            <a:pPr>
              <a:lnSpc>
                <a:spcPct val="150000"/>
              </a:lnSpc>
            </a:pPr>
            <a:r>
              <a:rPr lang="ru-RU" sz="2000" b="1" dirty="0" smtClean="0">
                <a:effectLst>
                  <a:outerShdw blurRad="38100" dist="38100" dir="2700000" algn="tl">
                    <a:srgbClr val="000000">
                      <a:alpha val="43137"/>
                    </a:srgbClr>
                  </a:outerShdw>
                </a:effectLst>
                <a:latin typeface="+mj-lt"/>
              </a:rPr>
              <a:t>но почти все погибли, </a:t>
            </a:r>
          </a:p>
          <a:p>
            <a:pPr>
              <a:lnSpc>
                <a:spcPct val="150000"/>
              </a:lnSpc>
            </a:pPr>
            <a:r>
              <a:rPr lang="ru-RU" sz="2000" b="1" dirty="0" smtClean="0">
                <a:effectLst>
                  <a:outerShdw blurRad="38100" dist="38100" dir="2700000" algn="tl">
                    <a:srgbClr val="000000">
                      <a:alpha val="43137"/>
                    </a:srgbClr>
                  </a:outerShdw>
                </a:effectLst>
                <a:latin typeface="+mj-lt"/>
              </a:rPr>
              <a:t>в том числе политрук </a:t>
            </a:r>
          </a:p>
          <a:p>
            <a:pPr>
              <a:lnSpc>
                <a:spcPct val="150000"/>
              </a:lnSpc>
            </a:pPr>
            <a:r>
              <a:rPr lang="ru-RU" sz="2000" b="1" dirty="0" smtClean="0">
                <a:effectLst>
                  <a:outerShdw blurRad="38100" dist="38100" dir="2700000" algn="tl">
                    <a:srgbClr val="000000">
                      <a:alpha val="43137"/>
                    </a:srgbClr>
                  </a:outerShdw>
                </a:effectLst>
                <a:latin typeface="+mj-lt"/>
              </a:rPr>
              <a:t>Василий Клочков.</a:t>
            </a:r>
            <a:endParaRPr lang="ru-RU" sz="2000" b="1" dirty="0">
              <a:effectLst>
                <a:outerShdw blurRad="38100" dist="38100" dir="2700000" algn="tl">
                  <a:srgbClr val="000000">
                    <a:alpha val="43137"/>
                  </a:srgbClr>
                </a:outerShdw>
              </a:effectLst>
              <a:latin typeface="+mj-lt"/>
            </a:endParaRPr>
          </a:p>
        </p:txBody>
      </p:sp>
      <p:pic>
        <p:nvPicPr>
          <p:cNvPr id="44034" name="Picture 2" descr="Картинка 2 из 175"/>
          <p:cNvPicPr>
            <a:picLocks noChangeAspect="1" noChangeArrowheads="1"/>
          </p:cNvPicPr>
          <p:nvPr/>
        </p:nvPicPr>
        <p:blipFill>
          <a:blip r:embed="rId2" cstate="print"/>
          <a:srcRect/>
          <a:stretch>
            <a:fillRect/>
          </a:stretch>
        </p:blipFill>
        <p:spPr bwMode="auto">
          <a:xfrm>
            <a:off x="0" y="0"/>
            <a:ext cx="5143504" cy="6858000"/>
          </a:xfrm>
          <a:prstGeom prst="rect">
            <a:avLst/>
          </a:prstGeom>
          <a:ln>
            <a:noFill/>
          </a:ln>
          <a:effectLst>
            <a:softEdge rad="112500"/>
          </a:effectLst>
        </p:spPr>
      </p:pic>
    </p:spTree>
  </p:cSld>
  <p:clrMapOvr>
    <a:masterClrMapping/>
  </p:clrMapOvr>
  <p:transition spd="med" advTm="10156">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4" name="Picture 8" descr="Картинка 10 из 116"/>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0" y="0"/>
            <a:ext cx="5076825" cy="3629026"/>
          </a:xfrm>
          <a:prstGeom prst="rect">
            <a:avLst/>
          </a:prstGeom>
          <a:ln>
            <a:noFill/>
          </a:ln>
          <a:effectLst>
            <a:softEdge rad="112500"/>
          </a:effectLst>
        </p:spPr>
      </p:pic>
      <p:pic>
        <p:nvPicPr>
          <p:cNvPr id="45066" name="Picture 10" descr="Картинка 48 из 116"/>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5357818" y="285728"/>
            <a:ext cx="3500462" cy="2573376"/>
          </a:xfrm>
          <a:prstGeom prst="rect">
            <a:avLst/>
          </a:prstGeom>
          <a:ln>
            <a:noFill/>
          </a:ln>
          <a:effectLst>
            <a:softEdge rad="112500"/>
          </a:effectLst>
        </p:spPr>
      </p:pic>
      <p:pic>
        <p:nvPicPr>
          <p:cNvPr id="45068" name="Picture 12" descr="Картинка 67 из 116"/>
          <p:cNvPicPr>
            <a:picLocks noChangeAspect="1" noChangeArrowheads="1"/>
          </p:cNvPicPr>
          <p:nvPr/>
        </p:nvPicPr>
        <p:blipFill>
          <a:blip r:embed="rId5" cstate="email">
            <a:extLst>
              <a:ext uri="{28A0092B-C50C-407E-A947-70E740481C1C}">
                <a14:useLocalDpi xmlns="" xmlns:a14="http://schemas.microsoft.com/office/drawing/2010/main"/>
              </a:ext>
            </a:extLst>
          </a:blip>
          <a:srcRect/>
          <a:stretch>
            <a:fillRect/>
          </a:stretch>
        </p:blipFill>
        <p:spPr bwMode="auto">
          <a:xfrm>
            <a:off x="214282" y="3929066"/>
            <a:ext cx="3643338" cy="2684172"/>
          </a:xfrm>
          <a:prstGeom prst="rect">
            <a:avLst/>
          </a:prstGeom>
          <a:ln>
            <a:noFill/>
          </a:ln>
          <a:effectLst>
            <a:softEdge rad="112500"/>
          </a:effectLst>
        </p:spPr>
      </p:pic>
      <p:pic>
        <p:nvPicPr>
          <p:cNvPr id="45070" name="Picture 14" descr="Картинка 72 из 116"/>
          <p:cNvPicPr>
            <a:picLocks noChangeAspect="1" noChangeArrowheads="1"/>
          </p:cNvPicPr>
          <p:nvPr/>
        </p:nvPicPr>
        <p:blipFill>
          <a:blip r:embed="rId6" cstate="email">
            <a:extLst>
              <a:ext uri="{28A0092B-C50C-407E-A947-70E740481C1C}">
                <a14:useLocalDpi xmlns="" xmlns:a14="http://schemas.microsoft.com/office/drawing/2010/main"/>
              </a:ext>
            </a:extLst>
          </a:blip>
          <a:srcRect/>
          <a:stretch>
            <a:fillRect/>
          </a:stretch>
        </p:blipFill>
        <p:spPr bwMode="auto">
          <a:xfrm>
            <a:off x="4067175" y="3057524"/>
            <a:ext cx="5076825" cy="3800476"/>
          </a:xfrm>
          <a:prstGeom prst="rect">
            <a:avLst/>
          </a:prstGeom>
          <a:ln>
            <a:noFill/>
          </a:ln>
          <a:effectLst>
            <a:softEdge rad="112500"/>
          </a:effectLst>
        </p:spPr>
      </p:pic>
      <p:pic>
        <p:nvPicPr>
          <p:cNvPr id="7" name="Весна 45 года женский.mp3">
            <a:hlinkClick r:id="" action="ppaction://media"/>
          </p:cNvPr>
          <p:cNvPicPr>
            <a:picLocks noRot="1" noChangeAspect="1"/>
          </p:cNvPicPr>
          <p:nvPr>
            <a:audioFile r:link="rId1"/>
          </p:nvPr>
        </p:nvPicPr>
        <p:blipFill>
          <a:blip r:embed="rId7" cstate="print"/>
          <a:stretch>
            <a:fillRect/>
          </a:stretch>
        </p:blipFill>
        <p:spPr>
          <a:xfrm>
            <a:off x="4419600" y="3276600"/>
            <a:ext cx="304800" cy="304800"/>
          </a:xfrm>
          <a:prstGeom prst="rect">
            <a:avLst/>
          </a:prstGeom>
        </p:spPr>
      </p:pic>
    </p:spTree>
  </p:cSld>
  <p:clrMapOvr>
    <a:masterClrMapping/>
  </p:clrMapOvr>
  <p:transition spd="med" advTm="704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29">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3357562"/>
            <a:ext cx="5500694" cy="3500438"/>
          </a:xfrm>
        </p:spPr>
        <p:txBody>
          <a:bodyPr>
            <a:normAutofit/>
          </a:bodyPr>
          <a:lstStyle/>
          <a:p>
            <a:pPr>
              <a:lnSpc>
                <a:spcPct val="150000"/>
              </a:lnSpc>
            </a:pPr>
            <a:r>
              <a:rPr lang="ru-RU" sz="2000" b="1" dirty="0" smtClean="0">
                <a:effectLst>
                  <a:outerShdw blurRad="38100" dist="38100" dir="2700000" algn="tl">
                    <a:srgbClr val="000000">
                      <a:alpha val="43137"/>
                    </a:srgbClr>
                  </a:outerShdw>
                </a:effectLst>
                <a:latin typeface="+mj-lt"/>
              </a:rPr>
              <a:t>8 мая 1965 года </a:t>
            </a:r>
          </a:p>
          <a:p>
            <a:pPr>
              <a:lnSpc>
                <a:spcPct val="150000"/>
              </a:lnSpc>
            </a:pPr>
            <a:r>
              <a:rPr lang="ru-RU" sz="2000" b="1" dirty="0" smtClean="0">
                <a:effectLst>
                  <a:outerShdw blurRad="38100" dist="38100" dir="2700000" algn="tl">
                    <a:srgbClr val="000000">
                      <a:alpha val="43137"/>
                    </a:srgbClr>
                  </a:outerShdw>
                </a:effectLst>
                <a:latin typeface="+mj-lt"/>
              </a:rPr>
              <a:t>Москве было присвоено почетное звание </a:t>
            </a:r>
          </a:p>
          <a:p>
            <a:pPr>
              <a:lnSpc>
                <a:spcPct val="150000"/>
              </a:lnSpc>
            </a:pPr>
            <a:r>
              <a:rPr lang="ru-RU" sz="2000" b="1" dirty="0" smtClean="0">
                <a:effectLst>
                  <a:outerShdw blurRad="38100" dist="38100" dir="2700000" algn="tl">
                    <a:srgbClr val="000000">
                      <a:alpha val="43137"/>
                    </a:srgbClr>
                  </a:outerShdw>
                </a:effectLst>
                <a:latin typeface="+mj-lt"/>
              </a:rPr>
              <a:t>«город-герой» </a:t>
            </a:r>
          </a:p>
          <a:p>
            <a:pPr>
              <a:lnSpc>
                <a:spcPct val="150000"/>
              </a:lnSpc>
            </a:pPr>
            <a:r>
              <a:rPr lang="ru-RU" sz="2000" b="1" dirty="0" smtClean="0">
                <a:effectLst>
                  <a:outerShdw blurRad="38100" dist="38100" dir="2700000" algn="tl">
                    <a:srgbClr val="000000">
                      <a:alpha val="43137"/>
                    </a:srgbClr>
                  </a:outerShdw>
                </a:effectLst>
                <a:latin typeface="+mj-lt"/>
              </a:rPr>
              <a:t>за огромный вклад трудящихся Москвы </a:t>
            </a:r>
          </a:p>
          <a:p>
            <a:pPr>
              <a:lnSpc>
                <a:spcPct val="150000"/>
              </a:lnSpc>
            </a:pPr>
            <a:r>
              <a:rPr lang="ru-RU" sz="2000" b="1" dirty="0" smtClean="0">
                <a:effectLst>
                  <a:outerShdw blurRad="38100" dist="38100" dir="2700000" algn="tl">
                    <a:srgbClr val="000000">
                      <a:alpha val="43137"/>
                    </a:srgbClr>
                  </a:outerShdw>
                </a:effectLst>
                <a:latin typeface="+mj-lt"/>
              </a:rPr>
              <a:t>в дело обороны столицы и разгром </a:t>
            </a:r>
          </a:p>
          <a:p>
            <a:pPr>
              <a:lnSpc>
                <a:spcPct val="150000"/>
              </a:lnSpc>
            </a:pPr>
            <a:r>
              <a:rPr lang="ru-RU" sz="2000" b="1" dirty="0" smtClean="0">
                <a:effectLst>
                  <a:outerShdw blurRad="38100" dist="38100" dir="2700000" algn="tl">
                    <a:srgbClr val="000000">
                      <a:alpha val="43137"/>
                    </a:srgbClr>
                  </a:outerShdw>
                </a:effectLst>
                <a:latin typeface="+mj-lt"/>
              </a:rPr>
              <a:t>немцев под Москвой.</a:t>
            </a:r>
          </a:p>
          <a:p>
            <a:endParaRPr lang="ru-RU" dirty="0"/>
          </a:p>
        </p:txBody>
      </p:sp>
      <p:pic>
        <p:nvPicPr>
          <p:cNvPr id="1026" name="Picture 2" descr="Картинка 26 из 1844"/>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2786050" y="0"/>
            <a:ext cx="3786214" cy="2841436"/>
          </a:xfrm>
          <a:prstGeom prst="rect">
            <a:avLst/>
          </a:prstGeom>
          <a:ln>
            <a:noFill/>
          </a:ln>
          <a:effectLst>
            <a:softEdge rad="112500"/>
          </a:effectLst>
        </p:spPr>
      </p:pic>
      <p:pic>
        <p:nvPicPr>
          <p:cNvPr id="1030" name="Picture 6" descr="Картинка 106 из 4294"/>
          <p:cNvPicPr>
            <a:picLocks noChangeAspect="1" noChangeArrowheads="1"/>
          </p:cNvPicPr>
          <p:nvPr/>
        </p:nvPicPr>
        <p:blipFill>
          <a:blip r:embed="rId3" cstate="print"/>
          <a:srcRect/>
          <a:stretch>
            <a:fillRect/>
          </a:stretch>
        </p:blipFill>
        <p:spPr bwMode="auto">
          <a:xfrm>
            <a:off x="5476993" y="2285992"/>
            <a:ext cx="3667008" cy="4572008"/>
          </a:xfrm>
          <a:prstGeom prst="rect">
            <a:avLst/>
          </a:prstGeom>
          <a:ln>
            <a:noFill/>
          </a:ln>
          <a:effectLst>
            <a:softEdge rad="112500"/>
          </a:effectLst>
        </p:spPr>
      </p:pic>
    </p:spTree>
    <p:extLst>
      <p:ext uri="{BB962C8B-B14F-4D97-AF65-F5344CB8AC3E}">
        <p14:creationId xmlns="" xmlns:p14="http://schemas.microsoft.com/office/powerpoint/2010/main" val="1539840072"/>
      </p:ext>
    </p:extLst>
  </p:cSld>
  <p:clrMapOvr>
    <a:masterClrMapping/>
  </p:clrMapOvr>
  <p:transition spd="med" advTm="10312">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643306" y="0"/>
            <a:ext cx="5500694" cy="1754326"/>
          </a:xfrm>
          <a:prstGeom prst="rect">
            <a:avLst/>
          </a:prstGeom>
        </p:spPr>
        <p:txBody>
          <a:bodyPr wrap="square">
            <a:spAutoFit/>
          </a:bodyPr>
          <a:lstStyle/>
          <a:p>
            <a:pPr>
              <a:lnSpc>
                <a:spcPct val="150000"/>
              </a:lnSpc>
            </a:pPr>
            <a:r>
              <a:rPr lang="ru-RU" b="1" dirty="0" smtClean="0">
                <a:latin typeface="+mj-lt"/>
              </a:rPr>
              <a:t>Мы свою победу выстрадали честно,</a:t>
            </a:r>
            <a:br>
              <a:rPr lang="ru-RU" b="1" dirty="0" smtClean="0">
                <a:latin typeface="+mj-lt"/>
              </a:rPr>
            </a:br>
            <a:r>
              <a:rPr lang="ru-RU" b="1" dirty="0" smtClean="0">
                <a:latin typeface="+mj-lt"/>
              </a:rPr>
              <a:t>Преданы святому кровному родству.</a:t>
            </a:r>
            <a:br>
              <a:rPr lang="ru-RU" b="1" dirty="0" smtClean="0">
                <a:latin typeface="+mj-lt"/>
              </a:rPr>
            </a:br>
            <a:r>
              <a:rPr lang="ru-RU" b="1" dirty="0" smtClean="0">
                <a:latin typeface="+mj-lt"/>
              </a:rPr>
              <a:t>В каждом новом доме, в каждой новой песне</a:t>
            </a:r>
            <a:br>
              <a:rPr lang="ru-RU" b="1" dirty="0" smtClean="0">
                <a:latin typeface="+mj-lt"/>
              </a:rPr>
            </a:br>
            <a:r>
              <a:rPr lang="ru-RU" b="1" dirty="0" smtClean="0">
                <a:latin typeface="+mj-lt"/>
              </a:rPr>
              <a:t>Помните ушедших в битву за Москву!</a:t>
            </a:r>
            <a:endParaRPr lang="ru-RU" b="1" dirty="0">
              <a:latin typeface="+mj-lt"/>
            </a:endParaRPr>
          </a:p>
        </p:txBody>
      </p:sp>
      <p:pic>
        <p:nvPicPr>
          <p:cNvPr id="50180" name="Picture 4" descr="Картинка 30 из 2782">
            <a:hlinkClick r:id="rId2"/>
          </p:cNvPr>
          <p:cNvPicPr>
            <a:picLocks noChangeAspect="1" noChangeArrowheads="1"/>
          </p:cNvPicPr>
          <p:nvPr/>
        </p:nvPicPr>
        <p:blipFill>
          <a:blip r:embed="rId3" cstate="print"/>
          <a:srcRect/>
          <a:stretch>
            <a:fillRect/>
          </a:stretch>
        </p:blipFill>
        <p:spPr bwMode="auto">
          <a:xfrm>
            <a:off x="142844" y="1785926"/>
            <a:ext cx="8858312" cy="4924437"/>
          </a:xfrm>
          <a:prstGeom prst="rect">
            <a:avLst/>
          </a:prstGeom>
          <a:ln>
            <a:noFill/>
          </a:ln>
          <a:effectLst>
            <a:softEdge rad="112500"/>
          </a:effectLst>
        </p:spPr>
      </p:pic>
      <p:pic>
        <p:nvPicPr>
          <p:cNvPr id="50184" name="Picture 8" descr="Картинка 94 из 132">
            <a:hlinkClick r:id="rId4"/>
          </p:cNvPr>
          <p:cNvPicPr>
            <a:picLocks noChangeAspect="1" noChangeArrowheads="1" noCrop="1"/>
          </p:cNvPicPr>
          <p:nvPr/>
        </p:nvPicPr>
        <p:blipFill>
          <a:blip r:embed="rId5" cstate="print"/>
          <a:srcRect/>
          <a:stretch>
            <a:fillRect/>
          </a:stretch>
        </p:blipFill>
        <p:spPr bwMode="auto">
          <a:xfrm>
            <a:off x="2214546" y="1849190"/>
            <a:ext cx="3286148" cy="3380040"/>
          </a:xfrm>
          <a:prstGeom prst="rect">
            <a:avLst/>
          </a:prstGeom>
          <a:noFill/>
        </p:spPr>
      </p:pic>
    </p:spTree>
  </p:cSld>
  <p:clrMapOvr>
    <a:masterClrMapping/>
  </p:clrMapOvr>
  <p:transition spd="med" advTm="15079">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42844" y="142852"/>
            <a:ext cx="8858312" cy="2308324"/>
          </a:xfrm>
          <a:prstGeom prst="rect">
            <a:avLst/>
          </a:prstGeom>
        </p:spPr>
        <p:txBody>
          <a:bodyPr wrap="square">
            <a:spAutoFit/>
          </a:bodyPr>
          <a:lstStyle/>
          <a:p>
            <a:pPr algn="just"/>
            <a:r>
              <a:rPr lang="ru-RU" b="1" dirty="0" smtClean="0">
                <a:latin typeface="+mj-lt"/>
              </a:rPr>
              <a:t>	Среди крупнейших событий второй мировой войны битва под Москвой занимает особое место. Именно здесь, на подступах к столице, хваленая гитлеровская армия, в течение двух лет легким маршем прошедшая многие европейские страны, потерпела первое серьезное поражение.</a:t>
            </a:r>
          </a:p>
          <a:p>
            <a:pPr algn="just"/>
            <a:r>
              <a:rPr lang="ru-RU" b="1" dirty="0" smtClean="0">
                <a:latin typeface="+mj-lt"/>
              </a:rPr>
              <a:t>	С захватом Москвы Гитлер связывал решающий успех в войне с Советским Союзом. Он рассчитывал сделать это уже в первые недели своего наступления. </a:t>
            </a:r>
            <a:endParaRPr lang="ru-RU" b="1" dirty="0">
              <a:latin typeface="+mj-lt"/>
            </a:endParaRPr>
          </a:p>
        </p:txBody>
      </p:sp>
      <p:pic>
        <p:nvPicPr>
          <p:cNvPr id="1027" name="Picture 3" descr="C:\Documents and Settings\Admin\Рабочий стол\Новая папка\21.jpg"/>
          <p:cNvPicPr>
            <a:picLocks noChangeAspect="1" noChangeArrowheads="1"/>
          </p:cNvPicPr>
          <p:nvPr/>
        </p:nvPicPr>
        <p:blipFill>
          <a:blip r:embed="rId2" cstate="print"/>
          <a:srcRect/>
          <a:stretch>
            <a:fillRect/>
          </a:stretch>
        </p:blipFill>
        <p:spPr bwMode="auto">
          <a:xfrm flipH="1">
            <a:off x="2714612" y="2500306"/>
            <a:ext cx="6138449" cy="408206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advTm="10938">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42844" y="2571744"/>
            <a:ext cx="4143372" cy="2585323"/>
          </a:xfrm>
          <a:prstGeom prst="rect">
            <a:avLst/>
          </a:prstGeom>
        </p:spPr>
        <p:txBody>
          <a:bodyPr wrap="square">
            <a:spAutoFit/>
          </a:bodyPr>
          <a:lstStyle/>
          <a:p>
            <a:pPr>
              <a:lnSpc>
                <a:spcPct val="150000"/>
              </a:lnSpc>
            </a:pPr>
            <a:r>
              <a:rPr lang="ru-RU" b="1" dirty="0" smtClean="0">
                <a:effectLst>
                  <a:outerShdw blurRad="38100" dist="38100" dir="2700000" algn="tl">
                    <a:srgbClr val="000000">
                      <a:alpha val="43137"/>
                    </a:srgbClr>
                  </a:outerShdw>
                </a:effectLst>
                <a:latin typeface="+mj-lt"/>
              </a:rPr>
              <a:t>Москва! Ты в солдатской шинели</a:t>
            </a:r>
            <a:br>
              <a:rPr lang="ru-RU" b="1" dirty="0" smtClean="0">
                <a:effectLst>
                  <a:outerShdw blurRad="38100" dist="38100" dir="2700000" algn="tl">
                    <a:srgbClr val="000000">
                      <a:alpha val="43137"/>
                    </a:srgbClr>
                  </a:outerShdw>
                </a:effectLst>
                <a:latin typeface="+mj-lt"/>
              </a:rPr>
            </a:br>
            <a:r>
              <a:rPr lang="ru-RU" b="1" dirty="0" smtClean="0">
                <a:effectLst>
                  <a:outerShdw blurRad="38100" dist="38100" dir="2700000" algn="tl">
                    <a:srgbClr val="000000">
                      <a:alpha val="43137"/>
                    </a:srgbClr>
                  </a:outerShdw>
                </a:effectLst>
                <a:latin typeface="+mj-lt"/>
              </a:rPr>
              <a:t>Прошла, не склонив головы!</a:t>
            </a:r>
            <a:br>
              <a:rPr lang="ru-RU" b="1" dirty="0" smtClean="0">
                <a:effectLst>
                  <a:outerShdw blurRad="38100" dist="38100" dir="2700000" algn="tl">
                    <a:srgbClr val="000000">
                      <a:alpha val="43137"/>
                    </a:srgbClr>
                  </a:outerShdw>
                </a:effectLst>
                <a:latin typeface="+mj-lt"/>
              </a:rPr>
            </a:br>
            <a:r>
              <a:rPr lang="ru-RU" b="1" dirty="0" smtClean="0">
                <a:effectLst>
                  <a:outerShdw blurRad="38100" dist="38100" dir="2700000" algn="tl">
                    <a:srgbClr val="000000">
                      <a:alpha val="43137"/>
                    </a:srgbClr>
                  </a:outerShdw>
                </a:effectLst>
                <a:latin typeface="+mj-lt"/>
              </a:rPr>
              <a:t>И сколько б мы песен ни пели</a:t>
            </a:r>
            <a:br>
              <a:rPr lang="ru-RU" b="1" dirty="0" smtClean="0">
                <a:effectLst>
                  <a:outerShdw blurRad="38100" dist="38100" dir="2700000" algn="tl">
                    <a:srgbClr val="000000">
                      <a:alpha val="43137"/>
                    </a:srgbClr>
                  </a:outerShdw>
                </a:effectLst>
                <a:latin typeface="+mj-lt"/>
              </a:rPr>
            </a:br>
            <a:r>
              <a:rPr lang="ru-RU" b="1" dirty="0" smtClean="0">
                <a:effectLst>
                  <a:outerShdw blurRad="38100" dist="38100" dir="2700000" algn="tl">
                    <a:srgbClr val="000000">
                      <a:alpha val="43137"/>
                    </a:srgbClr>
                  </a:outerShdw>
                </a:effectLst>
                <a:latin typeface="+mj-lt"/>
              </a:rPr>
              <a:t>Их мало для нашей Москвы.</a:t>
            </a:r>
          </a:p>
          <a:p>
            <a:pPr algn="ctr">
              <a:lnSpc>
                <a:spcPct val="150000"/>
              </a:lnSpc>
            </a:pPr>
            <a:r>
              <a:rPr lang="ru-RU" b="1" dirty="0" smtClean="0">
                <a:effectLst>
                  <a:outerShdw blurRad="38100" dist="38100" dir="2700000" algn="tl">
                    <a:srgbClr val="000000">
                      <a:alpha val="43137"/>
                    </a:srgbClr>
                  </a:outerShdw>
                </a:effectLst>
                <a:latin typeface="+mj-lt"/>
              </a:rPr>
              <a:t/>
            </a:r>
            <a:br>
              <a:rPr lang="ru-RU" b="1" dirty="0" smtClean="0">
                <a:effectLst>
                  <a:outerShdw blurRad="38100" dist="38100" dir="2700000" algn="tl">
                    <a:srgbClr val="000000">
                      <a:alpha val="43137"/>
                    </a:srgbClr>
                  </a:outerShdw>
                </a:effectLst>
                <a:latin typeface="+mj-lt"/>
              </a:rPr>
            </a:br>
            <a:r>
              <a:rPr lang="ru-RU" b="1" dirty="0" smtClean="0">
                <a:effectLst>
                  <a:outerShdw blurRad="38100" dist="38100" dir="2700000" algn="tl">
                    <a:srgbClr val="000000">
                      <a:alpha val="43137"/>
                    </a:srgbClr>
                  </a:outerShdw>
                </a:effectLst>
                <a:latin typeface="+mj-lt"/>
              </a:rPr>
              <a:t>                       </a:t>
            </a:r>
            <a:r>
              <a:rPr lang="ru-RU" b="1" i="1" dirty="0" smtClean="0">
                <a:effectLst>
                  <a:outerShdw blurRad="38100" dist="38100" dir="2700000" algn="tl">
                    <a:srgbClr val="000000">
                      <a:alpha val="43137"/>
                    </a:srgbClr>
                  </a:outerShdw>
                </a:effectLst>
                <a:latin typeface="+mj-lt"/>
              </a:rPr>
              <a:t>Михаил Светлов</a:t>
            </a:r>
            <a:endParaRPr lang="ru-RU" b="1" dirty="0">
              <a:effectLst>
                <a:outerShdw blurRad="38100" dist="38100" dir="2700000" algn="tl">
                  <a:srgbClr val="000000">
                    <a:alpha val="43137"/>
                  </a:srgbClr>
                </a:outerShdw>
              </a:effectLst>
              <a:latin typeface="+mj-lt"/>
            </a:endParaRPr>
          </a:p>
        </p:txBody>
      </p:sp>
      <p:pic>
        <p:nvPicPr>
          <p:cNvPr id="1026" name="Picture 2" descr="C:\Documents and Settings\Admin\Рабочий стол\Новая папка\20.jpg"/>
          <p:cNvPicPr>
            <a:picLocks noChangeAspect="1" noChangeArrowheads="1"/>
          </p:cNvPicPr>
          <p:nvPr/>
        </p:nvPicPr>
        <p:blipFill>
          <a:blip r:embed="rId2" cstate="print"/>
          <a:srcRect/>
          <a:stretch>
            <a:fillRect/>
          </a:stretch>
        </p:blipFill>
        <p:spPr bwMode="auto">
          <a:xfrm>
            <a:off x="4214810" y="142852"/>
            <a:ext cx="4786346" cy="658814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advTm="7734">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4572000" y="1071546"/>
            <a:ext cx="4572000"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mj-lt"/>
                <a:ea typeface="Times New Roman" pitchFamily="18" charset="0"/>
                <a:cs typeface="Arial" pitchFamily="34" charset="0"/>
              </a:rPr>
              <a:t>5 декабря 1941 года…</a:t>
            </a:r>
          </a:p>
          <a:p>
            <a:pPr marL="0" marR="0" lvl="0" indent="0" algn="ctr" defTabSz="914400" rtl="0" eaLnBrk="1" fontAlgn="base" latinLnBrk="0" hangingPunct="1">
              <a:lnSpc>
                <a:spcPct val="150000"/>
              </a:lnSpc>
              <a:spcBef>
                <a:spcPct val="0"/>
              </a:spcBef>
              <a:spcAft>
                <a:spcPct val="0"/>
              </a:spcAft>
              <a:buClrTx/>
              <a:buSzTx/>
              <a:buFontTx/>
              <a:buNone/>
              <a:tabLst/>
            </a:pPr>
            <a:endParaRPr kumimoji="0" lang="ru-RU"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mj-lt"/>
              <a:cs typeface="Arial" pitchFamily="34"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mj-lt"/>
                <a:ea typeface="Times New Roman" pitchFamily="18" charset="0"/>
                <a:cs typeface="Arial" pitchFamily="34" charset="0"/>
              </a:rPr>
              <a:t>В этот день                                  Великой Отечественной войны </a:t>
            </a:r>
          </a:p>
          <a:p>
            <a:pPr marL="0" marR="0" lvl="0" indent="0" algn="ctr" defTabSz="914400" rtl="0" eaLnBrk="0" fontAlgn="base" latinLnBrk="0" hangingPunct="0">
              <a:lnSpc>
                <a:spcPct val="15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mj-lt"/>
                <a:ea typeface="Times New Roman" pitchFamily="18" charset="0"/>
                <a:cs typeface="Arial" pitchFamily="34" charset="0"/>
              </a:rPr>
              <a:t>1941 - 1945 </a:t>
            </a:r>
          </a:p>
          <a:p>
            <a:pPr marL="0" marR="0" lvl="0" indent="0" algn="ctr" defTabSz="914400" rtl="0" eaLnBrk="0" fontAlgn="base" latinLnBrk="0" hangingPunct="0">
              <a:lnSpc>
                <a:spcPct val="15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mj-lt"/>
                <a:ea typeface="Times New Roman" pitchFamily="18" charset="0"/>
                <a:cs typeface="Arial" pitchFamily="34" charset="0"/>
              </a:rPr>
              <a:t>началось контрнаступление советских войск</a:t>
            </a:r>
          </a:p>
          <a:p>
            <a:pPr marL="0" marR="0" lvl="0" indent="0" algn="ctr" defTabSz="914400" rtl="0" eaLnBrk="0" fontAlgn="base" latinLnBrk="0" hangingPunct="0">
              <a:lnSpc>
                <a:spcPct val="15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mj-lt"/>
                <a:ea typeface="Times New Roman" pitchFamily="18" charset="0"/>
                <a:cs typeface="Arial" pitchFamily="34" charset="0"/>
              </a:rPr>
              <a:t> под Москвой,</a:t>
            </a:r>
          </a:p>
          <a:p>
            <a:pPr marL="0" marR="0" lvl="0" indent="0" algn="ctr" defTabSz="914400" rtl="0" eaLnBrk="0" fontAlgn="base" latinLnBrk="0" hangingPunct="0">
              <a:lnSpc>
                <a:spcPct val="15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mj-lt"/>
                <a:ea typeface="Times New Roman" pitchFamily="18" charset="0"/>
                <a:cs typeface="Arial" pitchFamily="34" charset="0"/>
              </a:rPr>
              <a:t> окончившееся разгромом немецко-фашистских армий.    </a:t>
            </a:r>
            <a:endParaRPr kumimoji="0" lang="ru-RU"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mj-lt"/>
              <a:cs typeface="Arial" pitchFamily="34" charset="0"/>
            </a:endParaRPr>
          </a:p>
        </p:txBody>
      </p:sp>
      <p:pic>
        <p:nvPicPr>
          <p:cNvPr id="3075" name="Picture 3" descr="G:\БИТВА ПОД МОСКВОЙ\6.jpg"/>
          <p:cNvPicPr>
            <a:picLocks noChangeAspect="1" noChangeArrowheads="1"/>
          </p:cNvPicPr>
          <p:nvPr/>
        </p:nvPicPr>
        <p:blipFill>
          <a:blip r:embed="rId2" cstate="print"/>
          <a:srcRect/>
          <a:stretch>
            <a:fillRect/>
          </a:stretch>
        </p:blipFill>
        <p:spPr bwMode="auto">
          <a:xfrm>
            <a:off x="142844" y="142852"/>
            <a:ext cx="4270283" cy="6572296"/>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ransition spd="med" advTm="10406">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5786430"/>
            <a:ext cx="9144000" cy="1071570"/>
          </a:xfrm>
        </p:spPr>
        <p:txBody>
          <a:bodyPr>
            <a:normAutofit/>
          </a:bodyPr>
          <a:lstStyle/>
          <a:p>
            <a:r>
              <a:rPr lang="ru-RU" sz="1800" b="1" dirty="0" smtClean="0">
                <a:effectLst>
                  <a:outerShdw blurRad="38100" dist="38100" dir="2700000" algn="tl">
                    <a:srgbClr val="000000">
                      <a:alpha val="43137"/>
                    </a:srgbClr>
                  </a:outerShdw>
                </a:effectLst>
                <a:latin typeface="+mj-lt"/>
              </a:rPr>
              <a:t>Великая Отечественная война была тяжелым испытанием для советских людей. Враг захватил большую территорию Советского Союза.                            Фашисты рвались к сердцу нашей Родины - Москве. </a:t>
            </a:r>
          </a:p>
          <a:p>
            <a:pPr>
              <a:lnSpc>
                <a:spcPct val="110000"/>
              </a:lnSpc>
            </a:pPr>
            <a:endParaRPr lang="ru-RU" dirty="0"/>
          </a:p>
        </p:txBody>
      </p:sp>
      <p:pic>
        <p:nvPicPr>
          <p:cNvPr id="2050" name="Picture 2" descr="G:\БИТВА ПОД МОСКВОЙ\23.jp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0" y="0"/>
            <a:ext cx="9144000" cy="5715016"/>
          </a:xfrm>
          <a:prstGeom prst="rect">
            <a:avLst/>
          </a:prstGeom>
          <a:ln>
            <a:noFill/>
          </a:ln>
          <a:effectLst>
            <a:softEdge rad="112500"/>
          </a:effectLst>
        </p:spPr>
      </p:pic>
    </p:spTree>
  </p:cSld>
  <p:clrMapOvr>
    <a:masterClrMapping/>
  </p:clrMapOvr>
  <p:transition spd="med" advTm="10391">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5857892"/>
            <a:ext cx="9144000" cy="1000108"/>
          </a:xfrm>
        </p:spPr>
        <p:txBody>
          <a:bodyPr>
            <a:normAutofit/>
          </a:bodyPr>
          <a:lstStyle/>
          <a:p>
            <a:r>
              <a:rPr lang="ru-RU" sz="1800" b="1" dirty="0" smtClean="0">
                <a:effectLst>
                  <a:outerShdw blurRad="38100" dist="38100" dir="2700000" algn="tl">
                    <a:srgbClr val="000000">
                      <a:alpha val="43137"/>
                    </a:srgbClr>
                  </a:outerShdw>
                </a:effectLst>
                <a:latin typeface="+mj-lt"/>
              </a:rPr>
              <a:t>Все жители поднялись на защиту родного города. На высоких зданиях поставили зенитные орудия. В часы воздушных налетов москвичи                        занимали на крышах домов боевые посты. </a:t>
            </a:r>
            <a:endParaRPr lang="ru-RU" sz="1800" dirty="0"/>
          </a:p>
        </p:txBody>
      </p:sp>
      <p:pic>
        <p:nvPicPr>
          <p:cNvPr id="18434" name="Picture 2" descr="G:\БИТВА ПОД МОСКВОЙ\35.jpg"/>
          <p:cNvPicPr>
            <a:picLocks noChangeAspect="1" noChangeArrowheads="1"/>
          </p:cNvPicPr>
          <p:nvPr/>
        </p:nvPicPr>
        <p:blipFill>
          <a:blip r:embed="rId2" cstate="print"/>
          <a:srcRect/>
          <a:stretch>
            <a:fillRect/>
          </a:stretch>
        </p:blipFill>
        <p:spPr bwMode="auto">
          <a:xfrm>
            <a:off x="0" y="0"/>
            <a:ext cx="9144000" cy="5786454"/>
          </a:xfrm>
          <a:prstGeom prst="rect">
            <a:avLst/>
          </a:prstGeom>
          <a:ln>
            <a:noFill/>
          </a:ln>
          <a:effectLst>
            <a:softEdge rad="112500"/>
          </a:effectLst>
        </p:spPr>
      </p:pic>
    </p:spTree>
  </p:cSld>
  <p:clrMapOvr>
    <a:masterClrMapping/>
  </p:clrMapOvr>
  <p:transition spd="med" advTm="1039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6000768"/>
            <a:ext cx="9144000" cy="714380"/>
          </a:xfrm>
        </p:spPr>
        <p:txBody>
          <a:bodyPr>
            <a:normAutofit fontScale="40000" lnSpcReduction="20000"/>
          </a:bodyPr>
          <a:lstStyle/>
          <a:p>
            <a:pPr>
              <a:lnSpc>
                <a:spcPct val="120000"/>
              </a:lnSpc>
            </a:pPr>
            <a:r>
              <a:rPr lang="ru-RU" sz="4500" b="1" dirty="0" smtClean="0">
                <a:effectLst>
                  <a:outerShdw blurRad="38100" dist="38100" dir="2700000" algn="tl">
                    <a:srgbClr val="000000">
                      <a:alpha val="43137"/>
                    </a:srgbClr>
                  </a:outerShdw>
                </a:effectLst>
                <a:latin typeface="+mj-lt"/>
              </a:rPr>
              <a:t>Дети, старики, женщины спускались в метро. </a:t>
            </a:r>
          </a:p>
          <a:p>
            <a:pPr>
              <a:lnSpc>
                <a:spcPct val="120000"/>
              </a:lnSpc>
            </a:pPr>
            <a:r>
              <a:rPr lang="ru-RU" sz="4500" b="1" dirty="0" smtClean="0">
                <a:effectLst>
                  <a:outerShdw blurRad="38100" dist="38100" dir="2700000" algn="tl">
                    <a:srgbClr val="000000">
                      <a:alpha val="43137"/>
                    </a:srgbClr>
                  </a:outerShdw>
                </a:effectLst>
                <a:latin typeface="+mj-lt"/>
              </a:rPr>
              <a:t>Оно стало надежным укрытием. </a:t>
            </a:r>
          </a:p>
          <a:p>
            <a:pPr>
              <a:lnSpc>
                <a:spcPct val="170000"/>
              </a:lnSpc>
            </a:pPr>
            <a:endParaRPr lang="ru-RU" dirty="0"/>
          </a:p>
        </p:txBody>
      </p:sp>
      <p:pic>
        <p:nvPicPr>
          <p:cNvPr id="19462" name="Picture 6" descr="Картинка 3 из 3276"/>
          <p:cNvPicPr>
            <a:picLocks noChangeAspect="1" noChangeArrowheads="1"/>
          </p:cNvPicPr>
          <p:nvPr/>
        </p:nvPicPr>
        <p:blipFill>
          <a:blip r:embed="rId2" cstate="print"/>
          <a:srcRect/>
          <a:stretch>
            <a:fillRect/>
          </a:stretch>
        </p:blipFill>
        <p:spPr bwMode="auto">
          <a:xfrm>
            <a:off x="0" y="0"/>
            <a:ext cx="9144000" cy="5929330"/>
          </a:xfrm>
          <a:prstGeom prst="rect">
            <a:avLst/>
          </a:prstGeom>
          <a:ln>
            <a:noFill/>
          </a:ln>
          <a:effectLst>
            <a:softEdge rad="112500"/>
          </a:effectLst>
        </p:spPr>
      </p:pic>
    </p:spTree>
  </p:cSld>
  <p:clrMapOvr>
    <a:masterClrMapping/>
  </p:clrMapOvr>
  <p:transition spd="med" advTm="1025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5715016"/>
            <a:ext cx="9144000" cy="1142984"/>
          </a:xfrm>
        </p:spPr>
        <p:txBody>
          <a:bodyPr>
            <a:normAutofit/>
          </a:bodyPr>
          <a:lstStyle/>
          <a:p>
            <a:r>
              <a:rPr lang="ru-RU" sz="1800" b="1" dirty="0" smtClean="0">
                <a:effectLst>
                  <a:outerShdw blurRad="38100" dist="38100" dir="2700000" algn="tl">
                    <a:srgbClr val="000000">
                      <a:alpha val="43137"/>
                    </a:srgbClr>
                  </a:outerShdw>
                </a:effectLst>
                <a:latin typeface="+mj-lt"/>
              </a:rPr>
              <a:t>Чтобы город был неузнаваемым для вражеских летчиков, </a:t>
            </a:r>
          </a:p>
          <a:p>
            <a:r>
              <a:rPr lang="ru-RU" sz="1800" b="1" dirty="0" smtClean="0">
                <a:effectLst>
                  <a:outerShdw blurRad="38100" dist="38100" dir="2700000" algn="tl">
                    <a:srgbClr val="000000">
                      <a:alpha val="43137"/>
                    </a:srgbClr>
                  </a:outerShdw>
                </a:effectLst>
                <a:latin typeface="+mj-lt"/>
              </a:rPr>
              <a:t>с воздуха, его тщательно замаскировали, например,  </a:t>
            </a:r>
          </a:p>
          <a:p>
            <a:r>
              <a:rPr lang="ru-RU" sz="1800" b="1" dirty="0" smtClean="0">
                <a:effectLst>
                  <a:outerShdw blurRad="38100" dist="38100" dir="2700000" algn="tl">
                    <a:srgbClr val="000000">
                      <a:alpha val="43137"/>
                    </a:srgbClr>
                  </a:outerShdw>
                </a:effectLst>
                <a:latin typeface="+mj-lt"/>
              </a:rPr>
              <a:t>на здании Большого театра нарисовали кусты, деревья, дороги. </a:t>
            </a:r>
            <a:endParaRPr lang="ru-RU" sz="1800" dirty="0"/>
          </a:p>
        </p:txBody>
      </p:sp>
      <p:pic>
        <p:nvPicPr>
          <p:cNvPr id="18434" name="Picture 2" descr="Картинка 87 из 114"/>
          <p:cNvPicPr>
            <a:picLocks noChangeAspect="1" noChangeArrowheads="1"/>
          </p:cNvPicPr>
          <p:nvPr/>
        </p:nvPicPr>
        <p:blipFill>
          <a:blip r:embed="rId2" cstate="print"/>
          <a:srcRect/>
          <a:stretch>
            <a:fillRect/>
          </a:stretch>
        </p:blipFill>
        <p:spPr bwMode="auto">
          <a:xfrm>
            <a:off x="0" y="0"/>
            <a:ext cx="9144000" cy="5643578"/>
          </a:xfrm>
          <a:prstGeom prst="rect">
            <a:avLst/>
          </a:prstGeom>
          <a:ln>
            <a:noFill/>
          </a:ln>
          <a:effectLst>
            <a:softEdge rad="112500"/>
          </a:effectLst>
        </p:spPr>
      </p:pic>
    </p:spTree>
  </p:cSld>
  <p:clrMapOvr>
    <a:masterClrMapping/>
  </p:clrMapOvr>
  <p:transition spd="med" advTm="12750">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1150</TotalTime>
  <Words>484</Words>
  <Application>Microsoft Office PowerPoint</Application>
  <PresentationFormat>Экран (4:3)</PresentationFormat>
  <Paragraphs>64</Paragraphs>
  <Slides>29</Slides>
  <Notes>0</Notes>
  <HiddenSlides>0</HiddenSlides>
  <MMClips>3</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Апекс</vt:lpstr>
      <vt:lpstr>Битва  под  Москвой</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Битва под Москвой</dc:title>
  <dc:creator>Ирина</dc:creator>
  <cp:lastModifiedBy>Ирина Александровна</cp:lastModifiedBy>
  <cp:revision>87</cp:revision>
  <dcterms:created xsi:type="dcterms:W3CDTF">2009-11-27T20:36:20Z</dcterms:created>
  <dcterms:modified xsi:type="dcterms:W3CDTF">2013-12-18T08:56:59Z</dcterms:modified>
</cp:coreProperties>
</file>