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0"/>
  </p:notesMasterIdLst>
  <p:sldIdLst>
    <p:sldId id="258" r:id="rId2"/>
    <p:sldId id="256" r:id="rId3"/>
    <p:sldId id="257" r:id="rId4"/>
    <p:sldId id="288" r:id="rId5"/>
    <p:sldId id="318" r:id="rId6"/>
    <p:sldId id="301" r:id="rId7"/>
    <p:sldId id="299" r:id="rId8"/>
    <p:sldId id="316" r:id="rId9"/>
    <p:sldId id="319" r:id="rId10"/>
    <p:sldId id="314" r:id="rId11"/>
    <p:sldId id="321" r:id="rId12"/>
    <p:sldId id="320" r:id="rId13"/>
    <p:sldId id="315" r:id="rId14"/>
    <p:sldId id="274" r:id="rId15"/>
    <p:sldId id="303" r:id="rId16"/>
    <p:sldId id="291" r:id="rId17"/>
    <p:sldId id="311" r:id="rId18"/>
    <p:sldId id="322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1781" autoAdjust="0"/>
  </p:normalViewPr>
  <p:slideViewPr>
    <p:cSldViewPr>
      <p:cViewPr>
        <p:scale>
          <a:sx n="80" d="100"/>
          <a:sy n="80" d="100"/>
        </p:scale>
        <p:origin x="-816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w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2.emf"/><Relationship Id="rId6" Type="http://schemas.openxmlformats.org/officeDocument/2006/relationships/image" Target="../media/image13.e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Relationship Id="rId9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5.emf"/><Relationship Id="rId7" Type="http://schemas.openxmlformats.org/officeDocument/2006/relationships/image" Target="../media/image30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9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33901-7C52-4F57-8732-BEBC7FDF5F76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7EF4F-2533-41CC-B79E-DAC991C549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08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Разработав теорию химического строения органических</a:t>
            </a:r>
            <a:r>
              <a:rPr lang="ru-RU" baseline="0" dirty="0" smtClean="0"/>
              <a:t> соединений и подтвердив ее правильность синтезом новых соединений, А.М.Бутлеров утверждал, что она должна и будет развиваться.</a:t>
            </a:r>
          </a:p>
          <a:p>
            <a:r>
              <a:rPr lang="ru-RU" baseline="0" dirty="0" smtClean="0"/>
              <a:t>         Эти слова оказались пророческими. Сегодня нам предстоит познакомиться с этими </a:t>
            </a:r>
            <a:r>
              <a:rPr lang="ru-RU" i="1" baseline="0" dirty="0" smtClean="0"/>
              <a:t>«новыми воззрениями»  </a:t>
            </a:r>
            <a:r>
              <a:rPr lang="ru-RU" i="0" baseline="0" dirty="0" smtClean="0"/>
              <a:t>(по словам А.М.Бутлерова)  - </a:t>
            </a:r>
            <a:r>
              <a:rPr lang="ru-RU" b="1" i="0" baseline="0" dirty="0" smtClean="0"/>
              <a:t>электронными представлениями в органической химии</a:t>
            </a:r>
            <a:r>
              <a:rPr lang="ru-RU" i="0" baseline="0" dirty="0" smtClean="0"/>
              <a:t>.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7EF4F-2533-41CC-B79E-DAC991C549C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Из курсов</a:t>
            </a:r>
            <a:r>
              <a:rPr lang="ru-RU" baseline="0" dirty="0" smtClean="0"/>
              <a:t> физики и химии вы уже знаете, что в начале 20 в было доказано, что  атом образует сложную систему, в состав которой входит ядро и электроны.</a:t>
            </a:r>
          </a:p>
          <a:p>
            <a:r>
              <a:rPr lang="ru-RU" baseline="0" dirty="0" smtClean="0"/>
              <a:t>      - </a:t>
            </a:r>
            <a:r>
              <a:rPr lang="ru-RU" i="1" baseline="0" dirty="0" smtClean="0"/>
              <a:t>В чем заключается физический смысл порядкового номера элемента?  Номера периода?    Номера группы?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7EF4F-2533-41CC-B79E-DAC991C549C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7EF4F-2533-41CC-B79E-DAC991C549C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F6C813-EF9B-4951-8E9B-D62191A304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82296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Гибридизация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орбиталей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и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строение молекул этана, этилена и ацетилена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3923928" y="116632"/>
          <a:ext cx="1409452" cy="1428893"/>
        </p:xfrm>
        <a:graphic>
          <a:graphicData uri="http://schemas.openxmlformats.org/presentationml/2006/ole">
            <p:oleObj spid="_x0000_s51213" name="CS ChemDraw Drawing" r:id="rId3" imgW="540548" imgH="547931" progId="ChemDraw.Document.6.0">
              <p:embed/>
            </p:oleObj>
          </a:graphicData>
        </a:graphic>
      </p:graphicFrame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179512" y="3212976"/>
          <a:ext cx="1651124" cy="1651124"/>
        </p:xfrm>
        <a:graphic>
          <a:graphicData uri="http://schemas.openxmlformats.org/presentationml/2006/ole">
            <p:oleObj spid="_x0000_s51214" name="CS ChemDraw Drawing" r:id="rId4" imgW="578850" imgH="578732" progId="ChemDraw.Document.6.0">
              <p:embed/>
            </p:oleObj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3635896" y="5013176"/>
          <a:ext cx="1846262" cy="1663700"/>
        </p:xfrm>
        <a:graphic>
          <a:graphicData uri="http://schemas.openxmlformats.org/presentationml/2006/ole">
            <p:oleObj spid="_x0000_s51215" name="CS ChemDraw Drawing" r:id="rId5" imgW="612567" imgH="552524" progId="ChemDraw.Document.6.0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44208" y="4869160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Дзенис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А.В.,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учитель химии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Подразделение ЦО 109 в 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ФНКЦ ДГОИ 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им. Д.Рогачева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314096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(материалы  к  уроку)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3491880" y="476672"/>
            <a:ext cx="2160240" cy="36004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55576" y="1772816"/>
          <a:ext cx="720080" cy="720080"/>
        </p:xfrm>
        <a:graphic>
          <a:graphicData uri="http://schemas.openxmlformats.org/presentationml/2006/ole">
            <p:oleObj spid="_x0000_s70697" name="CS ChemDraw Drawing" r:id="rId3" imgW="334201" imgH="334216" progId="ChemDraw.Document.6.0">
              <p:embed/>
            </p:oleObj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612775" y="2855913"/>
          <a:ext cx="1138238" cy="1008062"/>
        </p:xfrm>
        <a:graphic>
          <a:graphicData uri="http://schemas.openxmlformats.org/presentationml/2006/ole">
            <p:oleObj spid="_x0000_s70698" name="CS ChemDraw Drawing" r:id="rId4" imgW="503864" imgH="446612" progId="ChemDraw.Document.6.0">
              <p:embed/>
            </p:oleObj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396875" y="4217988"/>
          <a:ext cx="1379538" cy="509587"/>
        </p:xfrm>
        <a:graphic>
          <a:graphicData uri="http://schemas.openxmlformats.org/presentationml/2006/ole">
            <p:oleObj spid="_x0000_s70699" name="CS ChemDraw Drawing" r:id="rId5" imgW="568331" imgH="209662" progId="ChemDraw.Document.6.0">
              <p:embed/>
            </p:oleObj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3709988" y="2130425"/>
          <a:ext cx="1311275" cy="655638"/>
        </p:xfrm>
        <a:graphic>
          <a:graphicData uri="http://schemas.openxmlformats.org/presentationml/2006/ole">
            <p:oleObj spid="_x0000_s70700" name="CS ChemDraw Drawing" r:id="rId6" imgW="418898" imgH="209392" progId="ChemDraw.Document.6.0">
              <p:embed/>
            </p:oleObj>
          </a:graphicData>
        </a:graphic>
      </p:graphicFrame>
      <p:graphicFrame>
        <p:nvGraphicFramePr>
          <p:cNvPr id="2065" name="Object 17"/>
          <p:cNvGraphicFramePr>
            <a:graphicFrameLocks noChangeAspect="1"/>
          </p:cNvGraphicFramePr>
          <p:nvPr/>
        </p:nvGraphicFramePr>
        <p:xfrm>
          <a:off x="3707904" y="2852936"/>
          <a:ext cx="1311275" cy="655637"/>
        </p:xfrm>
        <a:graphic>
          <a:graphicData uri="http://schemas.openxmlformats.org/presentationml/2006/ole">
            <p:oleObj spid="_x0000_s70701" name="CS ChemDraw Drawing" r:id="rId7" imgW="422674" imgH="211553" progId="ChemDraw.Document.6.0">
              <p:embed/>
            </p:oleObj>
          </a:graphicData>
        </a:graphic>
      </p:graphicFrame>
      <p:graphicFrame>
        <p:nvGraphicFramePr>
          <p:cNvPr id="2066" name="Object 18"/>
          <p:cNvGraphicFramePr>
            <a:graphicFrameLocks noChangeAspect="1"/>
          </p:cNvGraphicFramePr>
          <p:nvPr/>
        </p:nvGraphicFramePr>
        <p:xfrm>
          <a:off x="3709988" y="3571875"/>
          <a:ext cx="1311275" cy="655638"/>
        </p:xfrm>
        <a:graphic>
          <a:graphicData uri="http://schemas.openxmlformats.org/presentationml/2006/ole">
            <p:oleObj spid="_x0000_s70702" name="CS ChemDraw Drawing" r:id="rId8" imgW="416200" imgH="209662" progId="ChemDraw.Document.6.0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9552" y="2564904"/>
            <a:ext cx="1145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 -</a:t>
            </a:r>
            <a:r>
              <a:rPr lang="ru-RU" sz="1400" dirty="0" smtClean="0"/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орбиталь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3789040"/>
            <a:ext cx="1221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en-US" sz="1400" baseline="-25000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орбиталь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436510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(3)</a:t>
            </a:r>
            <a:r>
              <a:rPr lang="ru-RU" sz="1400" dirty="0" smtClean="0"/>
              <a:t> </a:t>
            </a:r>
            <a:r>
              <a:rPr lang="en-US" sz="1400" dirty="0" smtClean="0"/>
              <a:t>sp</a:t>
            </a:r>
            <a:r>
              <a:rPr lang="ru-RU" sz="1400" baseline="30000" dirty="0" smtClean="0"/>
              <a:t>2</a:t>
            </a:r>
            <a:r>
              <a:rPr lang="en-US" sz="1400" dirty="0" smtClean="0"/>
              <a:t> -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гибридные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орбитали</a:t>
            </a:r>
            <a:r>
              <a:rPr lang="ru-RU" sz="1400" baseline="30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051720" y="3933056"/>
            <a:ext cx="151216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292080" y="3933056"/>
            <a:ext cx="122413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7544" y="479715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en-US" sz="1400" baseline="-25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орбиталь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5" y="6390620"/>
            <a:ext cx="1515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орбиталь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3728" y="364502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гибридизация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498239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Расположение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sp</a:t>
            </a:r>
            <a:r>
              <a:rPr lang="ru-RU" sz="1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гибридных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орбиталей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 пространстве, а также негибридной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р-орбитали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755576" y="260648"/>
            <a:ext cx="7848600" cy="144016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sp</a:t>
            </a:r>
            <a:r>
              <a:rPr lang="en-US" sz="2200" b="1" i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-гибридизация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смешение (комбинация) одной 2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 и двух 2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орбиталей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с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образованием трех равноценных по форме и энергии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sp</a:t>
            </a:r>
            <a:r>
              <a:rPr lang="ru-RU" sz="1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-гибридных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орбиталей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;  одна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орбиталь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остается негибридной</a:t>
            </a:r>
          </a:p>
          <a:p>
            <a:pPr algn="ctr">
              <a:lnSpc>
                <a:spcPct val="120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(она располагается перпендикулярно плоскости гибридных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орбиталей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0667" name="Object 96"/>
          <p:cNvGraphicFramePr>
            <a:graphicFrameLocks noChangeAspect="1"/>
          </p:cNvGraphicFramePr>
          <p:nvPr/>
        </p:nvGraphicFramePr>
        <p:xfrm>
          <a:off x="4140200" y="5227638"/>
          <a:ext cx="431800" cy="1181100"/>
        </p:xfrm>
        <a:graphic>
          <a:graphicData uri="http://schemas.openxmlformats.org/presentationml/2006/ole">
            <p:oleObj spid="_x0000_s70703" name="CS ChemDraw Drawing" r:id="rId9" imgW="211472" imgH="579002" progId="ChemDraw.Document.6.0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347864" y="623731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негибридная 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р-орбиталь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авая фигурная скобка 27"/>
          <p:cNvSpPr/>
          <p:nvPr/>
        </p:nvSpPr>
        <p:spPr>
          <a:xfrm rot="5400000">
            <a:off x="971600" y="4365104"/>
            <a:ext cx="216024" cy="151216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авая фигурная скобка 28"/>
          <p:cNvSpPr/>
          <p:nvPr/>
        </p:nvSpPr>
        <p:spPr>
          <a:xfrm rot="5400000">
            <a:off x="4211960" y="4149080"/>
            <a:ext cx="216024" cy="18002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0668" name="Object 12"/>
          <p:cNvGraphicFramePr>
            <a:graphicFrameLocks noChangeAspect="1"/>
          </p:cNvGraphicFramePr>
          <p:nvPr/>
        </p:nvGraphicFramePr>
        <p:xfrm>
          <a:off x="7164288" y="2852936"/>
          <a:ext cx="1435100" cy="1435100"/>
        </p:xfrm>
        <a:graphic>
          <a:graphicData uri="http://schemas.openxmlformats.org/presentationml/2006/ole">
            <p:oleObj spid="_x0000_s70704" name="CS ChemDraw Drawing" r:id="rId10" imgW="578850" imgH="578732" progId="ChemDraw.Document.6.0">
              <p:embed/>
            </p:oleObj>
          </a:graphicData>
        </a:graphic>
      </p:graphicFrame>
      <p:graphicFrame>
        <p:nvGraphicFramePr>
          <p:cNvPr id="70669" name="Object 13"/>
          <p:cNvGraphicFramePr>
            <a:graphicFrameLocks noChangeAspect="1"/>
          </p:cNvGraphicFramePr>
          <p:nvPr/>
        </p:nvGraphicFramePr>
        <p:xfrm>
          <a:off x="899592" y="5301208"/>
          <a:ext cx="431800" cy="1181100"/>
        </p:xfrm>
        <a:graphic>
          <a:graphicData uri="http://schemas.openxmlformats.org/presentationml/2006/ole">
            <p:oleObj spid="_x0000_s70705" name="CS ChemDraw Drawing" r:id="rId11" imgW="215248" imgH="589539" progId="ChemDraw.Document.6.0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588224" y="206084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негибридная 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р-орбиталь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7740352" y="2420888"/>
            <a:ext cx="72008" cy="453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32240" y="429309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sp</a:t>
            </a:r>
            <a:r>
              <a:rPr lang="ru-RU" sz="1200" i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гибридные</a:t>
            </a:r>
          </a:p>
          <a:p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орбитали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6948264" y="3429000"/>
            <a:ext cx="28803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7956376" y="3717032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7236296" y="4077072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3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4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7" grpId="0"/>
      <p:bldP spid="18" grpId="0"/>
      <p:bldP spid="2" grpId="0"/>
      <p:bldP spid="5" grpId="0"/>
      <p:bldP spid="27" grpId="0"/>
      <p:bldP spid="28" grpId="0" animBg="1"/>
      <p:bldP spid="29" grpId="0" animBg="1"/>
      <p:bldP spid="30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Documents and Settings\Алла\Desktop\презентация\Теоретические основы -4-3-2.files\pic4_3_23.gif"/>
          <p:cNvPicPr>
            <a:picLocks noChangeAspect="1" noChangeArrowheads="1"/>
          </p:cNvPicPr>
          <p:nvPr/>
        </p:nvPicPr>
        <p:blipFill>
          <a:blip r:embed="rId2" cstate="print"/>
          <a:srcRect t="14254" b="50349"/>
          <a:stretch>
            <a:fillRect/>
          </a:stretch>
        </p:blipFill>
        <p:spPr>
          <a:xfrm>
            <a:off x="971600" y="1412776"/>
            <a:ext cx="7162800" cy="1609356"/>
          </a:xfrm>
          <a:prstGeom prst="rect">
            <a:avLst/>
          </a:prstGeom>
          <a:noFill/>
          <a:ln/>
        </p:spPr>
      </p:pic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019800" cy="741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Модели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sp</a:t>
            </a:r>
            <a:r>
              <a:rPr lang="ru-RU" sz="2000" b="1" i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-углеродным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атомом 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примере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этилена  (С</a:t>
            </a:r>
            <a:r>
              <a:rPr lang="ru-RU" sz="2000" b="1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i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sp2-&amp;gcy;&amp;icy;&amp;bcy;&amp;rcy;&amp;icy;&amp;dcy;&amp;icy;&amp;zcy;&amp;acy;&amp;tscy;&amp;icy;&amp;yacy;"/>
          <p:cNvPicPr>
            <a:picLocks noChangeAspect="1" noChangeArrowheads="1"/>
          </p:cNvPicPr>
          <p:nvPr/>
        </p:nvPicPr>
        <p:blipFill>
          <a:blip r:embed="rId3" cstate="print"/>
          <a:srcRect t="48481"/>
          <a:stretch>
            <a:fillRect/>
          </a:stretch>
        </p:blipFill>
        <p:spPr bwMode="auto">
          <a:xfrm>
            <a:off x="2699792" y="3356992"/>
            <a:ext cx="3393234" cy="1224340"/>
          </a:xfrm>
          <a:prstGeom prst="rect">
            <a:avLst/>
          </a:prstGeom>
          <a:noFill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99592" y="5301208"/>
            <a:ext cx="69847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π-Связь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возникает при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боковом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перекрывании негибридных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-АО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вне прямой, соединяющей ядра атомов.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π-Связь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слабее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σ-связи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из-за менее полного перекрывания 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-АО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9712" y="4797152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Между атомами углерода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1600" b="1" dirty="0" smtClean="0">
                <a:latin typeface="Arial" pitchFamily="34" charset="0"/>
                <a:cs typeface="Arial" pitchFamily="34" charset="0"/>
                <a:sym typeface="Symbol"/>
              </a:rPr>
              <a:t>-</a:t>
            </a:r>
            <a:r>
              <a:rPr lang="ru-RU" sz="1600" dirty="0" smtClean="0">
                <a:latin typeface="Arial" pitchFamily="34" charset="0"/>
                <a:cs typeface="Arial" pitchFamily="34" charset="0"/>
                <a:sym typeface="Symbol"/>
              </a:rPr>
              <a:t> и </a:t>
            </a:r>
            <a:r>
              <a:rPr lang="ru-RU" sz="1600" b="1" dirty="0" smtClean="0">
                <a:latin typeface="Arial" pitchFamily="34" charset="0"/>
                <a:cs typeface="Arial" pitchFamily="34" charset="0"/>
                <a:sym typeface="Symbol"/>
              </a:rPr>
              <a:t>1 </a:t>
            </a:r>
            <a:r>
              <a:rPr lang="ru-RU" sz="1600" dirty="0" smtClean="0">
                <a:latin typeface="Arial" pitchFamily="34" charset="0"/>
                <a:cs typeface="Arial" pitchFamily="34" charset="0"/>
                <a:sym typeface="Symbol"/>
              </a:rPr>
              <a:t>-связь.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99792" y="836712"/>
            <a:ext cx="3456384" cy="2304256"/>
            <a:chOff x="2699792" y="836712"/>
            <a:chExt cx="3456384" cy="2304256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2699792" y="836712"/>
              <a:ext cx="3456384" cy="2304256"/>
            </a:xfrm>
            <a:prstGeom prst="horizontalScroll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059832" y="1196752"/>
              <a:ext cx="2851554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i="1" dirty="0" smtClean="0">
                  <a:latin typeface="Arial" pitchFamily="34" charset="0"/>
                  <a:cs typeface="Arial" pitchFamily="34" charset="0"/>
                </a:rPr>
                <a:t>sp</a:t>
              </a:r>
              <a:r>
                <a:rPr lang="ru-RU" sz="2000" b="1" i="1" baseline="30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b="1" i="1" dirty="0" smtClean="0">
                  <a:latin typeface="Arial" pitchFamily="34" charset="0"/>
                  <a:cs typeface="Arial" pitchFamily="34" charset="0"/>
                </a:rPr>
                <a:t>-гибридизация </a:t>
              </a:r>
              <a:r>
                <a:rPr lang="ru-RU" b="1" i="1" dirty="0" smtClean="0">
                  <a:latin typeface="Arial" pitchFamily="34" charset="0"/>
                  <a:cs typeface="Arial" pitchFamily="34" charset="0"/>
                </a:rPr>
                <a:t>атома углерода </a:t>
              </a:r>
              <a:endParaRPr lang="en-US" b="1" i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b="1" i="1" dirty="0" smtClean="0">
                  <a:latin typeface="Arial" pitchFamily="34" charset="0"/>
                  <a:cs typeface="Arial" pitchFamily="34" charset="0"/>
                </a:rPr>
                <a:t>И</a:t>
              </a:r>
            </a:p>
            <a:p>
              <a:pPr algn="ctr"/>
              <a:r>
                <a:rPr lang="ru-RU" b="1" i="1" dirty="0" smtClean="0">
                  <a:latin typeface="Arial" pitchFamily="34" charset="0"/>
                  <a:cs typeface="Arial" pitchFamily="34" charset="0"/>
                </a:rPr>
                <a:t> строение молекулы ацетилена</a:t>
              </a:r>
              <a:endParaRPr lang="ru-RU" dirty="0"/>
            </a:p>
          </p:txBody>
        </p:sp>
      </p:grpSp>
      <p:pic>
        <p:nvPicPr>
          <p:cNvPr id="3" name="Picture 1031" descr="C:\Documents and Settings\Алла\Desktop\презентация\Теоретические основы -4-3-3.files\anim4_3_3_2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05064"/>
            <a:ext cx="2743200" cy="2193925"/>
          </a:xfrm>
          <a:prstGeom prst="rect">
            <a:avLst/>
          </a:prstGeom>
          <a:noFill/>
        </p:spPr>
      </p:pic>
      <p:pic>
        <p:nvPicPr>
          <p:cNvPr id="6" name="Picture 2" descr="sp-&amp;Gcy;&amp;icy;&amp;bcy;&amp;rcy;&amp;icy;&amp;dcy;&amp;icy;&amp;zcy;&amp;acy;&amp;tscy;&amp;icy;&amp;ya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93096"/>
            <a:ext cx="2448272" cy="15301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3563888" y="476672"/>
            <a:ext cx="2016224" cy="36004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827584" y="1844824"/>
          <a:ext cx="720080" cy="720080"/>
        </p:xfrm>
        <a:graphic>
          <a:graphicData uri="http://schemas.openxmlformats.org/presentationml/2006/ole">
            <p:oleObj spid="_x0000_s71721" name="CS ChemDraw Drawing" r:id="rId3" imgW="334201" imgH="334216" progId="ChemDraw.Document.6.0">
              <p:embed/>
            </p:oleObj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539552" y="4221088"/>
          <a:ext cx="1138238" cy="1008062"/>
        </p:xfrm>
        <a:graphic>
          <a:graphicData uri="http://schemas.openxmlformats.org/presentationml/2006/ole">
            <p:oleObj spid="_x0000_s71722" name="CS ChemDraw Drawing" r:id="rId4" imgW="503864" imgH="446612" progId="ChemDraw.Document.6.0">
              <p:embed/>
            </p:oleObj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467544" y="3212976"/>
          <a:ext cx="1379538" cy="509587"/>
        </p:xfrm>
        <a:graphic>
          <a:graphicData uri="http://schemas.openxmlformats.org/presentationml/2006/ole">
            <p:oleObj spid="_x0000_s71723" name="CS ChemDraw Drawing" r:id="rId5" imgW="568331" imgH="209662" progId="ChemDraw.Document.6.0">
              <p:embed/>
            </p:oleObj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3707904" y="2060848"/>
          <a:ext cx="1152128" cy="655638"/>
        </p:xfrm>
        <a:graphic>
          <a:graphicData uri="http://schemas.openxmlformats.org/presentationml/2006/ole">
            <p:oleObj spid="_x0000_s71724" name="CS ChemDraw Drawing" r:id="rId6" imgW="418898" imgH="209392" progId="ChemDraw.Document.6.0">
              <p:embed/>
            </p:oleObj>
          </a:graphicData>
        </a:graphic>
      </p:graphicFrame>
      <p:graphicFrame>
        <p:nvGraphicFramePr>
          <p:cNvPr id="2065" name="Object 17"/>
          <p:cNvGraphicFramePr>
            <a:graphicFrameLocks noChangeAspect="1"/>
          </p:cNvGraphicFramePr>
          <p:nvPr/>
        </p:nvGraphicFramePr>
        <p:xfrm>
          <a:off x="3708400" y="2781300"/>
          <a:ext cx="1223640" cy="655638"/>
        </p:xfrm>
        <a:graphic>
          <a:graphicData uri="http://schemas.openxmlformats.org/presentationml/2006/ole">
            <p:oleObj spid="_x0000_s71725" name="CS ChemDraw Drawing" r:id="rId7" imgW="422674" imgH="211553" progId="ChemDraw.Document.6.0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9552" y="2564904"/>
            <a:ext cx="1145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 -</a:t>
            </a:r>
            <a:r>
              <a:rPr lang="ru-RU" sz="1400" dirty="0" smtClean="0"/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орбиталь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085184"/>
            <a:ext cx="1221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en-US" sz="1400" baseline="-25000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орбиталь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342900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(2)</a:t>
            </a:r>
            <a:r>
              <a:rPr lang="ru-RU" dirty="0" smtClean="0"/>
              <a:t> </a:t>
            </a:r>
            <a:r>
              <a:rPr lang="en-US" dirty="0" smtClean="0"/>
              <a:t>sp</a:t>
            </a:r>
            <a:r>
              <a:rPr lang="ru-RU" baseline="30000" dirty="0" smtClean="0"/>
              <a:t> </a:t>
            </a:r>
            <a:r>
              <a:rPr lang="en-US" dirty="0" smtClean="0"/>
              <a:t> -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гибридные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орбитали</a:t>
            </a:r>
            <a:r>
              <a:rPr lang="ru-RU" sz="1400" baseline="30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051720" y="2996952"/>
            <a:ext cx="151216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364088" y="3645024"/>
            <a:ext cx="122413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7544" y="371703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en-US" sz="1400" baseline="-25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орбиталь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5" y="6390620"/>
            <a:ext cx="1515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орбиталь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3728" y="256490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гибридизация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755576" y="260648"/>
            <a:ext cx="7848600" cy="144016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sp</a:t>
            </a:r>
            <a:r>
              <a:rPr lang="ru-RU" sz="2200" b="1" i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-гибридизация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смешение (комбинация) одной 2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 и одной 2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орбитали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с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образованием двух равноценных по форме и энергии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sp</a:t>
            </a:r>
            <a:r>
              <a:rPr lang="ru-RU" sz="18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-гибридных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орбиталей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а две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орбитали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остаются негибридными (они располагаются перпендикулярно плоскости гибридных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орбиталей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0667" name="Object 96"/>
          <p:cNvGraphicFramePr>
            <a:graphicFrameLocks noChangeAspect="1"/>
          </p:cNvGraphicFramePr>
          <p:nvPr/>
        </p:nvGraphicFramePr>
        <p:xfrm>
          <a:off x="4427984" y="5229200"/>
          <a:ext cx="431800" cy="1181100"/>
        </p:xfrm>
        <a:graphic>
          <a:graphicData uri="http://schemas.openxmlformats.org/presentationml/2006/ole">
            <p:oleObj spid="_x0000_s71726" name="CS ChemDraw Drawing" r:id="rId8" imgW="211472" imgH="579002" progId="ChemDraw.Document.6.0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275856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негибридные 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р-орбитали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авая фигурная скобка 27"/>
          <p:cNvSpPr/>
          <p:nvPr/>
        </p:nvSpPr>
        <p:spPr>
          <a:xfrm rot="5400000">
            <a:off x="1043608" y="3429000"/>
            <a:ext cx="216024" cy="151216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авая фигурная скобка 28"/>
          <p:cNvSpPr/>
          <p:nvPr/>
        </p:nvSpPr>
        <p:spPr>
          <a:xfrm rot="5400000">
            <a:off x="3995936" y="3284984"/>
            <a:ext cx="216024" cy="18002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0669" name="Object 13"/>
          <p:cNvGraphicFramePr>
            <a:graphicFrameLocks noChangeAspect="1"/>
          </p:cNvGraphicFramePr>
          <p:nvPr/>
        </p:nvGraphicFramePr>
        <p:xfrm>
          <a:off x="899592" y="5301208"/>
          <a:ext cx="431800" cy="1181100"/>
        </p:xfrm>
        <a:graphic>
          <a:graphicData uri="http://schemas.openxmlformats.org/presentationml/2006/ole">
            <p:oleObj spid="_x0000_s71727" name="CS ChemDraw Drawing" r:id="rId9" imgW="215248" imgH="589539" progId="ChemDraw.Document.6.0">
              <p:embed/>
            </p:oleObj>
          </a:graphicData>
        </a:graphic>
      </p:graphicFrame>
      <p:graphicFrame>
        <p:nvGraphicFramePr>
          <p:cNvPr id="71692" name="Object 94"/>
          <p:cNvGraphicFramePr>
            <a:graphicFrameLocks noChangeAspect="1"/>
          </p:cNvGraphicFramePr>
          <p:nvPr/>
        </p:nvGraphicFramePr>
        <p:xfrm>
          <a:off x="3347864" y="4509120"/>
          <a:ext cx="1138238" cy="1008062"/>
        </p:xfrm>
        <a:graphic>
          <a:graphicData uri="http://schemas.openxmlformats.org/presentationml/2006/ole">
            <p:oleObj spid="_x0000_s71728" name="CS ChemDraw Drawing" r:id="rId10" imgW="503864" imgH="446612" progId="ChemDraw.Document.6.0">
              <p:embed/>
            </p:oleObj>
          </a:graphicData>
        </a:graphic>
      </p:graphicFrame>
      <p:graphicFrame>
        <p:nvGraphicFramePr>
          <p:cNvPr id="71693" name="Object 13"/>
          <p:cNvGraphicFramePr>
            <a:graphicFrameLocks noChangeAspect="1"/>
          </p:cNvGraphicFramePr>
          <p:nvPr/>
        </p:nvGraphicFramePr>
        <p:xfrm>
          <a:off x="6935788" y="2416175"/>
          <a:ext cx="1846262" cy="1663700"/>
        </p:xfrm>
        <a:graphic>
          <a:graphicData uri="http://schemas.openxmlformats.org/presentationml/2006/ole">
            <p:oleObj spid="_x0000_s71729" name="CS ChemDraw Drawing" r:id="rId11" imgW="612567" imgH="552524" progId="ChemDraw.Document.6.0">
              <p:embed/>
            </p:oleObj>
          </a:graphicData>
        </a:graphic>
      </p:graphicFrame>
      <p:sp>
        <p:nvSpPr>
          <p:cNvPr id="30" name="Rectangle 1028"/>
          <p:cNvSpPr txBox="1">
            <a:spLocks noChangeArrowheads="1"/>
          </p:cNvSpPr>
          <p:nvPr/>
        </p:nvSpPr>
        <p:spPr>
          <a:xfrm>
            <a:off x="6228184" y="5013176"/>
            <a:ext cx="2666256" cy="151216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2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Две гибридные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орбитали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расположены на одной прямой линии под углом 180° друг к другу.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Оставшиеся две негибридные 2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орбитали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находятся в двух взаимно перпендикулярных плоскостях.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32240" y="422108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sp –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гибридные 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орбитали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60232" y="198884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негибридные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р-орбитали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8388424" y="2276872"/>
            <a:ext cx="14401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876256" y="3429000"/>
            <a:ext cx="21602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8460432" y="3501008"/>
            <a:ext cx="7200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092280" y="227687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8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0"/>
                            </p:stCondLst>
                            <p:childTnLst>
                              <p:par>
                                <p:cTn id="9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7" grpId="0"/>
      <p:bldP spid="18" grpId="0"/>
      <p:bldP spid="2" grpId="0"/>
      <p:bldP spid="27" grpId="0"/>
      <p:bldP spid="28" grpId="0" animBg="1"/>
      <p:bldP spid="29" grpId="0" animBg="1"/>
      <p:bldP spid="30" grpId="0"/>
      <p:bldP spid="32" grpId="1"/>
      <p:bldP spid="3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907704" y="476672"/>
            <a:ext cx="5209991" cy="79208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734" name="Picture 6" descr="C:\Documents and Settings\Алла\Desktop\презентация\Теоретические основы -4-3-3.files\pic4_3_3_3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t="12972" b="54362"/>
          <a:stretch>
            <a:fillRect/>
          </a:stretch>
        </p:blipFill>
        <p:spPr>
          <a:xfrm>
            <a:off x="827584" y="1628800"/>
            <a:ext cx="7467600" cy="1512168"/>
          </a:xfrm>
          <a:noFill/>
          <a:ln/>
        </p:spPr>
      </p:pic>
      <p:pic>
        <p:nvPicPr>
          <p:cNvPr id="4" name="Picture 4" descr="sp-&amp;gcy;&amp;icy;&amp;bcy;&amp;rcy;&amp;icy;&amp;dcy;&amp;icy;&amp;zcy;&amp;acy;&amp;tscy;&amp;icy;&amp;yacy;"/>
          <p:cNvPicPr>
            <a:picLocks noChangeAspect="1" noChangeArrowheads="1"/>
          </p:cNvPicPr>
          <p:nvPr/>
        </p:nvPicPr>
        <p:blipFill>
          <a:blip r:embed="rId3" cstate="print"/>
          <a:srcRect t="37070"/>
          <a:stretch>
            <a:fillRect/>
          </a:stretch>
        </p:blipFill>
        <p:spPr bwMode="auto">
          <a:xfrm>
            <a:off x="2123728" y="3429000"/>
            <a:ext cx="5136910" cy="2232248"/>
          </a:xfrm>
          <a:prstGeom prst="rect">
            <a:avLst/>
          </a:prstGeom>
          <a:noFill/>
        </p:spPr>
      </p:pic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47664" y="548680"/>
            <a:ext cx="5904656" cy="69986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Модели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sp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-углеродным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атомом на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примере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ацетилена  (С</a:t>
            </a:r>
            <a:r>
              <a:rPr lang="ru-RU" sz="1800" b="1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1800" b="1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5949280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Между атомами углерода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1600" b="1" dirty="0" smtClean="0">
                <a:latin typeface="Arial" pitchFamily="34" charset="0"/>
                <a:cs typeface="Arial" pitchFamily="34" charset="0"/>
                <a:sym typeface="Symbol"/>
              </a:rPr>
              <a:t>- </a:t>
            </a:r>
            <a:r>
              <a:rPr lang="ru-RU" sz="1600" dirty="0" smtClean="0">
                <a:latin typeface="Arial" pitchFamily="34" charset="0"/>
                <a:cs typeface="Arial" pitchFamily="34" charset="0"/>
                <a:sym typeface="Symbol"/>
              </a:rPr>
              <a:t>и </a:t>
            </a:r>
            <a:r>
              <a:rPr lang="ru-RU" sz="1600" b="1" dirty="0" smtClean="0">
                <a:latin typeface="Arial" pitchFamily="34" charset="0"/>
                <a:cs typeface="Arial" pitchFamily="34" charset="0"/>
                <a:sym typeface="Symbol"/>
              </a:rPr>
              <a:t>2 </a:t>
            </a:r>
            <a:r>
              <a:rPr lang="ru-RU" sz="1600" dirty="0" smtClean="0">
                <a:latin typeface="Arial" pitchFamily="34" charset="0"/>
                <a:cs typeface="Arial" pitchFamily="34" charset="0"/>
                <a:sym typeface="Symbol"/>
              </a:rPr>
              <a:t>-связи.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55"/>
          <p:cNvGrpSpPr/>
          <p:nvPr/>
        </p:nvGrpSpPr>
        <p:grpSpPr>
          <a:xfrm>
            <a:off x="214282" y="214290"/>
            <a:ext cx="8643998" cy="1214446"/>
            <a:chOff x="214282" y="214290"/>
            <a:chExt cx="8643998" cy="1214446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14282" y="214290"/>
              <a:ext cx="8501122" cy="1214446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85720" y="285728"/>
              <a:ext cx="8572560" cy="110799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  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Гибридизация </a:t>
              </a:r>
              <a:r>
                <a:rPr lang="ru-RU" b="1" dirty="0" err="1" smtClean="0">
                  <a:latin typeface="Arial" pitchFamily="34" charset="0"/>
                  <a:cs typeface="Arial" pitchFamily="34" charset="0"/>
                </a:rPr>
                <a:t>орбиталей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 </a:t>
              </a:r>
            </a:p>
            <a:p>
              <a:pPr algn="ctr"/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— концепция смешения разных, но близких по энергии </a:t>
              </a:r>
              <a:r>
                <a:rPr lang="ru-RU" sz="1600" dirty="0" err="1" smtClean="0">
                  <a:latin typeface="Arial" pitchFamily="34" charset="0"/>
                  <a:cs typeface="Arial" pitchFamily="34" charset="0"/>
                </a:rPr>
                <a:t>орбиталей</a:t>
              </a:r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 данного атома, с возникновением того же числа новых гибридных </a:t>
              </a:r>
              <a:r>
                <a:rPr lang="ru-RU" sz="1600" dirty="0" err="1" smtClean="0">
                  <a:latin typeface="Arial" pitchFamily="34" charset="0"/>
                  <a:cs typeface="Arial" pitchFamily="34" charset="0"/>
                </a:rPr>
                <a:t>орбиталей</a:t>
              </a:r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, одинаковых по энергии и форме.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" name="Прямая со стрелкой 6"/>
          <p:cNvCxnSpPr/>
          <p:nvPr/>
        </p:nvCxnSpPr>
        <p:spPr>
          <a:xfrm rot="10800000" flipV="1">
            <a:off x="1357290" y="1428736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4501926" y="587533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786578" y="1438260"/>
            <a:ext cx="714380" cy="4191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108447" y="1677975"/>
            <a:ext cx="50006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7526262" y="587533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572000" y="3501008"/>
            <a:ext cx="158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403648" y="566124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2" idx="2"/>
          </p:cNvCxnSpPr>
          <p:nvPr/>
        </p:nvCxnSpPr>
        <p:spPr>
          <a:xfrm>
            <a:off x="1393009" y="3500438"/>
            <a:ext cx="10639" cy="792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3143240" y="1928802"/>
            <a:ext cx="2643206" cy="157163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взаимодействуют 1s и 2p </a:t>
            </a:r>
            <a:r>
              <a:rPr lang="ru-RU" sz="105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орбитали</a:t>
            </a: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 возникают 3 одинаковых гибридные </a:t>
            </a:r>
            <a:r>
              <a:rPr lang="ru-RU" sz="105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орбитали</a:t>
            </a: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расположенные в одной плоскости   под углом 120</a:t>
            </a:r>
            <a:r>
              <a:rPr lang="ru-RU" sz="1050" baseline="30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друг к другу. Оставшаяся негибридная </a:t>
            </a:r>
            <a:r>
              <a:rPr lang="ru-RU" sz="105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р-орбиталь</a:t>
            </a: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перпендикулярна плоскости, в которой лежат гибридные </a:t>
            </a:r>
            <a:r>
              <a:rPr lang="ru-RU" sz="105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орбитали</a:t>
            </a: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ru-RU" sz="1050" dirty="0"/>
          </a:p>
        </p:txBody>
      </p:sp>
      <p:grpSp>
        <p:nvGrpSpPr>
          <p:cNvPr id="3" name="Группа 34"/>
          <p:cNvGrpSpPr/>
          <p:nvPr/>
        </p:nvGrpSpPr>
        <p:grpSpPr>
          <a:xfrm>
            <a:off x="3851920" y="4293096"/>
            <a:ext cx="1584176" cy="1443581"/>
            <a:chOff x="3786182" y="2000240"/>
            <a:chExt cx="1571636" cy="120012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786182" y="2000240"/>
              <a:ext cx="1571636" cy="1200126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                                                            </a:t>
              </a:r>
              <a:endParaRPr lang="ru-RU" dirty="0"/>
            </a:p>
          </p:txBody>
        </p:sp>
        <p:pic>
          <p:nvPicPr>
            <p:cNvPr id="31" name="Рисунок 30"/>
            <p:cNvPicPr/>
            <p:nvPr/>
          </p:nvPicPr>
          <p:blipFill>
            <a:blip r:embed="rId3" cstate="print"/>
            <a:srcRect l="67905" t="57520" r="5471" b="23184"/>
            <a:stretch>
              <a:fillRect/>
            </a:stretch>
          </p:blipFill>
          <p:spPr bwMode="auto">
            <a:xfrm>
              <a:off x="4071934" y="2071678"/>
              <a:ext cx="1143008" cy="1002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36"/>
          <p:cNvGrpSpPr/>
          <p:nvPr/>
        </p:nvGrpSpPr>
        <p:grpSpPr>
          <a:xfrm>
            <a:off x="6804248" y="4293096"/>
            <a:ext cx="1656184" cy="1444150"/>
            <a:chOff x="7072330" y="1990716"/>
            <a:chExt cx="1571636" cy="1253184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7072330" y="1990716"/>
              <a:ext cx="1571636" cy="1253184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/>
            <p:nvPr/>
          </p:nvPicPr>
          <p:blipFill>
            <a:blip r:embed="rId4" cstate="print"/>
            <a:srcRect l="69067" t="59392" r="6567" b="21062"/>
            <a:stretch>
              <a:fillRect/>
            </a:stretch>
          </p:blipFill>
          <p:spPr bwMode="auto">
            <a:xfrm>
              <a:off x="7345658" y="2053202"/>
              <a:ext cx="1080000" cy="1110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" name="Группа 45"/>
          <p:cNvGrpSpPr/>
          <p:nvPr/>
        </p:nvGrpSpPr>
        <p:grpSpPr>
          <a:xfrm>
            <a:off x="179512" y="4293096"/>
            <a:ext cx="2762270" cy="1371572"/>
            <a:chOff x="179512" y="4293096"/>
            <a:chExt cx="2762270" cy="1371572"/>
          </a:xfrm>
        </p:grpSpPr>
        <p:grpSp>
          <p:nvGrpSpPr>
            <p:cNvPr id="2" name="Группа 23"/>
            <p:cNvGrpSpPr/>
            <p:nvPr/>
          </p:nvGrpSpPr>
          <p:grpSpPr>
            <a:xfrm>
              <a:off x="179512" y="4293096"/>
              <a:ext cx="2762270" cy="1371572"/>
              <a:chOff x="214282" y="1938326"/>
              <a:chExt cx="2762270" cy="1371572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214282" y="1938326"/>
                <a:ext cx="2762270" cy="1371572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 </a:t>
                </a:r>
                <a:endParaRPr lang="ru-RU" dirty="0"/>
              </a:p>
            </p:txBody>
          </p:sp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484" t="18029" r="42056" b="25554"/>
              <a:stretch>
                <a:fillRect/>
              </a:stretch>
            </p:blipFill>
            <p:spPr bwMode="auto">
              <a:xfrm>
                <a:off x="251520" y="2301786"/>
                <a:ext cx="1438578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38" name="Рисунок 37"/>
            <p:cNvPicPr/>
            <p:nvPr/>
          </p:nvPicPr>
          <p:blipFill>
            <a:blip r:embed="rId6" cstate="print"/>
            <a:srcRect l="63544" t="58905" r="5480" b="22047"/>
            <a:stretch>
              <a:fillRect/>
            </a:stretch>
          </p:blipFill>
          <p:spPr bwMode="auto">
            <a:xfrm>
              <a:off x="1691680" y="4365104"/>
              <a:ext cx="1182876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42"/>
          <p:cNvGrpSpPr/>
          <p:nvPr/>
        </p:nvGrpSpPr>
        <p:grpSpPr>
          <a:xfrm>
            <a:off x="357158" y="6000768"/>
            <a:ext cx="2357454" cy="428628"/>
            <a:chOff x="2428860" y="5357826"/>
            <a:chExt cx="2357454" cy="428628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428860" y="5357826"/>
              <a:ext cx="2357454" cy="428628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               </a:t>
              </a:r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71736" y="5429264"/>
              <a:ext cx="2000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Arial" pitchFamily="34" charset="0"/>
                  <a:cs typeface="Arial" pitchFamily="34" charset="0"/>
                </a:rPr>
                <a:t>sp</a:t>
              </a:r>
              <a:r>
                <a:rPr lang="en-US" sz="1600" b="1" i="1" dirty="0" smtClean="0">
                  <a:latin typeface="Calibri"/>
                  <a:cs typeface="Calibri"/>
                </a:rPr>
                <a:t>³ -</a:t>
              </a:r>
              <a:r>
                <a:rPr lang="ru-RU" sz="1600" b="1" i="1" dirty="0" smtClean="0">
                  <a:latin typeface="Calibri"/>
                  <a:cs typeface="Calibri"/>
                </a:rPr>
                <a:t> гибридизация</a:t>
              </a:r>
              <a:endParaRPr lang="ru-RU" sz="1600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Группа 45"/>
          <p:cNvGrpSpPr/>
          <p:nvPr/>
        </p:nvGrpSpPr>
        <p:grpSpPr>
          <a:xfrm>
            <a:off x="3500430" y="6000768"/>
            <a:ext cx="2357454" cy="428628"/>
            <a:chOff x="2714612" y="5357826"/>
            <a:chExt cx="2357454" cy="428628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714612" y="5357826"/>
              <a:ext cx="2357454" cy="428628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               </a:t>
              </a:r>
              <a:endParaRPr lang="ru-RU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928926" y="5429264"/>
              <a:ext cx="2000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Arial" pitchFamily="34" charset="0"/>
                  <a:cs typeface="Arial" pitchFamily="34" charset="0"/>
                </a:rPr>
                <a:t>sp</a:t>
              </a:r>
              <a:r>
                <a:rPr lang="en-US" sz="1600" b="1" i="1" dirty="0" smtClean="0">
                  <a:latin typeface="Calibri"/>
                  <a:cs typeface="Calibri"/>
                </a:rPr>
                <a:t>²-</a:t>
              </a:r>
              <a:r>
                <a:rPr lang="ru-RU" sz="1600" b="1" i="1" dirty="0" smtClean="0">
                  <a:latin typeface="Calibri"/>
                  <a:cs typeface="Calibri"/>
                </a:rPr>
                <a:t> гибридизация</a:t>
              </a:r>
              <a:endParaRPr lang="ru-RU" sz="1600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Группа 46"/>
          <p:cNvGrpSpPr/>
          <p:nvPr/>
        </p:nvGrpSpPr>
        <p:grpSpPr>
          <a:xfrm>
            <a:off x="6572264" y="6000768"/>
            <a:ext cx="2357454" cy="428628"/>
            <a:chOff x="5929322" y="5500702"/>
            <a:chExt cx="2357454" cy="42862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5929322" y="5500702"/>
              <a:ext cx="2357454" cy="428628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               </a:t>
              </a:r>
              <a:endParaRPr lang="ru-RU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43636" y="5572140"/>
              <a:ext cx="2000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Arial" pitchFamily="34" charset="0"/>
                  <a:cs typeface="Arial" pitchFamily="34" charset="0"/>
                </a:rPr>
                <a:t>sp</a:t>
              </a:r>
              <a:r>
                <a:rPr lang="ru-RU" sz="1600" b="1" i="1" dirty="0" smtClean="0">
                  <a:latin typeface="Calibri"/>
                  <a:cs typeface="Calibri"/>
                </a:rPr>
                <a:t>  </a:t>
              </a:r>
              <a:r>
                <a:rPr lang="en-US" sz="1600" b="1" i="1" dirty="0" smtClean="0">
                  <a:latin typeface="Calibri"/>
                  <a:cs typeface="Calibri"/>
                </a:rPr>
                <a:t>-</a:t>
              </a:r>
              <a:r>
                <a:rPr lang="ru-RU" sz="1600" b="1" i="1" dirty="0" smtClean="0">
                  <a:latin typeface="Calibri"/>
                  <a:cs typeface="Calibri"/>
                </a:rPr>
                <a:t> гибридизация</a:t>
              </a:r>
              <a:endParaRPr lang="ru-RU" sz="1600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Скругленный прямоугольник 51"/>
          <p:cNvSpPr/>
          <p:nvPr/>
        </p:nvSpPr>
        <p:spPr>
          <a:xfrm>
            <a:off x="214282" y="1928802"/>
            <a:ext cx="2357454" cy="157163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взаимодействуют 1s и 3p </a:t>
            </a:r>
            <a:r>
              <a:rPr lang="ru-RU" sz="105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орбитали</a:t>
            </a: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 возникают 4 одинаковых электронных </a:t>
            </a:r>
            <a:r>
              <a:rPr lang="ru-RU" sz="105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орбитали</a:t>
            </a: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направленные к вершинам тетраэдра; они имеют форму объемной восьмерки, одна из лопастей которой значительно больше другой</a:t>
            </a:r>
            <a:endParaRPr lang="ru-RU" sz="1050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357950" y="1857364"/>
            <a:ext cx="2571768" cy="164307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 bmk="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dirty="0" smtClean="0" bmk="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dirty="0" smtClean="0" bmk="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взаимодействии одной 2s- и одной 2р-орбитали образуются две гибридные </a:t>
            </a:r>
            <a:r>
              <a:rPr lang="ru-RU" sz="1050" dirty="0" err="1" smtClean="0" bmk="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орбитали</a:t>
            </a:r>
            <a:r>
              <a:rPr lang="ru-RU" sz="1050" dirty="0" smtClean="0" bmk="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расположенные на одной прямой линии. Остальные две 2р-орбитали, не участвующие в гибридизации, расположены во взаимно  ┴   плоскостях</a:t>
            </a:r>
            <a:r>
              <a:rPr lang="ru-RU" dirty="0" smtClean="0" bmk="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cxnSp>
        <p:nvCxnSpPr>
          <p:cNvPr id="58" name="Прямая со стрелкой 57"/>
          <p:cNvCxnSpPr>
            <a:stCxn id="53" idx="2"/>
            <a:endCxn id="21" idx="0"/>
          </p:cNvCxnSpPr>
          <p:nvPr/>
        </p:nvCxnSpPr>
        <p:spPr>
          <a:xfrm flipH="1">
            <a:off x="7632340" y="3500438"/>
            <a:ext cx="11494" cy="792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47664" y="155679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Обобщим и систематизируем изученное …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2" grpId="0" animBg="1"/>
      <p:bldP spid="53" grpId="0" animBg="1"/>
      <p:bldP spid="35" grpId="0"/>
      <p:bldP spid="3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Строение молекул этана, этилена и ацетилена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2357422" y="1142984"/>
            <a:ext cx="785818" cy="4286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4525737" y="3312635"/>
            <a:ext cx="285752" cy="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68" idx="2"/>
            <a:endCxn id="64" idx="0"/>
          </p:cNvCxnSpPr>
          <p:nvPr/>
        </p:nvCxnSpPr>
        <p:spPr>
          <a:xfrm flipH="1">
            <a:off x="1822967" y="2216968"/>
            <a:ext cx="14363" cy="2482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8" idx="2"/>
            <a:endCxn id="62" idx="0"/>
          </p:cNvCxnSpPr>
          <p:nvPr/>
        </p:nvCxnSpPr>
        <p:spPr>
          <a:xfrm>
            <a:off x="7250925" y="2214554"/>
            <a:ext cx="35719" cy="2143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429388" y="1142984"/>
            <a:ext cx="714380" cy="4286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81"/>
          <p:cNvGrpSpPr/>
          <p:nvPr/>
        </p:nvGrpSpPr>
        <p:grpSpPr>
          <a:xfrm>
            <a:off x="1928794" y="642918"/>
            <a:ext cx="5429288" cy="571504"/>
            <a:chOff x="1714480" y="642918"/>
            <a:chExt cx="5429288" cy="57150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714480" y="642918"/>
              <a:ext cx="5429288" cy="571504"/>
            </a:xfrm>
            <a:prstGeom prst="roundRect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85984" y="714356"/>
              <a:ext cx="4572032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Тип гибридизации атомов углерода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3731335" y="1582301"/>
            <a:ext cx="1845061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sp</a:t>
            </a:r>
            <a:r>
              <a:rPr lang="ru-RU" b="1" i="1" baseline="30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baseline="30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–гибридизация 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86512" y="1571612"/>
            <a:ext cx="1928826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sp</a:t>
            </a:r>
            <a:r>
              <a:rPr lang="ru-RU" baseline="30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–гибридизация </a:t>
            </a:r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4661838" y="2216968"/>
            <a:ext cx="0" cy="2167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4888475" y="5498831"/>
            <a:ext cx="10716" cy="3168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1775778" y="5641310"/>
            <a:ext cx="285752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1762814" y="3375502"/>
            <a:ext cx="285752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323157" y="5506118"/>
            <a:ext cx="0" cy="2929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61641" y="5799035"/>
            <a:ext cx="3017891" cy="895426"/>
            <a:chOff x="-366714" y="5870729"/>
            <a:chExt cx="2808312" cy="901491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-366714" y="5870729"/>
              <a:ext cx="2808312" cy="90149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-297206" y="5887510"/>
              <a:ext cx="2669296" cy="8679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l-GR" sz="1400" b="1" i="1" dirty="0" smtClean="0">
                  <a:latin typeface="Arial" pitchFamily="34" charset="0"/>
                  <a:cs typeface="Arial" pitchFamily="34" charset="0"/>
                </a:rPr>
                <a:t>σ</a:t>
              </a:r>
              <a:r>
                <a:rPr lang="ru-RU" sz="14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i="1" dirty="0">
                  <a:latin typeface="Arial" pitchFamily="34" charset="0"/>
                  <a:cs typeface="Arial" pitchFamily="34" charset="0"/>
                </a:rPr>
                <a:t>– </a:t>
              </a:r>
              <a:r>
                <a:rPr lang="ru-RU" sz="1400" b="1" i="1" dirty="0" smtClean="0">
                  <a:latin typeface="Arial" pitchFamily="34" charset="0"/>
                  <a:cs typeface="Arial" pitchFamily="34" charset="0"/>
                </a:rPr>
                <a:t>связь</a:t>
              </a:r>
              <a:r>
                <a:rPr lang="ru-RU" sz="1400" dirty="0">
                  <a:latin typeface="Arial" pitchFamily="34" charset="0"/>
                  <a:cs typeface="Arial" pitchFamily="34" charset="0"/>
                </a:rPr>
                <a:t> образуется при перекрывании АО </a:t>
              </a:r>
              <a:r>
                <a:rPr lang="ru-RU" sz="1400" i="1" dirty="0">
                  <a:latin typeface="Arial" pitchFamily="34" charset="0"/>
                  <a:cs typeface="Arial" pitchFamily="34" charset="0"/>
                </a:rPr>
                <a:t>вдоль оси</a:t>
              </a:r>
              <a:r>
                <a:rPr lang="ru-RU" sz="1400" dirty="0">
                  <a:latin typeface="Arial" pitchFamily="34" charset="0"/>
                  <a:cs typeface="Arial" pitchFamily="34" charset="0"/>
                </a:rPr>
                <a:t>, соединяющей ядра связываемых атомов</a:t>
              </a:r>
              <a:endParaRPr lang="ru-RU" sz="1400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Группа 69"/>
          <p:cNvGrpSpPr/>
          <p:nvPr/>
        </p:nvGrpSpPr>
        <p:grpSpPr>
          <a:xfrm>
            <a:off x="895602" y="2465249"/>
            <a:ext cx="1854729" cy="740864"/>
            <a:chOff x="357158" y="2416434"/>
            <a:chExt cx="1421956" cy="86969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357158" y="2416434"/>
              <a:ext cx="1421956" cy="869691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28644" y="2471919"/>
              <a:ext cx="1071570" cy="7587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i="1" dirty="0" smtClean="0">
                  <a:latin typeface="Arial" pitchFamily="34" charset="0"/>
                  <a:cs typeface="Arial" pitchFamily="34" charset="0"/>
                </a:rPr>
                <a:t>С</a:t>
              </a:r>
              <a:r>
                <a:rPr lang="ru-RU" b="1" i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b="1" i="1" dirty="0" smtClean="0">
                  <a:latin typeface="Arial" pitchFamily="34" charset="0"/>
                  <a:cs typeface="Arial" pitchFamily="34" charset="0"/>
                </a:rPr>
                <a:t>Н</a:t>
              </a:r>
              <a:r>
                <a:rPr lang="ru-RU" b="1" i="1" baseline="-25000" dirty="0" smtClean="0">
                  <a:latin typeface="Arial" pitchFamily="34" charset="0"/>
                  <a:cs typeface="Arial" pitchFamily="34" charset="0"/>
                </a:rPr>
                <a:t>6</a:t>
              </a:r>
            </a:p>
            <a:p>
              <a:pPr algn="ctr"/>
              <a:r>
                <a:rPr lang="ru-RU" b="1" i="1" dirty="0" smtClean="0">
                  <a:latin typeface="Arial" pitchFamily="34" charset="0"/>
                  <a:cs typeface="Arial" pitchFamily="34" charset="0"/>
                </a:rPr>
                <a:t>этан</a:t>
              </a:r>
              <a:endParaRPr lang="ru-RU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Группа 72"/>
          <p:cNvGrpSpPr/>
          <p:nvPr/>
        </p:nvGrpSpPr>
        <p:grpSpPr>
          <a:xfrm>
            <a:off x="3789792" y="2447117"/>
            <a:ext cx="1785950" cy="722604"/>
            <a:chOff x="2786050" y="2643182"/>
            <a:chExt cx="1571636" cy="78581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786050" y="2643182"/>
              <a:ext cx="1571636" cy="78581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974646" y="2714620"/>
              <a:ext cx="1132803" cy="6463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i="1" dirty="0" smtClean="0">
                  <a:latin typeface="Arial" pitchFamily="34" charset="0"/>
                  <a:cs typeface="Arial" pitchFamily="34" charset="0"/>
                </a:rPr>
                <a:t>С₂Н₄</a:t>
              </a:r>
            </a:p>
            <a:p>
              <a:pPr algn="ctr"/>
              <a:r>
                <a:rPr lang="ru-RU" b="1" i="1" dirty="0" smtClean="0">
                  <a:latin typeface="Arial" pitchFamily="34" charset="0"/>
                  <a:cs typeface="Arial" pitchFamily="34" charset="0"/>
                </a:rPr>
                <a:t>этилен</a:t>
              </a:r>
            </a:p>
          </p:txBody>
        </p:sp>
      </p:grpSp>
      <p:grpSp>
        <p:nvGrpSpPr>
          <p:cNvPr id="19" name="Группа 79"/>
          <p:cNvGrpSpPr/>
          <p:nvPr/>
        </p:nvGrpSpPr>
        <p:grpSpPr>
          <a:xfrm>
            <a:off x="6286512" y="2428867"/>
            <a:ext cx="2000264" cy="722603"/>
            <a:chOff x="5643570" y="2508083"/>
            <a:chExt cx="1785950" cy="70027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5643570" y="2508083"/>
              <a:ext cx="1785950" cy="700271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762633" y="2571745"/>
              <a:ext cx="1524011" cy="52111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С</a:t>
              </a:r>
              <a:r>
                <a:rPr lang="ru-RU" sz="1600" b="1" i="1" dirty="0" smtClean="0">
                  <a:latin typeface="Calibri"/>
                  <a:cs typeface="Calibri"/>
                </a:rPr>
                <a:t>₂</a:t>
              </a:r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Н</a:t>
              </a:r>
              <a:r>
                <a:rPr lang="ru-RU" sz="1600" b="1" i="1" dirty="0" smtClean="0">
                  <a:latin typeface="Calibri"/>
                  <a:cs typeface="Calibri"/>
                </a:rPr>
                <a:t>₂ - </a:t>
              </a:r>
              <a:r>
                <a:rPr lang="ru-RU" sz="1600" b="1" i="1" dirty="0" err="1" smtClean="0">
                  <a:latin typeface="Arial" pitchFamily="34" charset="0"/>
                  <a:cs typeface="Arial" pitchFamily="34" charset="0"/>
                </a:rPr>
                <a:t>этин</a:t>
              </a:r>
              <a:endParaRPr lang="ru-RU" sz="1600" b="1" i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(ацетилен)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3754072" y="3444960"/>
            <a:ext cx="1970055" cy="2055742"/>
            <a:chOff x="2786050" y="3500438"/>
            <a:chExt cx="1857388" cy="2000264"/>
          </a:xfrm>
          <a:solidFill>
            <a:schemeClr val="accent3">
              <a:lumMod val="20000"/>
              <a:lumOff val="80000"/>
            </a:schemeClr>
          </a:solidFill>
        </p:grpSpPr>
        <p:grpSp>
          <p:nvGrpSpPr>
            <p:cNvPr id="15" name="Группа 56"/>
            <p:cNvGrpSpPr/>
            <p:nvPr/>
          </p:nvGrpSpPr>
          <p:grpSpPr>
            <a:xfrm>
              <a:off x="2786050" y="3500438"/>
              <a:ext cx="1857388" cy="2000264"/>
              <a:chOff x="2928926" y="3143248"/>
              <a:chExt cx="1428760" cy="2000264"/>
            </a:xfrm>
            <a:grpFill/>
          </p:grpSpPr>
          <p:sp>
            <p:nvSpPr>
              <p:cNvPr id="54" name="Скругленный прямоугольник 53"/>
              <p:cNvSpPr/>
              <p:nvPr/>
            </p:nvSpPr>
            <p:spPr>
              <a:xfrm rot="5400000">
                <a:off x="2643174" y="3429000"/>
                <a:ext cx="2000264" cy="1428760"/>
              </a:xfrm>
              <a:prstGeom prst="roundRect">
                <a:avLst/>
              </a:prstGeom>
              <a:grp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5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7919" t="48513" r="1998"/>
              <a:stretch>
                <a:fillRect/>
              </a:stretch>
            </p:blipFill>
            <p:spPr bwMode="auto">
              <a:xfrm>
                <a:off x="2983878" y="4286256"/>
                <a:ext cx="714397" cy="71438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6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686" t="47369" r="50238"/>
              <a:stretch>
                <a:fillRect/>
              </a:stretch>
            </p:blipFill>
            <p:spPr bwMode="auto">
              <a:xfrm>
                <a:off x="3038831" y="3214686"/>
                <a:ext cx="1192465" cy="102868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85" name="TextBox 84"/>
            <p:cNvSpPr txBox="1"/>
            <p:nvPr/>
          </p:nvSpPr>
          <p:spPr>
            <a:xfrm>
              <a:off x="3786182" y="4572008"/>
              <a:ext cx="714380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l-GR" sz="1600" b="1" i="1" dirty="0" smtClean="0">
                  <a:latin typeface="Arial" pitchFamily="34" charset="0"/>
                  <a:cs typeface="Arial" pitchFamily="34" charset="0"/>
                </a:rPr>
                <a:t>σ</a:t>
              </a:r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 – </a:t>
              </a:r>
            </a:p>
            <a:p>
              <a:r>
                <a:rPr lang="ru-RU" sz="1400" b="1" i="1" dirty="0" smtClean="0">
                  <a:latin typeface="Arial" pitchFamily="34" charset="0"/>
                  <a:cs typeface="Arial" pitchFamily="34" charset="0"/>
                </a:rPr>
                <a:t>и 1 </a:t>
              </a:r>
              <a:r>
                <a:rPr lang="el-GR" sz="1400" b="1" i="1" dirty="0" smtClean="0">
                  <a:latin typeface="Arial" pitchFamily="34" charset="0"/>
                  <a:cs typeface="Arial" pitchFamily="34" charset="0"/>
                </a:rPr>
                <a:t>π</a:t>
              </a:r>
              <a:r>
                <a:rPr lang="ru-RU" sz="1400" b="1" i="1" dirty="0" smtClean="0">
                  <a:latin typeface="Arial" pitchFamily="34" charset="0"/>
                  <a:cs typeface="Arial" pitchFamily="34" charset="0"/>
                </a:rPr>
                <a:t>-связь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6179355" y="3429000"/>
            <a:ext cx="2286016" cy="2071702"/>
            <a:chOff x="6072198" y="3429000"/>
            <a:chExt cx="2286016" cy="2071702"/>
          </a:xfrm>
        </p:grpSpPr>
        <p:grpSp>
          <p:nvGrpSpPr>
            <p:cNvPr id="12" name="Группа 58"/>
            <p:cNvGrpSpPr/>
            <p:nvPr/>
          </p:nvGrpSpPr>
          <p:grpSpPr>
            <a:xfrm>
              <a:off x="6072198" y="3429000"/>
              <a:ext cx="2286016" cy="2071702"/>
              <a:chOff x="7072330" y="3143248"/>
              <a:chExt cx="1608678" cy="1857388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7072330" y="3143248"/>
                <a:ext cx="1608678" cy="1857388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3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50325" t="30283" r="18831" b="27321"/>
              <a:stretch>
                <a:fillRect/>
              </a:stretch>
            </p:blipFill>
            <p:spPr bwMode="auto">
              <a:xfrm>
                <a:off x="7172872" y="3207296"/>
                <a:ext cx="1060042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4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2821" r="13461" b="28143"/>
              <a:stretch>
                <a:fillRect/>
              </a:stretch>
            </p:blipFill>
            <p:spPr bwMode="auto">
              <a:xfrm>
                <a:off x="7172872" y="4039918"/>
                <a:ext cx="1055695" cy="844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86" name="TextBox 85"/>
            <p:cNvSpPr txBox="1"/>
            <p:nvPr/>
          </p:nvSpPr>
          <p:spPr>
            <a:xfrm>
              <a:off x="7572396" y="3929066"/>
              <a:ext cx="71438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l-GR" sz="1600" b="1" i="1" dirty="0" smtClean="0">
                  <a:latin typeface="Arial" pitchFamily="34" charset="0"/>
                  <a:cs typeface="Arial" pitchFamily="34" charset="0"/>
                </a:rPr>
                <a:t>σ</a:t>
              </a:r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 – </a:t>
              </a:r>
            </a:p>
            <a:p>
              <a:r>
                <a:rPr lang="ru-RU" sz="1400" b="1" i="1" dirty="0" smtClean="0">
                  <a:latin typeface="Arial" pitchFamily="34" charset="0"/>
                  <a:cs typeface="Arial" pitchFamily="34" charset="0"/>
                </a:rPr>
                <a:t>    и </a:t>
              </a:r>
            </a:p>
            <a:p>
              <a:r>
                <a:rPr lang="ru-RU" sz="1400" b="1" i="1" dirty="0" smtClean="0">
                  <a:latin typeface="Arial" pitchFamily="34" charset="0"/>
                  <a:cs typeface="Arial" pitchFamily="34" charset="0"/>
                </a:rPr>
                <a:t>  2 </a:t>
              </a:r>
              <a:r>
                <a:rPr lang="el-GR" sz="1400" b="1" i="1" dirty="0" smtClean="0">
                  <a:latin typeface="Arial" pitchFamily="34" charset="0"/>
                  <a:cs typeface="Arial" pitchFamily="34" charset="0"/>
                </a:rPr>
                <a:t>π</a:t>
              </a:r>
              <a:r>
                <a:rPr lang="ru-RU" sz="1400" b="1" i="1" dirty="0" smtClean="0">
                  <a:latin typeface="Arial" pitchFamily="34" charset="0"/>
                  <a:cs typeface="Arial" pitchFamily="34" charset="0"/>
                </a:rPr>
                <a:t>-связи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7" name="Прямая со стрелкой 86"/>
          <p:cNvCxnSpPr>
            <a:stCxn id="62" idx="2"/>
          </p:cNvCxnSpPr>
          <p:nvPr/>
        </p:nvCxnSpPr>
        <p:spPr>
          <a:xfrm>
            <a:off x="7286644" y="3151470"/>
            <a:ext cx="35719" cy="2775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Группа 65"/>
          <p:cNvGrpSpPr/>
          <p:nvPr/>
        </p:nvGrpSpPr>
        <p:grpSpPr>
          <a:xfrm>
            <a:off x="3491880" y="5784583"/>
            <a:ext cx="5509275" cy="909878"/>
            <a:chOff x="2786050" y="5929330"/>
            <a:chExt cx="5643602" cy="73866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786050" y="5929330"/>
              <a:ext cx="5643602" cy="714380"/>
            </a:xfrm>
            <a:prstGeom prst="roundRect">
              <a:avLst/>
            </a:prstGeom>
            <a:solidFill>
              <a:srgbClr val="FF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Rectangle 1"/>
            <p:cNvSpPr>
              <a:spLocks noChangeArrowheads="1"/>
            </p:cNvSpPr>
            <p:nvPr/>
          </p:nvSpPr>
          <p:spPr bwMode="auto">
            <a:xfrm>
              <a:off x="2928926" y="5929330"/>
              <a:ext cx="550072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sz="14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π-Связь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возникает при 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боковом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перекрывании негибридных </a:t>
              </a:r>
              <a:r>
                <a:rPr kumimoji="0" lang="ru-RU" sz="14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р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-АО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вне прямой, соединяющей ядра атомов.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π-Связь 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слабее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σ-связи 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из-за менее полного перекрывания </a:t>
              </a:r>
              <a:r>
                <a:rPr lang="ru-RU" sz="1400" i="1" dirty="0" err="1" smtClean="0">
                  <a:latin typeface="Arial" pitchFamily="34" charset="0"/>
                  <a:cs typeface="Arial" pitchFamily="34" charset="0"/>
                </a:rPr>
                <a:t>р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-АО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cxnSp>
        <p:nvCxnSpPr>
          <p:cNvPr id="58" name="Прямая со стрелкой 57"/>
          <p:cNvCxnSpPr>
            <a:endCxn id="14" idx="0"/>
          </p:cNvCxnSpPr>
          <p:nvPr/>
        </p:nvCxnSpPr>
        <p:spPr>
          <a:xfrm>
            <a:off x="4623618" y="1232807"/>
            <a:ext cx="30248" cy="3494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Скругленный прямоугольник 67"/>
          <p:cNvSpPr/>
          <p:nvPr/>
        </p:nvSpPr>
        <p:spPr>
          <a:xfrm>
            <a:off x="914799" y="1574026"/>
            <a:ext cx="1845061" cy="6429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sp</a:t>
            </a:r>
            <a:r>
              <a:rPr lang="ru-RU" b="1" i="1" baseline="30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ru-RU" baseline="30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–гибридизация </a:t>
            </a:r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683568" y="3505854"/>
            <a:ext cx="2232248" cy="2000264"/>
            <a:chOff x="683568" y="3505854"/>
            <a:chExt cx="2232248" cy="200026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683568" y="3505854"/>
              <a:ext cx="2232248" cy="200026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Arial" pitchFamily="34" charset="0"/>
                  <a:cs typeface="Arial" pitchFamily="34" charset="0"/>
                </a:rPr>
                <a:t>Только σ-связи между атомами углерода</a:t>
              </a:r>
              <a:endParaRPr lang="ru-RU" dirty="0"/>
            </a:p>
          </p:txBody>
        </p:sp>
        <p:pic>
          <p:nvPicPr>
            <p:cNvPr id="7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7584" y="3645024"/>
              <a:ext cx="1976603" cy="111433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sp>
          <p:nvSpPr>
            <p:cNvPr id="48" name="Прямоугольник 47"/>
            <p:cNvSpPr/>
            <p:nvPr/>
          </p:nvSpPr>
          <p:spPr>
            <a:xfrm>
              <a:off x="855695" y="4739823"/>
              <a:ext cx="189463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Только σ-связи между атомами углерода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68" grpId="0" animBg="1"/>
      <p:bldP spid="6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115616" y="2060848"/>
            <a:ext cx="7056784" cy="2592288"/>
            <a:chOff x="1115616" y="2636912"/>
            <a:chExt cx="7056784" cy="2592288"/>
          </a:xfrm>
        </p:grpSpPr>
        <p:sp>
          <p:nvSpPr>
            <p:cNvPr id="5" name="Круглая лента лицом вверх 4"/>
            <p:cNvSpPr/>
            <p:nvPr/>
          </p:nvSpPr>
          <p:spPr>
            <a:xfrm>
              <a:off x="1115616" y="2636912"/>
              <a:ext cx="7056784" cy="2592288"/>
            </a:xfrm>
            <a:prstGeom prst="ellipseRibbon2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203848" y="2636912"/>
              <a:ext cx="2895023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Спасибо</a:t>
              </a:r>
            </a:p>
            <a:p>
              <a:pPr algn="ctr"/>
              <a:r>
                <a:rPr lang="ru-RU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за</a:t>
              </a:r>
            </a:p>
            <a:p>
              <a:pPr algn="ctr"/>
              <a:r>
                <a:rPr lang="ru-RU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внимание</a:t>
              </a:r>
              <a:endPara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34076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http://www.chemistry.ssu.samara.ru/chem1/index1.htm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77281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http://ido.tsu.ru/schools/chem/data/res/org/uchpos/text/2_3_3.html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5486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Источники  информации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428596" y="571480"/>
            <a:ext cx="8229600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pPr marL="252000">
              <a:spcBef>
                <a:spcPts val="400"/>
              </a:spcBef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                          «Когда мы будет знать ближе натуру</a:t>
            </a:r>
          </a:p>
          <a:p>
            <a:pPr marL="252000">
              <a:spcBef>
                <a:spcPts val="400"/>
              </a:spcBef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                            химической энергии, самый род </a:t>
            </a:r>
          </a:p>
          <a:p>
            <a:pPr marL="252000">
              <a:spcBef>
                <a:spcPts val="400"/>
              </a:spcBef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                           атомного движения, … тогда учение</a:t>
            </a:r>
          </a:p>
          <a:p>
            <a:pPr marL="252000">
              <a:spcBef>
                <a:spcPts val="400"/>
              </a:spcBef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                           о  химическом строении падет, как </a:t>
            </a:r>
          </a:p>
          <a:p>
            <a:pPr marL="252000">
              <a:spcBef>
                <a:spcPts val="400"/>
              </a:spcBef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                           падали прежние химические теории. </a:t>
            </a:r>
          </a:p>
          <a:p>
            <a:pPr marL="252000">
              <a:spcBef>
                <a:spcPts val="400"/>
              </a:spcBef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                           Но, подобно большинству этих </a:t>
            </a:r>
          </a:p>
          <a:p>
            <a:pPr marL="252000">
              <a:spcBef>
                <a:spcPts val="400"/>
              </a:spcBef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                           теорий, оно падет не для того,</a:t>
            </a:r>
          </a:p>
          <a:p>
            <a:pPr marL="252000">
              <a:spcBef>
                <a:spcPts val="400"/>
              </a:spcBef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                          чтобы исчезнуть, а для того, чтобы </a:t>
            </a:r>
          </a:p>
          <a:p>
            <a:pPr marL="252000">
              <a:spcBef>
                <a:spcPts val="400"/>
              </a:spcBef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войти в  измененном виде в круг новых и более широких воззрений…»   </a:t>
            </a:r>
          </a:p>
          <a:p>
            <a:pPr marL="252000">
              <a:spcBef>
                <a:spcPts val="400"/>
              </a:spcBef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</a:t>
            </a:r>
          </a:p>
          <a:p>
            <a:pPr marL="252000">
              <a:spcBef>
                <a:spcPts val="40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                                 А.М.Бутлеров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5"/>
            <a:ext cx="2143140" cy="28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85728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Строение атома углерода</a:t>
            </a:r>
            <a:endParaRPr lang="ru-RU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5860"/>
            <a:ext cx="87154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Атом углерода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                               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3143248"/>
            <a:ext cx="428628" cy="42862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3143248"/>
            <a:ext cx="428628" cy="42862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3143248"/>
            <a:ext cx="428628" cy="42862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3143248"/>
            <a:ext cx="428628" cy="42862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3143248"/>
            <a:ext cx="428628" cy="42862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1285852" y="3357562"/>
            <a:ext cx="286546" cy="79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1143770" y="3356768"/>
            <a:ext cx="284958" cy="79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1785918" y="3357562"/>
            <a:ext cx="286546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 flipH="1" flipV="1">
            <a:off x="1929588" y="3356768"/>
            <a:ext cx="284958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8215338" y="3143248"/>
            <a:ext cx="428628" cy="42862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786710" y="3143248"/>
            <a:ext cx="428628" cy="42862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358082" y="3143248"/>
            <a:ext cx="428628" cy="42862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643702" y="3143248"/>
            <a:ext cx="428628" cy="42862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000760" y="3143248"/>
            <a:ext cx="428628" cy="42862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 стрелкой 69"/>
          <p:cNvCxnSpPr/>
          <p:nvPr/>
        </p:nvCxnSpPr>
        <p:spPr>
          <a:xfrm rot="5400000" flipH="1" flipV="1">
            <a:off x="6001554" y="3356768"/>
            <a:ext cx="284958" cy="79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5400000" flipH="1" flipV="1">
            <a:off x="2501092" y="3356768"/>
            <a:ext cx="284958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5400000" flipH="1" flipV="1">
            <a:off x="7858942" y="3356768"/>
            <a:ext cx="284958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5400000">
            <a:off x="6144033" y="3357165"/>
            <a:ext cx="285752" cy="79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5400000">
            <a:off x="6644099" y="3357165"/>
            <a:ext cx="286546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400000" flipH="1" flipV="1">
            <a:off x="2929720" y="3356768"/>
            <a:ext cx="284958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400000" flipH="1" flipV="1">
            <a:off x="7430314" y="3356768"/>
            <a:ext cx="284958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5400000" flipH="1" flipV="1">
            <a:off x="6787372" y="3356768"/>
            <a:ext cx="284958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714680" y="1285860"/>
            <a:ext cx="51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+ 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→ 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Атом углерода в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возбужденном состоянии</a:t>
            </a:r>
            <a:endParaRPr lang="ru-RU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214282" y="2357430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₆С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00100" y="242886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714480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2s²</a:t>
            </a:r>
            <a:endParaRPr lang="ru-RU" sz="2400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2643174" y="2428868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2p²</a:t>
            </a:r>
            <a:endParaRPr lang="ru-RU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323528" y="4653136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неспаренных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электрона,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валентность углерода =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0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5364088" y="4725144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неспаренных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электрона,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валентность углерода =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2000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5000628" y="2357430"/>
            <a:ext cx="8755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*₆С 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929322" y="2357430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s²</a:t>
            </a:r>
            <a:endParaRPr lang="ru-RU" sz="2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929058" y="2357430"/>
            <a:ext cx="550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→</a:t>
            </a:r>
            <a:endParaRPr lang="ru-RU" sz="28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572264" y="2357430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2s¹</a:t>
            </a:r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572396" y="2357430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2p³</a:t>
            </a:r>
            <a:endParaRPr lang="ru-RU" sz="2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643834" y="2357430"/>
            <a:ext cx="630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2p²</a:t>
            </a:r>
            <a:endParaRPr lang="ru-RU" sz="2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572264" y="2357430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2s²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0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3218 C 0.00573 0.06505 0.0158 0.09792 0.04045 0.11296 C 0.06511 0.12801 0.12222 0.13519 0.14393 0.12246 C 0.16563 0.10972 0.16667 0.05625 0.17084 0.03681 C 0.175 0.01736 0.16893 0.01019 0.16893 0.00579 " pathEditMode="relative" ptsTypes="aaaaA">
                                      <p:cBhvr>
                                        <p:cTn id="1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85" grpId="0"/>
      <p:bldP spid="86" grpId="0"/>
      <p:bldP spid="87" grpId="0"/>
      <p:bldP spid="89" grpId="0"/>
      <p:bldP spid="91" grpId="0"/>
      <p:bldP spid="92" grpId="1"/>
      <p:bldP spid="94" grpId="0"/>
      <p:bldP spid="95" grpId="0"/>
      <p:bldP spid="36" grpId="0"/>
      <p:bldP spid="37" grpId="0"/>
      <p:bldP spid="42" grpId="0"/>
      <p:bldP spid="43" grpId="0"/>
      <p:bldP spid="43" grpId="1"/>
      <p:bldP spid="40" grpId="0"/>
      <p:bldP spid="4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C:\Documents and Settings\Компьютер\Desktop\школа\химия\poling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3171825" cy="5181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500174"/>
            <a:ext cx="4143404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ru-RU" sz="2000" dirty="0" smtClean="0" bmk="">
                <a:latin typeface="Arial" pitchFamily="34" charset="0"/>
                <a:cs typeface="Arial" pitchFamily="34" charset="0"/>
              </a:rPr>
              <a:t>Чтобы согласовать теорию с экспериментом </a:t>
            </a:r>
            <a:r>
              <a:rPr lang="ru-RU" sz="2000" dirty="0" err="1" smtClean="0" bmk="">
                <a:latin typeface="Arial" pitchFamily="34" charset="0"/>
                <a:cs typeface="Arial" pitchFamily="34" charset="0"/>
              </a:rPr>
              <a:t>Лайнус</a:t>
            </a:r>
            <a:r>
              <a:rPr lang="ru-RU" sz="2000" dirty="0" smtClean="0" bmk="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 bmk="">
                <a:latin typeface="Arial" pitchFamily="34" charset="0"/>
                <a:cs typeface="Arial" pitchFamily="34" charset="0"/>
              </a:rPr>
              <a:t>Полинг</a:t>
            </a:r>
            <a:r>
              <a:rPr lang="ru-RU" sz="2000" dirty="0" smtClean="0" bmk="">
                <a:latin typeface="Arial" pitchFamily="34" charset="0"/>
                <a:cs typeface="Arial" pitchFamily="34" charset="0"/>
              </a:rPr>
              <a:t> предложил термин </a:t>
            </a:r>
          </a:p>
          <a:p>
            <a:pPr algn="ctr">
              <a:spcBef>
                <a:spcPts val="1200"/>
              </a:spcBef>
            </a:pPr>
            <a:r>
              <a:rPr lang="ru-RU" sz="2000" b="1" dirty="0" smtClean="0" bmk="">
                <a:latin typeface="Arial" pitchFamily="34" charset="0"/>
                <a:cs typeface="Arial" pitchFamily="34" charset="0"/>
              </a:rPr>
              <a:t>          "гибридизация" – </a:t>
            </a:r>
          </a:p>
          <a:p>
            <a:pPr algn="ctr">
              <a:spcBef>
                <a:spcPts val="1200"/>
              </a:spcBef>
            </a:pPr>
            <a:r>
              <a:rPr lang="ru-RU" sz="2000" b="1" dirty="0" smtClean="0" bmk="">
                <a:latin typeface="Arial" pitchFamily="34" charset="0"/>
                <a:cs typeface="Arial" pitchFamily="34" charset="0"/>
              </a:rPr>
              <a:t>    смешение и выравнивание</a:t>
            </a:r>
          </a:p>
          <a:p>
            <a:pPr algn="ctr">
              <a:spcBef>
                <a:spcPts val="1200"/>
              </a:spcBef>
            </a:pPr>
            <a:r>
              <a:rPr lang="ru-RU" sz="2000" b="1" dirty="0" smtClean="0" bmk="">
                <a:latin typeface="Arial" pitchFamily="34" charset="0"/>
                <a:cs typeface="Arial" pitchFamily="34" charset="0"/>
              </a:rPr>
              <a:t>       электронных облаков</a:t>
            </a:r>
            <a:r>
              <a:rPr lang="ru-RU" sz="2000" dirty="0" smtClean="0" bmk="">
                <a:latin typeface="Arial" pitchFamily="34" charset="0"/>
                <a:cs typeface="Arial" pitchFamily="34" charset="0"/>
              </a:rPr>
              <a:t>. 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771800" y="692696"/>
            <a:ext cx="3384376" cy="2520280"/>
            <a:chOff x="2771800" y="692696"/>
            <a:chExt cx="3384376" cy="2232248"/>
          </a:xfrm>
        </p:grpSpPr>
        <p:sp>
          <p:nvSpPr>
            <p:cNvPr id="5" name="Горизонтальный свиток 4"/>
            <p:cNvSpPr/>
            <p:nvPr/>
          </p:nvSpPr>
          <p:spPr>
            <a:xfrm>
              <a:off x="2771800" y="692696"/>
              <a:ext cx="3384376" cy="2232248"/>
            </a:xfrm>
            <a:prstGeom prst="horizontalScroll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059832" y="1124744"/>
              <a:ext cx="2851554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i="1" dirty="0" smtClean="0">
                  <a:latin typeface="Arial" pitchFamily="34" charset="0"/>
                  <a:cs typeface="Arial" pitchFamily="34" charset="0"/>
                </a:rPr>
                <a:t>sp</a:t>
              </a:r>
              <a:r>
                <a:rPr lang="ru-RU" sz="2000" b="1" i="1" baseline="30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ru-RU" sz="2000" b="1" i="1" dirty="0" smtClean="0">
                  <a:latin typeface="Arial" pitchFamily="34" charset="0"/>
                  <a:cs typeface="Arial" pitchFamily="34" charset="0"/>
                </a:rPr>
                <a:t>-гибридизация </a:t>
              </a:r>
              <a:r>
                <a:rPr lang="ru-RU" b="1" i="1" dirty="0" smtClean="0">
                  <a:latin typeface="Arial" pitchFamily="34" charset="0"/>
                  <a:cs typeface="Arial" pitchFamily="34" charset="0"/>
                </a:rPr>
                <a:t>атома углерода</a:t>
              </a:r>
            </a:p>
            <a:p>
              <a:pPr algn="ctr"/>
              <a:r>
                <a:rPr lang="ru-RU" b="1" i="1" dirty="0" smtClean="0">
                  <a:latin typeface="Arial" pitchFamily="34" charset="0"/>
                  <a:cs typeface="Arial" pitchFamily="34" charset="0"/>
                </a:rPr>
                <a:t>И</a:t>
              </a:r>
            </a:p>
            <a:p>
              <a:pPr algn="ctr"/>
              <a:r>
                <a:rPr lang="ru-RU" b="1" i="1" dirty="0" smtClean="0">
                  <a:latin typeface="Arial" pitchFamily="34" charset="0"/>
                  <a:cs typeface="Arial" pitchFamily="34" charset="0"/>
                </a:rPr>
                <a:t>строение молекул метана и этана </a:t>
              </a:r>
              <a:endParaRPr lang="ru-RU" dirty="0"/>
            </a:p>
          </p:txBody>
        </p:sp>
      </p:grpSp>
      <p:pic>
        <p:nvPicPr>
          <p:cNvPr id="4" name="Picture 2" descr="sp3-&amp;Acy;&amp;tcy;&amp;ocy;&amp;mcy;&amp;ncy;&amp;ycy;&amp;iecy; &amp;ocy;&amp;rcy;&amp;bcy;&amp;icy;&amp;tcy;&amp;acy;&amp;l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49080"/>
            <a:ext cx="1905000" cy="1524001"/>
          </a:xfrm>
          <a:prstGeom prst="rect">
            <a:avLst/>
          </a:prstGeom>
          <a:noFill/>
        </p:spPr>
      </p:pic>
      <p:pic>
        <p:nvPicPr>
          <p:cNvPr id="7" name="Picture 5" descr="C:\Documents and Settings\Алла\Desktop\презентация\Теоретические основы -4-3-14.files\anim4_3_2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293096"/>
            <a:ext cx="1728192" cy="13825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3419872" y="260648"/>
            <a:ext cx="2448272" cy="36004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6254" y="260648"/>
            <a:ext cx="7848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sp</a:t>
            </a:r>
            <a:r>
              <a:rPr lang="ru-RU" sz="2200" b="1" i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-гибридизация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смешение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(комбинация) одной 2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s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- и трех 2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p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орбиталей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с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образованием четырех равноценных по форме и энергии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sp</a:t>
            </a:r>
            <a:r>
              <a:rPr lang="ru-RU" sz="18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-гибридных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орбиталей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589898" y="3068960"/>
          <a:ext cx="1852950" cy="1874748"/>
        </p:xfrm>
        <a:graphic>
          <a:graphicData uri="http://schemas.openxmlformats.org/presentationml/2006/ole">
            <p:oleObj spid="_x0000_s44160" name="CS ChemDraw Drawing" r:id="rId3" imgW="540548" imgH="547931" progId="ChemDraw.Document.6.0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827584" y="2060848"/>
          <a:ext cx="720080" cy="720080"/>
        </p:xfrm>
        <a:graphic>
          <a:graphicData uri="http://schemas.openxmlformats.org/presentationml/2006/ole">
            <p:oleObj spid="_x0000_s44161" name="CS ChemDraw Drawing" r:id="rId4" imgW="334201" imgH="334216" progId="ChemDraw.Document.6.0">
              <p:embed/>
            </p:oleObj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683568" y="3068960"/>
          <a:ext cx="975484" cy="864096"/>
        </p:xfrm>
        <a:graphic>
          <a:graphicData uri="http://schemas.openxmlformats.org/presentationml/2006/ole">
            <p:oleObj spid="_x0000_s44162" name="CS ChemDraw Drawing" r:id="rId5" imgW="458719" imgH="407075" progId="ChemDraw.Document.6.0">
              <p:embed/>
            </p:oleObj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467544" y="4509120"/>
          <a:ext cx="1377493" cy="504056"/>
        </p:xfrm>
        <a:graphic>
          <a:graphicData uri="http://schemas.openxmlformats.org/presentationml/2006/ole">
            <p:oleObj spid="_x0000_s44163" name="CS ChemDraw Drawing" r:id="rId6" imgW="568082" imgH="209613" progId="ChemDraw.Document.6.0">
              <p:embed/>
            </p:oleObj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14626327"/>
              </p:ext>
            </p:extLst>
          </p:nvPr>
        </p:nvGraphicFramePr>
        <p:xfrm>
          <a:off x="880944" y="5351730"/>
          <a:ext cx="420861" cy="1128824"/>
        </p:xfrm>
        <a:graphic>
          <a:graphicData uri="http://schemas.openxmlformats.org/presentationml/2006/ole">
            <p:oleObj spid="_x0000_s44164" name="CS ChemDraw Drawing" r:id="rId7" imgW="206233" imgH="547427" progId="ChemDraw.Document.6.0">
              <p:embed/>
            </p:oleObj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3709988" y="2130425"/>
          <a:ext cx="1311275" cy="655638"/>
        </p:xfrm>
        <a:graphic>
          <a:graphicData uri="http://schemas.openxmlformats.org/presentationml/2006/ole">
            <p:oleObj spid="_x0000_s44165" name="CS ChemDraw Drawing" r:id="rId8" imgW="416200" imgH="209662" progId="ChemDraw.Document.6.0">
              <p:embed/>
            </p:oleObj>
          </a:graphicData>
        </a:graphic>
      </p:graphicFrame>
      <p:graphicFrame>
        <p:nvGraphicFramePr>
          <p:cNvPr id="2065" name="Object 17"/>
          <p:cNvGraphicFramePr>
            <a:graphicFrameLocks noChangeAspect="1"/>
          </p:cNvGraphicFramePr>
          <p:nvPr/>
        </p:nvGraphicFramePr>
        <p:xfrm>
          <a:off x="3709988" y="3062288"/>
          <a:ext cx="1311275" cy="655637"/>
        </p:xfrm>
        <a:graphic>
          <a:graphicData uri="http://schemas.openxmlformats.org/presentationml/2006/ole">
            <p:oleObj spid="_x0000_s44166" name="CS ChemDraw Drawing" r:id="rId9" imgW="416200" imgH="209662" progId="ChemDraw.Document.6.0">
              <p:embed/>
            </p:oleObj>
          </a:graphicData>
        </a:graphic>
      </p:graphicFrame>
      <p:graphicFrame>
        <p:nvGraphicFramePr>
          <p:cNvPr id="2066" name="Object 18"/>
          <p:cNvGraphicFramePr>
            <a:graphicFrameLocks noChangeAspect="1"/>
          </p:cNvGraphicFramePr>
          <p:nvPr/>
        </p:nvGraphicFramePr>
        <p:xfrm>
          <a:off x="3709988" y="4079875"/>
          <a:ext cx="1311275" cy="655638"/>
        </p:xfrm>
        <a:graphic>
          <a:graphicData uri="http://schemas.openxmlformats.org/presentationml/2006/ole">
            <p:oleObj spid="_x0000_s44167" name="CS ChemDraw Drawing" r:id="rId10" imgW="416200" imgH="209662" progId="ChemDraw.Document.6.0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3709988" y="5013176"/>
          <a:ext cx="1311275" cy="655638"/>
        </p:xfrm>
        <a:graphic>
          <a:graphicData uri="http://schemas.openxmlformats.org/presentationml/2006/ole">
            <p:oleObj spid="_x0000_s44168" name="CS ChemDraw Drawing" r:id="rId11" imgW="416200" imgH="209662" progId="ChemDraw.Document.6.0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45721" y="27089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 -</a:t>
            </a:r>
            <a:r>
              <a:rPr lang="ru-RU" dirty="0" smtClean="0"/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орбиталь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0629" y="4065223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орбиталь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7864" y="594928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(4)</a:t>
            </a:r>
            <a:r>
              <a:rPr lang="ru-RU" sz="1400" dirty="0" smtClean="0"/>
              <a:t> </a:t>
            </a:r>
            <a:r>
              <a:rPr lang="en-US" sz="1400" dirty="0" smtClean="0"/>
              <a:t>sp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 -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гибридные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орбитали</a:t>
            </a:r>
            <a:r>
              <a:rPr lang="ru-RU" sz="1400" baseline="30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195736" y="3933056"/>
            <a:ext cx="151216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292080" y="3933056"/>
            <a:ext cx="122413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7544" y="5013176"/>
            <a:ext cx="1493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орбиталь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5" y="6390620"/>
            <a:ext cx="1515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орбиталь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744" y="3625279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гибридизация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>
          <a:xfrm>
            <a:off x="5580112" y="4797152"/>
            <a:ext cx="3096344" cy="144016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Оси sp</a:t>
            </a:r>
            <a:r>
              <a:rPr kumimoji="0" lang="ru-RU" sz="25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-гибридных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орбиталей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направлены к вершинам правильного тетраэдра. Тетраэдрический угол между ними равен 109°28', что соответствует наименьшей энергии отталкивания электронов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7" grpId="0"/>
      <p:bldP spid="18" grpId="0"/>
      <p:bldP spid="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63688" y="332656"/>
            <a:ext cx="6019800" cy="741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Модели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sp</a:t>
            </a:r>
            <a:r>
              <a:rPr lang="ru-RU" sz="2000" b="1" i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-углеродным атомом 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примере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метана  (СН</a:t>
            </a:r>
            <a:r>
              <a:rPr lang="ru-RU" sz="2000" b="1" i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50" name="Picture 1030" descr="C:\Documents and Settings\Алла\Desktop\презентация\Теоретические основы -4-3-1.files\pic4_3_13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3746" t="14869" r="32066" b="24338"/>
          <a:stretch>
            <a:fillRect/>
          </a:stretch>
        </p:blipFill>
        <p:spPr>
          <a:xfrm>
            <a:off x="2051720" y="1628800"/>
            <a:ext cx="5184576" cy="2232248"/>
          </a:xfrm>
          <a:noFill/>
          <a:ln/>
        </p:spPr>
      </p:pic>
      <p:pic>
        <p:nvPicPr>
          <p:cNvPr id="57351" name="Picture 1031" descr="C:\Documents and Settings\Алла\Desktop\презентация\Теоретические основы -4-3-1.files\anim4_3_12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725144"/>
            <a:ext cx="2286000" cy="18272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393305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Масштабная модель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393305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Шаростержневая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модель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80728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Строение молекулы этана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6608777" y="1463661"/>
            <a:ext cx="35719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5715008" y="357166"/>
            <a:ext cx="2214578" cy="85725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sp</a:t>
            </a:r>
            <a:r>
              <a:rPr lang="ru-RU" b="1" i="1" baseline="30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ru-RU" baseline="30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–гибридизация </a:t>
            </a:r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rot="5400000">
            <a:off x="6644496" y="4285462"/>
            <a:ext cx="427834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9"/>
          <p:cNvGrpSpPr/>
          <p:nvPr/>
        </p:nvGrpSpPr>
        <p:grpSpPr>
          <a:xfrm>
            <a:off x="5072066" y="4500570"/>
            <a:ext cx="3500462" cy="1857388"/>
            <a:chOff x="142844" y="4643446"/>
            <a:chExt cx="3500462" cy="1857388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14282" y="4643446"/>
              <a:ext cx="3429024" cy="1857388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142844" y="4786322"/>
              <a:ext cx="342902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sz="1600" b="1" i="1" dirty="0" err="1" smtClean="0">
                  <a:latin typeface="Arial" pitchFamily="34" charset="0"/>
                  <a:cs typeface="Arial" pitchFamily="34" charset="0"/>
                </a:rPr>
                <a:t>σ-связь</a:t>
              </a:r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образуется при перекрывании АО </a:t>
              </a:r>
              <a:r>
                <a:rPr lang="ru-RU" sz="1600" i="1" dirty="0" smtClean="0">
                  <a:latin typeface="Arial" pitchFamily="34" charset="0"/>
                  <a:cs typeface="Arial" pitchFamily="34" charset="0"/>
                </a:rPr>
                <a:t>вдоль оси</a:t>
              </a:r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, соединяющей ядра связываемых атомов (т.е. при </a:t>
              </a:r>
              <a:r>
                <a:rPr lang="ru-RU" sz="1600" i="1" dirty="0" smtClean="0">
                  <a:latin typeface="Arial" pitchFamily="34" charset="0"/>
                  <a:cs typeface="Arial" pitchFamily="34" charset="0"/>
                </a:rPr>
                <a:t>осевом</a:t>
              </a:r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 перекрывании АО).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Группа 25"/>
          <p:cNvGrpSpPr/>
          <p:nvPr/>
        </p:nvGrpSpPr>
        <p:grpSpPr>
          <a:xfrm>
            <a:off x="5072066" y="1643050"/>
            <a:ext cx="3429024" cy="2357454"/>
            <a:chOff x="3929058" y="1928802"/>
            <a:chExt cx="3429024" cy="2357454"/>
          </a:xfrm>
        </p:grpSpPr>
        <p:grpSp>
          <p:nvGrpSpPr>
            <p:cNvPr id="5" name="Группа 50"/>
            <p:cNvGrpSpPr/>
            <p:nvPr/>
          </p:nvGrpSpPr>
          <p:grpSpPr>
            <a:xfrm>
              <a:off x="3929058" y="1928802"/>
              <a:ext cx="3429024" cy="2357454"/>
              <a:chOff x="214282" y="3357562"/>
              <a:chExt cx="2609040" cy="1500174"/>
            </a:xfrm>
          </p:grpSpPr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214282" y="3357562"/>
                <a:ext cx="2609040" cy="1500174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6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1702" y="3403022"/>
                <a:ext cx="1981867" cy="934452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4071934" y="3357562"/>
              <a:ext cx="32147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Только σ-связи между атомами углерода;   угол </a:t>
              </a:r>
              <a:r>
                <a:rPr lang="el-GR" sz="1400" dirty="0" smtClean="0">
                  <a:latin typeface="Arial" pitchFamily="34" charset="0"/>
                  <a:cs typeface="Arial" pitchFamily="34" charset="0"/>
                </a:rPr>
                <a:t>α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= 109˚28́;</a:t>
              </a:r>
            </a:p>
            <a:p>
              <a:pPr algn="ctr"/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длина  С-С-связи = 0,154 нм.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Группа 22"/>
          <p:cNvGrpSpPr/>
          <p:nvPr/>
        </p:nvGrpSpPr>
        <p:grpSpPr>
          <a:xfrm>
            <a:off x="683568" y="1844824"/>
            <a:ext cx="3000396" cy="2143140"/>
            <a:chOff x="500034" y="1928802"/>
            <a:chExt cx="3000396" cy="2143140"/>
          </a:xfrm>
        </p:grpSpPr>
        <p:sp>
          <p:nvSpPr>
            <p:cNvPr id="19" name="Овал 18"/>
            <p:cNvSpPr/>
            <p:nvPr/>
          </p:nvSpPr>
          <p:spPr>
            <a:xfrm>
              <a:off x="500034" y="1928802"/>
              <a:ext cx="3000396" cy="21431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28662" y="2143115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i="1" dirty="0" smtClean="0">
                  <a:latin typeface="Arial" pitchFamily="34" charset="0"/>
                  <a:cs typeface="Arial" pitchFamily="34" charset="0"/>
                </a:rPr>
                <a:t>С₂Н</a:t>
              </a:r>
              <a:r>
                <a:rPr lang="ru-RU" b="1" i="1" dirty="0" smtClean="0">
                  <a:latin typeface="Calibri"/>
                  <a:cs typeface="Calibri"/>
                </a:rPr>
                <a:t>₆  -  </a:t>
              </a:r>
              <a:r>
                <a:rPr lang="ru-RU" b="1" i="1" dirty="0" smtClean="0">
                  <a:latin typeface="Arial" pitchFamily="34" charset="0"/>
                  <a:cs typeface="Arial" pitchFamily="34" charset="0"/>
                </a:rPr>
                <a:t>этан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1374751" y="2625721"/>
              <a:ext cx="989013" cy="1309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771800" y="836712"/>
            <a:ext cx="3600400" cy="2232248"/>
            <a:chOff x="2843808" y="764704"/>
            <a:chExt cx="3096344" cy="2088232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2843808" y="764704"/>
              <a:ext cx="3096344" cy="2088232"/>
            </a:xfrm>
            <a:prstGeom prst="horizontalScroll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059832" y="1124744"/>
              <a:ext cx="2851554" cy="1439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i="1" dirty="0" smtClean="0">
                  <a:latin typeface="Arial" pitchFamily="34" charset="0"/>
                  <a:cs typeface="Arial" pitchFamily="34" charset="0"/>
                </a:rPr>
                <a:t>sp</a:t>
              </a:r>
              <a:r>
                <a:rPr lang="ru-RU" sz="2000" b="1" i="1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000" b="1" i="1" dirty="0" smtClean="0">
                  <a:latin typeface="Arial" pitchFamily="34" charset="0"/>
                  <a:cs typeface="Arial" pitchFamily="34" charset="0"/>
                </a:rPr>
                <a:t>-гибридизация</a:t>
              </a:r>
            </a:p>
            <a:p>
              <a:pPr algn="ctr"/>
              <a:r>
                <a:rPr lang="ru-RU" sz="20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b="1" i="1" dirty="0" smtClean="0">
                  <a:latin typeface="Arial" pitchFamily="34" charset="0"/>
                  <a:cs typeface="Arial" pitchFamily="34" charset="0"/>
                </a:rPr>
                <a:t>атома углерода </a:t>
              </a:r>
            </a:p>
            <a:p>
              <a:pPr algn="ctr"/>
              <a:r>
                <a:rPr lang="ru-RU" b="1" i="1" dirty="0" smtClean="0">
                  <a:latin typeface="Arial" pitchFamily="34" charset="0"/>
                  <a:cs typeface="Arial" pitchFamily="34" charset="0"/>
                </a:rPr>
                <a:t>И</a:t>
              </a:r>
            </a:p>
            <a:p>
              <a:pPr algn="ctr"/>
              <a:r>
                <a:rPr lang="ru-RU" b="1" i="1" dirty="0" smtClean="0">
                  <a:latin typeface="Arial" pitchFamily="34" charset="0"/>
                  <a:cs typeface="Arial" pitchFamily="34" charset="0"/>
                </a:rPr>
                <a:t>строение молекулы этилена</a:t>
              </a:r>
              <a:endParaRPr lang="ru-RU" dirty="0"/>
            </a:p>
          </p:txBody>
        </p:sp>
      </p:grpSp>
      <p:pic>
        <p:nvPicPr>
          <p:cNvPr id="3" name="Picture 6" descr="C:\Documents and Settings\Алла\Desktop\презентация\Теоретические основы -4-3-2.files\anim4_3_2_1a.gif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4077072"/>
            <a:ext cx="2520920" cy="2016224"/>
          </a:xfrm>
          <a:noFill/>
          <a:ln/>
        </p:spPr>
      </p:pic>
      <p:pic>
        <p:nvPicPr>
          <p:cNvPr id="6" name="Picture 2" descr="&amp;Mcy;&amp;ocy;&amp;dcy;&amp;iecy;&amp;lcy;&amp;softcy; &amp;mcy;&amp;ocy;&amp;lcy;&amp;iecy;&amp;kcy;&amp;ucy;&amp;lcy;&amp;ycy; &amp;ecy;&amp;tcy;&amp;icy;&amp;lcy;&amp;iecy;&amp;ncy;&amp;a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293096"/>
            <a:ext cx="1905000" cy="1524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</TotalTime>
  <Words>796</Words>
  <Application>Microsoft Office PowerPoint</Application>
  <PresentationFormat>Экран (4:3)</PresentationFormat>
  <Paragraphs>162</Paragraphs>
  <Slides>18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Справедливость</vt:lpstr>
      <vt:lpstr>CS ChemDraw Drawing</vt:lpstr>
      <vt:lpstr>Гибридизация орбиталей   и   строение молекул этана, этилена и ацетилена</vt:lpstr>
      <vt:lpstr>Слайд 2</vt:lpstr>
      <vt:lpstr>Слайд 3</vt:lpstr>
      <vt:lpstr>Слайд 4</vt:lpstr>
      <vt:lpstr>Слайд 5</vt:lpstr>
      <vt:lpstr>sp3-гибридизация  –   смешение (комбинация) одной 2s- и трех 2p-орбиталей, с  образованием четырех равноценных по форме и энергии sp3-гибридных орбиталей.</vt:lpstr>
      <vt:lpstr>Модели с sp3-углеродным атомом на примере  метана  (СН4) </vt:lpstr>
      <vt:lpstr>Слайд 8</vt:lpstr>
      <vt:lpstr>Слайд 9</vt:lpstr>
      <vt:lpstr>Слайд 10</vt:lpstr>
      <vt:lpstr>Модели с sp2-углеродным атомом на примере  этилена  (С2Н4) </vt:lpstr>
      <vt:lpstr>Слайд 12</vt:lpstr>
      <vt:lpstr>Слайд 13</vt:lpstr>
      <vt:lpstr>Модели с sp-углеродным атомом на примере  ацетилена  (С2Н2) 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Fianva</dc:creator>
  <cp:lastModifiedBy>Rei</cp:lastModifiedBy>
  <cp:revision>194</cp:revision>
  <dcterms:created xsi:type="dcterms:W3CDTF">2010-09-12T08:01:40Z</dcterms:created>
  <dcterms:modified xsi:type="dcterms:W3CDTF">2013-11-11T19:30:27Z</dcterms:modified>
</cp:coreProperties>
</file>