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8" r:id="rId7"/>
    <p:sldId id="269" r:id="rId8"/>
    <p:sldId id="262" r:id="rId9"/>
    <p:sldId id="270" r:id="rId10"/>
    <p:sldId id="271" r:id="rId11"/>
    <p:sldId id="272" r:id="rId12"/>
    <p:sldId id="267" r:id="rId13"/>
    <p:sldId id="263" r:id="rId14"/>
    <p:sldId id="265" r:id="rId15"/>
    <p:sldId id="264" r:id="rId16"/>
    <p:sldId id="279" r:id="rId17"/>
    <p:sldId id="280" r:id="rId18"/>
    <p:sldId id="274" r:id="rId19"/>
    <p:sldId id="277" r:id="rId20"/>
    <p:sldId id="278" r:id="rId21"/>
    <p:sldId id="275" r:id="rId22"/>
    <p:sldId id="276" r:id="rId23"/>
    <p:sldId id="281" r:id="rId24"/>
    <p:sldId id="273" r:id="rId25"/>
    <p:sldId id="259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AE4B4-160B-418C-90C4-EBA0F5871497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3EE60-D28B-4E2B-AF89-1D0CCB0A1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1A86B-A1BE-4D50-BCFA-03893DA8FBA6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39714-B00E-42A5-A31E-00ED2EDE0C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C98E0-8994-4AA7-BC80-7B6D737F2887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D73C1-41E4-4EE6-8369-FC963DB78D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B013A-E91F-4AE1-B31F-2B04A13D64E0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42560-64C9-492F-81A8-6DE671A7B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6F525-06AC-476F-919A-E41F06E35DB3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D5D6F-7751-40E8-B74F-DED6CE97A9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A4173-EE65-441A-9DFB-57CF6D9E6D98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D6D31-11A9-4345-9C55-CED1A9ABB5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D5DAF-504B-43DA-A2E2-0C343EA6E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EEE57-D576-4404-A69B-FF1B809AA95F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6A88F-5AED-4DB9-8CE6-57ED01531E4E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27BE5-1A40-4D53-99DF-899678C76B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65C9E-F76C-448B-9613-8E3A22F539A2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081FD-2E5F-419F-90DF-0EE2D4B56A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79F67-00EC-4371-A4D8-AC46D0845837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2EF5B-53C1-4060-A31B-FDC37E56A7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21997-FD4E-487E-9742-FE59E1856C88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15016-AD24-4C02-9D6C-9BE4A788A6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61ED0A7-7187-4B54-B1A7-0FA8F624DF9E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27069ABF-6E39-47E3-8140-102364C0A3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05" r:id="rId2"/>
    <p:sldLayoutId id="2147483714" r:id="rId3"/>
    <p:sldLayoutId id="2147483706" r:id="rId4"/>
    <p:sldLayoutId id="2147483715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9BB39B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809580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9BB39B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9BB39B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7%D0%B5%D1%80%D0%BA%D0%B0%D1%81%D0%BE%D0%B2,_%D0%9D%D0%B8%D0%BA%D0%BE%D0%BB%D0%B0%D0%B9_%D0%9A%D0%BE%D0%BD%D1%81%D1%82%D0%B0%D0%BD%D1%82%D0%B8%D0%BD%D0%BE%D0%B2%D0%B8%D1%87" TargetMode="External"/><Relationship Id="rId3" Type="http://schemas.openxmlformats.org/officeDocument/2006/relationships/hyperlink" Target="http://ru.wikipedia.org/wiki/%D0%94%D1%80%D0%B0%D0%BC%D0%B0_(%D0%B6%D0%B0%D0%BD%D1%80)" TargetMode="External"/><Relationship Id="rId7" Type="http://schemas.openxmlformats.org/officeDocument/2006/relationships/hyperlink" Target="http://ru.wikipedia.org/wiki/%D0%9F%D0%B0%D0%B2%D0%BB%D0%B5%D0%BD%D0%BA%D0%BE,_%D0%9F%D1%91%D1%82%D1%80_%D0%90%D0%BD%D0%B4%D1%80%D0%B5%D0%B5%D0%B2%D0%B8%D1%87" TargetMode="External"/><Relationship Id="rId2" Type="http://schemas.openxmlformats.org/officeDocument/2006/relationships/hyperlink" Target="http://ru.wikipedia.org/wiki/%D0%96%D0%B0%D0%BD%D1%80%D1%8B_%D0%B8%D0%B3%D1%80%D0%BE%D0%B2%D0%BE%D0%B3%D0%BE_%D0%BA%D0%B8%D0%BD%D0%B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2%D0%B0%D1%81%D0%B8%D0%BB%D1%8C%D0%B5%D0%B2,_%D0%94%D0%BC%D0%B8%D1%82%D1%80%D0%B8%D0%B9_%D0%98%D0%B2%D0%B0%D0%BD%D0%BE%D0%B2%D0%B8%D1%87" TargetMode="External"/><Relationship Id="rId11" Type="http://schemas.openxmlformats.org/officeDocument/2006/relationships/image" Target="../media/image18.png"/><Relationship Id="rId5" Type="http://schemas.openxmlformats.org/officeDocument/2006/relationships/hyperlink" Target="http://ru.wikipedia.org/wiki/%D0%AD%D0%B9%D0%B7%D0%B5%D0%BD%D1%88%D1%82%D0%B5%D0%B9%D0%BD,_%D0%A1%D0%B5%D1%80%D0%B3%D0%B5%D0%B9_%D0%9C%D0%B8%D1%85%D0%B0%D0%B9%D0%BB%D0%BE%D0%B2%D0%B8%D1%87" TargetMode="External"/><Relationship Id="rId10" Type="http://schemas.openxmlformats.org/officeDocument/2006/relationships/image" Target="../media/image17.jpeg"/><Relationship Id="rId4" Type="http://schemas.openxmlformats.org/officeDocument/2006/relationships/hyperlink" Target="http://ru.wikipedia.org/wiki/%D0%98%D1%81%D1%82%D0%BE%D1%80%D0%B8%D1%87%D0%B5%D1%81%D0%BA%D0%B8%D0%B9_%D1%84%D0%B8%D0%BB%D1%8C%D0%BC" TargetMode="External"/><Relationship Id="rId9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inopoisk.ru/level/10/m_act%5Bgenre%5D/8/" TargetMode="External"/><Relationship Id="rId3" Type="http://schemas.openxmlformats.org/officeDocument/2006/relationships/image" Target="../media/image20.jpeg"/><Relationship Id="rId7" Type="http://schemas.openxmlformats.org/officeDocument/2006/relationships/hyperlink" Target="http://www.kinopoisk.ru/level/4/people/1089711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inopoisk.ru/level/4/people/102350/" TargetMode="External"/><Relationship Id="rId11" Type="http://schemas.openxmlformats.org/officeDocument/2006/relationships/hyperlink" Target="http://www.kinopoisk.ru/level/10/m_act%5Bgenre%5D/23/" TargetMode="External"/><Relationship Id="rId5" Type="http://schemas.openxmlformats.org/officeDocument/2006/relationships/hyperlink" Target="http://www.kinopoisk.ru/level/4/people/231116/" TargetMode="External"/><Relationship Id="rId10" Type="http://schemas.openxmlformats.org/officeDocument/2006/relationships/hyperlink" Target="http://www.kinopoisk.ru/level/10/m_act%5Bgenre%5D/22/" TargetMode="External"/><Relationship Id="rId4" Type="http://schemas.openxmlformats.org/officeDocument/2006/relationships/hyperlink" Target="http://www.kinopoisk.ru/level/10/m_act%5Byear%5D/2008/" TargetMode="External"/><Relationship Id="rId9" Type="http://schemas.openxmlformats.org/officeDocument/2006/relationships/hyperlink" Target="http://www.kinopoisk.ru/level/10/m_act%5Bgenre%5D/19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22.jpeg"/><Relationship Id="rId7" Type="http://schemas.openxmlformats.org/officeDocument/2006/relationships/slide" Target="slide2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3;&#1040;&#1058;&#1040;&#1064;&#1040;\Desktop\&#1055;&#1088;&#1077;&#1079;&#1077;&#1085;&#1090;%20&#1040;&#1083;&#1077;&#1082;&#1089;%20&#1053;&#1077;&#1074;&#1089;&#1082;&#1080;&#1081;\&#1056;&#1091;&#1089;&#1100;%20&#1087;&#1086;&#1076;%20&#1080;&#1075;&#1086;&#1084;%20&#1084;&#1086;&#1085;&#1075;&#1086;&#1083;&#1100;&#1089;&#1082;&#1080;&#1084;.mp3" TargetMode="External"/><Relationship Id="rId6" Type="http://schemas.openxmlformats.org/officeDocument/2006/relationships/slide" Target="slide19.xml"/><Relationship Id="rId5" Type="http://schemas.openxmlformats.org/officeDocument/2006/relationships/slide" Target="slide18.xml"/><Relationship Id="rId10" Type="http://schemas.openxmlformats.org/officeDocument/2006/relationships/slide" Target="slide17.xml"/><Relationship Id="rId4" Type="http://schemas.openxmlformats.org/officeDocument/2006/relationships/image" Target="../media/image23.png"/><Relationship Id="rId9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3;&#1040;&#1058;&#1040;&#1064;&#1040;\Desktop\&#1055;&#1088;&#1077;&#1079;&#1077;&#1085;&#1090;%20&#1040;&#1083;&#1077;&#1082;&#1089;%20&#1053;&#1077;&#1074;&#1089;&#1082;&#1080;&#1081;\&#1050;&#1088;&#1077;&#1089;&#1090;&#1086;&#1085;&#1086;&#1089;&#1094;&#1099;%20&#1074;&#1086;%20&#1055;&#1089;&#1082;&#1086;&#1074;&#1077;.mp3" TargetMode="External"/><Relationship Id="rId5" Type="http://schemas.openxmlformats.org/officeDocument/2006/relationships/slide" Target="slide15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3;&#1040;&#1058;&#1040;&#1064;&#1040;\Desktop\&#1055;&#1088;&#1077;&#1079;&#1077;&#1085;&#1090;%20&#1040;&#1083;&#1077;&#1082;&#1089;%20&#1053;&#1077;&#1074;&#1089;&#1082;&#1080;&#1081;\&#1057;-&#1055;&#1088;&#1086;&#1082;&#1086;&#1092;&#1100;&#1077;&#1074;-&#1040;&#1083;&#1077;&#1082;&#1089;&#1072;&#1085;&#1076;&#1088;-&#1053;&#1077;&#1074;&#1089;&#1082;&#1080;&#1081;-&#1082;&#1072;&#1085;&#1090;&#1072;&#1090;&#1072;-&#1057;&#1086;&#1095;-78-&#1051;&#1077;&#1076;&#1086;&#1074;&#1086;&#1077;-&#1087;&#1086;&#1073;&#1086;&#1080;&#1097;&#1077;(mp3-sait.info).mp3" TargetMode="External"/><Relationship Id="rId6" Type="http://schemas.openxmlformats.org/officeDocument/2006/relationships/slide" Target="slide1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3;&#1040;&#1058;&#1040;&#1064;&#1040;\Desktop\&#1055;&#1088;&#1077;&#1079;&#1077;&#1085;&#1090;%20&#1040;&#1083;&#1077;&#1082;&#1089;%20&#1053;&#1077;&#1074;&#1089;&#1082;&#1080;&#1081;\&#1055;&#1077;&#1089;&#1085;&#1103;%20&#1086;&#1073;%20&#1040;&#1083;&#1077;&#1082;&#1089;&#1072;&#1085;&#1076;&#1088;&#1077;%20&#1053;&#1077;&#1074;&#1089;&#1082;&#1086;&#1084;.mp3" TargetMode="Externa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3;&#1040;&#1058;&#1040;&#1064;&#1040;\Desktop\&#1055;&#1088;&#1077;&#1079;&#1077;&#1085;&#1090;%20&#1040;&#1083;&#1077;&#1082;&#1089;%20&#1053;&#1077;&#1074;&#1089;&#1082;&#1080;&#1081;\&#1057;-&#1055;&#1088;&#1086;&#1082;&#1086;&#1092;&#1100;&#1077;&#1074;-&#1082;&#1072;&#1085;&#1090;&#1072;&#1090;&#1072;-&#1040;&#1083;&#1077;&#1082;&#1089;&#1072;&#1085;&#1076;&#1088;-&#1053;&#1077;&#1074;&#1089;&#1082;&#1080;&#1081;-&#1042;&#1089;&#1090;&#1072;&#1074;&#1072;&#1081;&#1090;&#1077;-&#1083;&#1102;&#1076;&#1080;-&#1088;&#1091;&#1089;&#1089;&#1082;&#1080;&#1077;(mp3-sait.info).mp3" TargetMode="External"/><Relationship Id="rId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3;&#1040;&#1058;&#1040;&#1064;&#1040;\Desktop\&#1055;&#1088;&#1077;&#1079;&#1077;&#1085;&#1090;%20&#1040;&#1083;&#1077;&#1082;&#1089;%20&#1053;&#1077;&#1074;&#1089;&#1082;&#1080;&#1081;\&#1052;&#1105;&#1088;&#1090;&#1074;&#1086;&#1077;%20&#1087;&#1086;&#1083;&#1077;.mp3" TargetMode="External"/><Relationship Id="rId4" Type="http://schemas.openxmlformats.org/officeDocument/2006/relationships/slide" Target="slid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3;&#1040;&#1058;&#1040;&#1064;&#1040;\Desktop\&#1055;&#1088;&#1077;&#1079;&#1077;&#1085;&#1090;%20&#1040;&#1083;&#1077;&#1082;&#1089;%20&#1053;&#1077;&#1074;&#1089;&#1082;&#1080;&#1081;\&#1042;&#1098;&#1077;&#1079;&#1076;%20&#1040;&#1083;&#1077;&#1082;&#1089;&#1072;&#1085;&#1076;&#1088;&#1072;%20&#1074;&#1086;%20&#1055;&#1089;&#1082;&#1086;&#1074;.mp3" TargetMode="External"/><Relationship Id="rId4" Type="http://schemas.openxmlformats.org/officeDocument/2006/relationships/slide" Target="slide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png"/><Relationship Id="rId3" Type="http://schemas.openxmlformats.org/officeDocument/2006/relationships/audio" Target="file:///C:\Users\&#1053;&#1040;&#1058;&#1040;&#1064;&#1040;\Desktop\&#1055;&#1088;&#1077;&#1079;&#1077;&#1085;&#1090;%20&#1040;&#1083;&#1077;&#1082;&#1089;%20&#1053;&#1077;&#1074;&#1089;&#1082;&#1080;&#1081;\&#1057;-&#1055;&#1088;&#1086;&#1082;&#1086;&#1092;&#1100;&#1077;&#1074;-&#1040;&#1083;&#1077;&#1082;&#1089;&#1072;&#1085;&#1076;&#1088;-&#1053;&#1077;&#1074;&#1089;&#1082;&#1080;&#1081;-&#1082;&#1072;&#1085;&#1090;&#1072;&#1090;&#1072;-&#1057;&#1086;&#1095;-78-&#1051;&#1077;&#1076;&#1086;&#1074;&#1086;&#1077;-&#1087;&#1086;&#1073;&#1086;&#1080;&#1097;&#1077;(mp3-sait.info).mp3" TargetMode="External"/><Relationship Id="rId7" Type="http://schemas.openxmlformats.org/officeDocument/2006/relationships/image" Target="../media/image33.jpeg"/><Relationship Id="rId12" Type="http://schemas.openxmlformats.org/officeDocument/2006/relationships/image" Target="../media/image38.png"/><Relationship Id="rId2" Type="http://schemas.openxmlformats.org/officeDocument/2006/relationships/audio" Target="file:///C:\Users\&#1053;&#1040;&#1058;&#1040;&#1064;&#1040;\Desktop\&#1055;&#1088;&#1077;&#1079;&#1077;&#1085;&#1090;%20&#1040;&#1083;&#1077;&#1082;&#1089;%20&#1053;&#1077;&#1074;&#1089;&#1082;&#1080;&#1081;\&#1057;-&#1055;&#1088;&#1086;&#1082;&#1086;&#1092;&#1100;&#1077;&#1074;-&#1082;&#1072;&#1085;&#1090;&#1072;&#1090;&#1072;-&#1040;&#1083;&#1077;&#1082;&#1089;&#1072;&#1085;&#1076;&#1088;-&#1053;&#1077;&#1074;&#1089;&#1082;&#1080;&#1081;-&#1042;&#1089;&#1090;&#1072;&#1074;&#1072;&#1081;&#1090;&#1077;-&#1083;&#1102;&#1076;&#1080;-&#1088;&#1091;&#1089;&#1089;&#1082;&#1080;&#1077;(mp3-sait.info).mp3" TargetMode="External"/><Relationship Id="rId16" Type="http://schemas.openxmlformats.org/officeDocument/2006/relationships/image" Target="../media/image42.png"/><Relationship Id="rId1" Type="http://schemas.openxmlformats.org/officeDocument/2006/relationships/audio" Target="file:///C:\Users\&#1053;&#1040;&#1058;&#1040;&#1064;&#1040;\Desktop\&#1055;&#1088;&#1077;&#1079;&#1077;&#1085;&#1090;%20&#1040;&#1083;&#1077;&#1082;&#1089;%20&#1053;&#1077;&#1074;&#1089;&#1082;&#1080;&#1081;\542dd2b24359(1).mp3" TargetMode="Externa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7.jpeg"/><Relationship Id="rId5" Type="http://schemas.openxmlformats.org/officeDocument/2006/relationships/audio" Target="file:///C:\Users\&#1053;&#1040;&#1058;&#1040;&#1064;&#1040;\Desktop\&#1055;&#1088;&#1077;&#1079;&#1077;&#1085;&#1090;%20&#1040;&#1083;&#1077;&#1082;&#1089;%20&#1053;&#1077;&#1074;&#1089;&#1082;&#1080;&#1081;\80cc61b2b97f.mp3" TargetMode="External"/><Relationship Id="rId15" Type="http://schemas.openxmlformats.org/officeDocument/2006/relationships/image" Target="../media/image41.png"/><Relationship Id="rId10" Type="http://schemas.openxmlformats.org/officeDocument/2006/relationships/image" Target="../media/image36.jpeg"/><Relationship Id="rId4" Type="http://schemas.openxmlformats.org/officeDocument/2006/relationships/audio" Target="file:///C:\Users\&#1053;&#1040;&#1058;&#1040;&#1064;&#1040;\Desktop\&#1055;&#1088;&#1077;&#1079;&#1077;&#1085;&#1090;%20&#1040;&#1083;&#1077;&#1082;&#1089;%20&#1053;&#1077;&#1074;&#1089;&#1082;&#1080;&#1081;\d2951ddba804.mp3" TargetMode="External"/><Relationship Id="rId9" Type="http://schemas.openxmlformats.org/officeDocument/2006/relationships/image" Target="../media/image35.jpeg"/><Relationship Id="rId1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6%D0%B0%D1%80%D1%81%D0%BA%D0%B8%D0%B9_%D1%82%D0%B8%D1%82%D1%83%D0%BB%D1%8F%D1%80%D0%BD%D0%B8%D0%BA" TargetMode="External"/><Relationship Id="rId7" Type="http://schemas.openxmlformats.org/officeDocument/2006/relationships/hyperlink" Target="http://ru.wikipedia.org/wiki/%D0%9A%D0%BE%D0%B7%D0%BB%D0%BE%D0%B2%D1%81%D0%BA%D0%B8%D0%B9,_%D0%98%D0%BE%D1%81%D0%B8%D1%84_%D0%98%D0%B2%D0%B0%D0%BD%D0%BE%D0%B2%D0%B8%D1%87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F%D1%81%D0%BA%D0%BE%D0%B2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ru.wikipedia.org/wiki/167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D%D0%B8%D0%BA%D0%BE%D0%BB%D0%B0%D0%B9_%D0%9A%D0%BE%D0%BD%D1%81%D1%82%D0%B0%D0%BD%D1%82%D0%B8%D0%BD%D0%BE%D0%B2%D0%B8%D1%87_%D0%A0%D0%B5%D1%80%D0%B8%D1%85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wikipedia.org/wiki/%D0%A1%D0%B5%D0%BC%D0%B8%D1%80%D0%B0%D0%B4%D1%81%D0%BA%D0%B8%D0%B9,_%D0%93%D0%B5%D0%BD%D1%80%D0%B8%D1%85_%D0%98%D0%BF%D0%BF%D0%BE%D0%BB%D0%B8%D1%82%D0%BE%D0%B2%D0%B8%D1%87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i="1" dirty="0"/>
              <a:t>Портреты наших великих соотечественников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86116" y="1000109"/>
            <a:ext cx="5172084" cy="260034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500" b="1" smtClean="0"/>
              <a:t>Александр </a:t>
            </a:r>
            <a:br>
              <a:rPr lang="ru-RU" sz="5500" b="1" smtClean="0"/>
            </a:br>
            <a:r>
              <a:rPr lang="ru-RU" sz="5500" b="1" smtClean="0"/>
              <a:t>Невский</a:t>
            </a:r>
            <a:r>
              <a:rPr lang="ru-RU" b="1" smtClean="0"/>
              <a:t/>
            </a:r>
            <a:br>
              <a:rPr lang="ru-RU" b="1" smtClean="0"/>
            </a:br>
            <a:endParaRPr lang="ru-RU"/>
          </a:p>
        </p:txBody>
      </p:sp>
      <p:pic>
        <p:nvPicPr>
          <p:cNvPr id="5124" name="Picture 2" descr="Александр Невск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0"/>
            <a:ext cx="28575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6429375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i="1" dirty="0" smtClean="0"/>
              <a:t>XIII век Князья на Руси ведут бесконечные </a:t>
            </a:r>
            <a:r>
              <a:rPr lang="ru-RU" i="1" dirty="0" err="1" smtClean="0"/>
              <a:t>междуусобные</a:t>
            </a:r>
            <a:r>
              <a:rPr lang="ru-RU" i="1" dirty="0" smtClean="0"/>
              <a:t> войны, которые мешают объединению перед лицом внешнего врага Их имена сейчас помнят только историки, а в памяти народа остался только один – новгородский князь Александр. </a:t>
            </a:r>
            <a:br>
              <a:rPr lang="ru-RU" i="1" dirty="0" smtClean="0"/>
            </a:br>
            <a:r>
              <a:rPr lang="ru-RU" i="1" dirty="0" smtClean="0"/>
              <a:t>Талантливый полководец и отважный воин, он сумел победить шведов на Неве, разгромить войска Тевтонского ордена, считавшиеся непобедимыми до Ледового побоища. Искусный дипломат он вел тонкую политику в отношении Золотой Орды что позволило Руси собраться с силами после разорительных татарских набегов… Главный герой этой книги – князь Александр Невский, легендарная личность в отечественной истории. Всю свою недолгую жизнь он посвятил сплочению Руси и освобождению ее от участи покоренной страны. </a:t>
            </a:r>
            <a:br>
              <a:rPr lang="ru-RU" i="1" dirty="0" smtClean="0"/>
            </a:br>
            <a:r>
              <a:rPr lang="ru-RU" i="1" dirty="0" smtClean="0"/>
              <a:t>Победив шведов на Неве и немецких рыцарей в Ледовом побоище, он обезопасил западные границы Руси. Умелой политикой предотвращал разорительные нашествия монголо-татар. За свои деяния был причислен Православной церковью к лику святых.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25"/>
            <a:ext cx="5757863" cy="6072188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i="1" dirty="0" smtClean="0"/>
              <a:t>Альманах. Новый солдат.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В конце 12 столетия восточные берега Балтики от Пруссии до Финляндии были последним бастионом европейского язычества. Для Рима это виделось прямым оскорблением Церкви, но </a:t>
            </a:r>
            <a:r>
              <a:rPr lang="ru-RU" i="1" dirty="0" err="1" smtClean="0"/>
              <a:t>балты</a:t>
            </a:r>
            <a:r>
              <a:rPr lang="ru-RU" i="1" dirty="0" smtClean="0"/>
              <a:t> и финны, проживавшие на этих землях, небыли варварами. Жизнь их была трудна. Зимы их отечества были холодны, однако все-таки не столь морозны, как в граничившей с ними Руси. Это был регион лесов, болот и рек с очень небольшими участками земли, пригодными для </a:t>
            </a:r>
            <a:r>
              <a:rPr lang="ru-RU" i="1" dirty="0" err="1" smtClean="0"/>
              <a:t>сельхозработ</a:t>
            </a:r>
            <a:r>
              <a:rPr lang="ru-RU" i="1" dirty="0" smtClean="0"/>
              <a:t>. Здешние болота отделяли народы Балтии от Руси.</a:t>
            </a:r>
            <a:endParaRPr lang="ru-RU" dirty="0"/>
          </a:p>
        </p:txBody>
      </p:sp>
      <p:pic>
        <p:nvPicPr>
          <p:cNvPr id="15363" name="Picture 2" descr="http://img11.nnm.ru/a/a/2/f/3/3632a456e0da9adc0f0028986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3" y="357188"/>
            <a:ext cx="258127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0825" y="1524000"/>
            <a:ext cx="3889375" cy="4572000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t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hlinkClick r:id="rId2" tooltip="Жанры игрового кино"/>
              </a:rPr>
              <a:t>Жанр</a:t>
            </a:r>
            <a:r>
              <a:rPr lang="ru-RU" dirty="0" smtClean="0"/>
              <a:t> </a:t>
            </a:r>
            <a:r>
              <a:rPr lang="ru-RU" dirty="0" smtClean="0">
                <a:hlinkClick r:id="rId3" tooltip="Драма (жанр)"/>
              </a:rPr>
              <a:t>драма</a:t>
            </a:r>
            <a:r>
              <a:rPr lang="ru-RU" dirty="0" smtClean="0"/>
              <a:t>, </a:t>
            </a:r>
            <a:r>
              <a:rPr lang="ru-RU" dirty="0" smtClean="0">
                <a:hlinkClick r:id="rId4" tooltip="Исторический фильм"/>
              </a:rPr>
              <a:t>исторический</a:t>
            </a:r>
            <a:endParaRPr lang="ru-RU" dirty="0" smtClean="0"/>
          </a:p>
          <a:p>
            <a:pPr marL="274320" indent="-274320" eaLnBrk="1" fontAlgn="t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Режиссёр </a:t>
            </a:r>
            <a:r>
              <a:rPr lang="ru-RU" dirty="0" smtClean="0">
                <a:hlinkClick r:id="rId5" tooltip="Эйзенштейн, Сергей Михайлович"/>
              </a:rPr>
              <a:t>Сергей Эйзенштейн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hlinkClick r:id="rId6" tooltip="Васильев, Дмитрий Иванович"/>
              </a:rPr>
              <a:t>Дмитрия Васильева</a:t>
            </a:r>
            <a:endParaRPr lang="ru-RU" dirty="0" smtClean="0"/>
          </a:p>
          <a:p>
            <a:pPr marL="274320" indent="-274320" eaLnBrk="1" fontAlgn="t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Автор</a:t>
            </a:r>
            <a:br>
              <a:rPr lang="ru-RU" dirty="0" smtClean="0"/>
            </a:br>
            <a:r>
              <a:rPr lang="ru-RU" dirty="0" smtClean="0"/>
              <a:t>сценария </a:t>
            </a:r>
            <a:r>
              <a:rPr lang="ru-RU" u="sng" dirty="0" smtClean="0">
                <a:hlinkClick r:id="rId5" tooltip="Эйзенштейн, Сергей Михайлович"/>
              </a:rPr>
              <a:t>Сергей Эйзенштейн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hlinkClick r:id="rId7" tooltip="Павленко, Пётр Андреевич"/>
              </a:rPr>
              <a:t>Пётр Павленко</a:t>
            </a:r>
            <a:endParaRPr lang="ru-RU" dirty="0" smtClean="0"/>
          </a:p>
          <a:p>
            <a:pPr marL="274320" indent="-274320" eaLnBrk="1" fontAlgn="t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В главных</a:t>
            </a:r>
            <a:br>
              <a:rPr lang="ru-RU" dirty="0" smtClean="0"/>
            </a:br>
            <a:r>
              <a:rPr lang="ru-RU" dirty="0" smtClean="0"/>
              <a:t>ролях </a:t>
            </a:r>
            <a:r>
              <a:rPr lang="ru-RU" dirty="0" smtClean="0">
                <a:hlinkClick r:id="rId8" tooltip="Черкасов, Николай Константинович"/>
              </a:rPr>
              <a:t>Николай Черкасов</a:t>
            </a:r>
            <a:endParaRPr lang="ru-RU" dirty="0" smtClean="0"/>
          </a:p>
          <a:p>
            <a:pPr marL="274320" indent="-274320" eaLnBrk="1" fontAlgn="t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Год 1938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latin typeface="Arial" pitchFamily="34" charset="0"/>
                <a:cs typeface="Arial" pitchFamily="34" charset="0"/>
              </a:rPr>
              <a:t>Киноискусство </a:t>
            </a:r>
            <a:endParaRPr lang="ru-RU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8" name="Picture 2" descr="Постер фильма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8625" y="188913"/>
            <a:ext cx="33496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http://upload.wikimedia.org/wikipedia/commons/thumb/b/b6/Nevski7.jpg/220px-Nevski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76825" y="3789363"/>
            <a:ext cx="395446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79838" y="1700213"/>
            <a:ext cx="287655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«Александр Невский», &#10;Бельский Анатолий Павлович, 19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6338" y="2214563"/>
            <a:ext cx="6697662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Александр. Невская битва (Aleksandr. Nevskaya bitva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28612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7"/>
          <p:cNvSpPr txBox="1">
            <a:spLocks noChangeArrowheads="1"/>
          </p:cNvSpPr>
          <p:nvPr/>
        </p:nvSpPr>
        <p:spPr bwMode="auto">
          <a:xfrm>
            <a:off x="3643313" y="357188"/>
            <a:ext cx="442912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  <a:hlinkClick r:id="rId4"/>
              </a:rPr>
              <a:t>Г</a:t>
            </a:r>
            <a:r>
              <a:rPr lang="ru-RU">
                <a:latin typeface="Constantia" pitchFamily="18" charset="0"/>
              </a:rPr>
              <a:t>од </a:t>
            </a:r>
            <a:r>
              <a:rPr lang="ru-RU">
                <a:latin typeface="Constantia" pitchFamily="18" charset="0"/>
                <a:hlinkClick r:id="rId4"/>
              </a:rPr>
              <a:t>2008</a:t>
            </a:r>
            <a:r>
              <a:rPr lang="ru-RU">
                <a:latin typeface="Constantia" pitchFamily="18" charset="0"/>
              </a:rPr>
              <a:t> </a:t>
            </a:r>
          </a:p>
          <a:p>
            <a:r>
              <a:rPr lang="ru-RU">
                <a:latin typeface="Constantia" pitchFamily="18" charset="0"/>
                <a:hlinkClick r:id="rId5"/>
              </a:rPr>
              <a:t>Р</a:t>
            </a:r>
            <a:r>
              <a:rPr lang="ru-RU">
                <a:latin typeface="Constantia" pitchFamily="18" charset="0"/>
              </a:rPr>
              <a:t>ежиссер </a:t>
            </a:r>
            <a:r>
              <a:rPr lang="ru-RU">
                <a:latin typeface="Constantia" pitchFamily="18" charset="0"/>
                <a:hlinkClick r:id="rId5"/>
              </a:rPr>
              <a:t>Игорь Каленов</a:t>
            </a:r>
            <a:r>
              <a:rPr lang="ru-RU">
                <a:latin typeface="Constantia" pitchFamily="18" charset="0"/>
              </a:rPr>
              <a:t> </a:t>
            </a:r>
          </a:p>
          <a:p>
            <a:r>
              <a:rPr lang="ru-RU">
                <a:latin typeface="Constantia" pitchFamily="18" charset="0"/>
              </a:rPr>
              <a:t>сценарий </a:t>
            </a:r>
            <a:r>
              <a:rPr lang="ru-RU">
                <a:latin typeface="Constantia" pitchFamily="18" charset="0"/>
                <a:hlinkClick r:id="rId6"/>
              </a:rPr>
              <a:t>Владимир Вардунас</a:t>
            </a:r>
            <a:r>
              <a:rPr lang="ru-RU">
                <a:latin typeface="Constantia" pitchFamily="18" charset="0"/>
              </a:rPr>
              <a:t>  </a:t>
            </a:r>
          </a:p>
          <a:p>
            <a:r>
              <a:rPr lang="ru-RU">
                <a:latin typeface="Constantia" pitchFamily="18" charset="0"/>
              </a:rPr>
              <a:t>композитор </a:t>
            </a:r>
            <a:r>
              <a:rPr lang="ru-RU">
                <a:latin typeface="Constantia" pitchFamily="18" charset="0"/>
                <a:hlinkClick r:id="rId7"/>
              </a:rPr>
              <a:t>Андрей  Антоненко</a:t>
            </a:r>
            <a:r>
              <a:rPr lang="ru-RU">
                <a:latin typeface="Constantia" pitchFamily="18" charset="0"/>
              </a:rPr>
              <a:t>  </a:t>
            </a:r>
          </a:p>
          <a:p>
            <a:r>
              <a:rPr lang="ru-RU">
                <a:latin typeface="Constantia" pitchFamily="18" charset="0"/>
              </a:rPr>
              <a:t>жанр </a:t>
            </a:r>
            <a:r>
              <a:rPr lang="ru-RU">
                <a:latin typeface="Constantia" pitchFamily="18" charset="0"/>
                <a:hlinkClick r:id="rId8"/>
              </a:rPr>
              <a:t>драма</a:t>
            </a:r>
            <a:r>
              <a:rPr lang="ru-RU">
                <a:latin typeface="Constantia" pitchFamily="18" charset="0"/>
              </a:rPr>
              <a:t>, </a:t>
            </a:r>
            <a:r>
              <a:rPr lang="ru-RU">
                <a:latin typeface="Constantia" pitchFamily="18" charset="0"/>
                <a:hlinkClick r:id="rId9"/>
              </a:rPr>
              <a:t>военный</a:t>
            </a:r>
            <a:r>
              <a:rPr lang="ru-RU">
                <a:latin typeface="Constantia" pitchFamily="18" charset="0"/>
              </a:rPr>
              <a:t>, </a:t>
            </a:r>
            <a:r>
              <a:rPr lang="ru-RU">
                <a:latin typeface="Constantia" pitchFamily="18" charset="0"/>
                <a:hlinkClick r:id="rId10"/>
              </a:rPr>
              <a:t>биография</a:t>
            </a:r>
            <a:r>
              <a:rPr lang="ru-RU">
                <a:latin typeface="Constantia" pitchFamily="18" charset="0"/>
              </a:rPr>
              <a:t>, </a:t>
            </a:r>
            <a:r>
              <a:rPr lang="ru-RU">
                <a:latin typeface="Constantia" pitchFamily="18" charset="0"/>
                <a:hlinkClick r:id="rId11"/>
              </a:rPr>
              <a:t>история</a:t>
            </a:r>
            <a:r>
              <a:rPr lang="ru-RU">
                <a:latin typeface="Constantia" pitchFamily="18" charset="0"/>
              </a:rPr>
              <a:t>, … </a:t>
            </a:r>
          </a:p>
          <a:p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Кантата "Александр Невский", монументальное произведение для хора, меццо-сопрано и оркестра, создана в 1938 - 1939 годах на основе музыки к одноименному фильму С. Эйзенштейна. Текст поэта В. Луговского и самого композитора.</a:t>
            </a:r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latin typeface="Arial" pitchFamily="34" charset="0"/>
                <a:cs typeface="Arial" pitchFamily="34" charset="0"/>
              </a:rPr>
              <a:t>С.С.Прокофьев, кантата "Александр Невский"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3716338"/>
            <a:ext cx="2087563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 кантате семь частей, каждая из них представляет собой законченный номер:</a:t>
            </a:r>
          </a:p>
          <a:p>
            <a:pPr eaLnBrk="1" hangingPunct="1"/>
            <a:r>
              <a:rPr lang="ru-RU" smtClean="0"/>
              <a:t>"Русь под игом монгольским"</a:t>
            </a:r>
          </a:p>
          <a:p>
            <a:pPr eaLnBrk="1" hangingPunct="1"/>
            <a:r>
              <a:rPr lang="ru-RU" smtClean="0"/>
              <a:t>"Песня об Александре Невском"</a:t>
            </a:r>
          </a:p>
          <a:p>
            <a:pPr eaLnBrk="1" hangingPunct="1"/>
            <a:r>
              <a:rPr lang="ru-RU" smtClean="0"/>
              <a:t>"Крестоносцы во Пскове"</a:t>
            </a:r>
          </a:p>
          <a:p>
            <a:pPr eaLnBrk="1" hangingPunct="1"/>
            <a:r>
              <a:rPr lang="ru-RU" smtClean="0"/>
              <a:t>"Вставайте, люди русские"</a:t>
            </a:r>
          </a:p>
          <a:p>
            <a:pPr eaLnBrk="1" hangingPunct="1"/>
            <a:r>
              <a:rPr lang="ru-RU" smtClean="0"/>
              <a:t>"Ледовое побоище"</a:t>
            </a:r>
          </a:p>
          <a:p>
            <a:pPr eaLnBrk="1" hangingPunct="1"/>
            <a:r>
              <a:rPr lang="ru-RU" smtClean="0"/>
              <a:t>"Мертвое поле"</a:t>
            </a:r>
          </a:p>
          <a:p>
            <a:pPr eaLnBrk="1" hangingPunct="1"/>
            <a:r>
              <a:rPr lang="ru-RU" smtClean="0"/>
              <a:t>"Въезд Александра во Псков"</a:t>
            </a:r>
          </a:p>
          <a:p>
            <a:pPr eaLnBrk="1" hangingPunct="1"/>
            <a:endParaRPr lang="ru-RU" smtClean="0"/>
          </a:p>
        </p:txBody>
      </p:sp>
      <p:pic>
        <p:nvPicPr>
          <p:cNvPr id="19459" name="Рисунок 4" descr="http://img11.nnm.ru/b/5/0/b/d/99e81f95b687c9a11b292c74f0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571750"/>
            <a:ext cx="328612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усь под игом монгольским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38" y="2428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алее 5">
            <a:hlinkClick r:id="rId5" action="ppaction://hlinksldjump" highlightClick="1"/>
          </p:cNvPr>
          <p:cNvSpPr/>
          <p:nvPr/>
        </p:nvSpPr>
        <p:spPr>
          <a:xfrm>
            <a:off x="179388" y="2997200"/>
            <a:ext cx="288925" cy="2159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Управляющая кнопка: далее 6">
            <a:hlinkClick r:id="rId6" action="ppaction://hlinksldjump" highlightClick="1"/>
          </p:cNvPr>
          <p:cNvSpPr/>
          <p:nvPr/>
        </p:nvSpPr>
        <p:spPr>
          <a:xfrm>
            <a:off x="179388" y="4005263"/>
            <a:ext cx="288925" cy="2159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Управляющая кнопка: далее 7">
            <a:hlinkClick r:id="rId7" action="ppaction://hlinksldjump" highlightClick="1"/>
          </p:cNvPr>
          <p:cNvSpPr/>
          <p:nvPr/>
        </p:nvSpPr>
        <p:spPr>
          <a:xfrm>
            <a:off x="179388" y="4868863"/>
            <a:ext cx="215900" cy="2159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Управляющая кнопка: далее 8">
            <a:hlinkClick r:id="rId8" action="ppaction://hlinksldjump" highlightClick="1"/>
          </p:cNvPr>
          <p:cNvSpPr/>
          <p:nvPr/>
        </p:nvSpPr>
        <p:spPr>
          <a:xfrm>
            <a:off x="179388" y="5373688"/>
            <a:ext cx="215900" cy="2159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Управляющая кнопка: далее 9">
            <a:hlinkClick r:id="rId9" action="ppaction://hlinksldjump" highlightClick="1"/>
          </p:cNvPr>
          <p:cNvSpPr/>
          <p:nvPr/>
        </p:nvSpPr>
        <p:spPr>
          <a:xfrm>
            <a:off x="179388" y="3500438"/>
            <a:ext cx="288925" cy="2159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Управляющая кнопка: далее 10">
            <a:hlinkClick r:id="rId10" action="ppaction://hlinksldjump" highlightClick="1"/>
          </p:cNvPr>
          <p:cNvSpPr/>
          <p:nvPr/>
        </p:nvSpPr>
        <p:spPr>
          <a:xfrm>
            <a:off x="144463" y="4437063"/>
            <a:ext cx="323850" cy="2159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smtClean="0"/>
              <a:t>Крестоносцы во Пскове</a:t>
            </a:r>
            <a:endParaRPr lang="ru-RU" b="1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1731963"/>
            <a:ext cx="5903912" cy="432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Крестоносцы во Псков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7988" y="5661025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назад 6">
            <a:hlinkClick r:id="rId5" action="ppaction://hlinksldjump" highlightClick="1"/>
          </p:cNvPr>
          <p:cNvSpPr/>
          <p:nvPr/>
        </p:nvSpPr>
        <p:spPr>
          <a:xfrm>
            <a:off x="8101013" y="6308725"/>
            <a:ext cx="358775" cy="36036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65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3322712" cy="1219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smtClean="0"/>
              <a:t>Ледовое </a:t>
            </a:r>
            <a:br>
              <a:rPr lang="ru-RU" b="1" smtClean="0"/>
            </a:br>
            <a:r>
              <a:rPr lang="ru-RU" b="1" smtClean="0"/>
              <a:t>побоище</a:t>
            </a:r>
            <a:endParaRPr lang="ru-RU" b="1"/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2565400"/>
            <a:ext cx="6132513" cy="3816350"/>
          </a:xfrm>
          <a:noFill/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33375"/>
            <a:ext cx="42418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-Прокофьев-Александр-Невский-кантата-Соч-78-Ледовое-побоище(mp3-sait.info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588" y="5876925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назад 6">
            <a:hlinkClick r:id="rId6" action="ppaction://hlinksldjump" highlightClick="1"/>
          </p:cNvPr>
          <p:cNvSpPr/>
          <p:nvPr/>
        </p:nvSpPr>
        <p:spPr>
          <a:xfrm>
            <a:off x="8388350" y="6165850"/>
            <a:ext cx="360363" cy="28733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8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1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55006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000" smtClean="0"/>
              <a:t>     </a:t>
            </a:r>
            <a:r>
              <a:rPr lang="ru-RU" sz="2200" smtClean="0"/>
              <a:t>А и было дело на Неве-реке, </a:t>
            </a:r>
            <a:br>
              <a:rPr lang="ru-RU" sz="2200" smtClean="0"/>
            </a:br>
            <a:r>
              <a:rPr lang="ru-RU" sz="2200" smtClean="0"/>
              <a:t>На Неве-реке, на большой воде. </a:t>
            </a:r>
            <a:br>
              <a:rPr lang="ru-RU" sz="2200" smtClean="0"/>
            </a:br>
            <a:r>
              <a:rPr lang="ru-RU" sz="2200" smtClean="0"/>
              <a:t>Там рубили мы злое воинство, </a:t>
            </a:r>
            <a:br>
              <a:rPr lang="ru-RU" sz="2200" smtClean="0"/>
            </a:br>
            <a:r>
              <a:rPr lang="ru-RU" sz="2200" smtClean="0"/>
              <a:t>Злое воинство, войско шведское. </a:t>
            </a:r>
            <a:br>
              <a:rPr lang="ru-RU" sz="2200" smtClean="0"/>
            </a:br>
            <a:r>
              <a:rPr lang="ru-RU" sz="2200" smtClean="0"/>
              <a:t>Ух, как бились мы, как рубились мы! </a:t>
            </a:r>
            <a:br>
              <a:rPr lang="ru-RU" sz="2200" smtClean="0"/>
            </a:br>
            <a:r>
              <a:rPr lang="ru-RU" sz="2200" smtClean="0"/>
              <a:t>Ух, рубили корабли по досточкам. </a:t>
            </a:r>
            <a:br>
              <a:rPr lang="ru-RU" sz="2200" smtClean="0"/>
            </a:br>
            <a:r>
              <a:rPr lang="ru-RU" sz="2200" smtClean="0"/>
              <a:t>Нашу кровь-руду не жалели мы </a:t>
            </a:r>
            <a:br>
              <a:rPr lang="ru-RU" sz="2200" smtClean="0"/>
            </a:br>
            <a:r>
              <a:rPr lang="ru-RU" sz="2200" smtClean="0"/>
              <a:t>За великую землю русскую. </a:t>
            </a:r>
            <a:br>
              <a:rPr lang="ru-RU" sz="2200" smtClean="0"/>
            </a:br>
            <a:r>
              <a:rPr lang="ru-RU" sz="2200" smtClean="0"/>
              <a:t>Где прошел топор, была улица, </a:t>
            </a:r>
            <a:br>
              <a:rPr lang="ru-RU" sz="2200" smtClean="0"/>
            </a:br>
            <a:r>
              <a:rPr lang="ru-RU" sz="2200" smtClean="0"/>
              <a:t>Где летело копье - переулочек. </a:t>
            </a:r>
            <a:br>
              <a:rPr lang="ru-RU" sz="2200" smtClean="0"/>
            </a:br>
            <a:r>
              <a:rPr lang="ru-RU" sz="2200" smtClean="0"/>
              <a:t>Положили мы шведов, немчинов, </a:t>
            </a:r>
            <a:br>
              <a:rPr lang="ru-RU" sz="2200" smtClean="0"/>
            </a:br>
            <a:r>
              <a:rPr lang="ru-RU" sz="2200" smtClean="0"/>
              <a:t>Как ковыль траву на сухой земле. </a:t>
            </a:r>
            <a:br>
              <a:rPr lang="ru-RU" sz="2200" smtClean="0"/>
            </a:br>
            <a:r>
              <a:rPr lang="ru-RU" sz="2200" smtClean="0"/>
              <a:t>Не уступим мы землю русскую. </a:t>
            </a:r>
            <a:br>
              <a:rPr lang="ru-RU" sz="2200" smtClean="0"/>
            </a:br>
            <a:r>
              <a:rPr lang="ru-RU" sz="2200" smtClean="0"/>
              <a:t>Кто придет на Русь, будет насмерть бит. </a:t>
            </a:r>
            <a:br>
              <a:rPr lang="ru-RU" sz="2200" smtClean="0"/>
            </a:br>
            <a:r>
              <a:rPr lang="ru-RU" sz="2200" smtClean="0"/>
              <a:t>Поднялася Русь супротив врага; </a:t>
            </a:r>
            <a:br>
              <a:rPr lang="ru-RU" sz="2200" smtClean="0"/>
            </a:br>
            <a:r>
              <a:rPr lang="ru-RU" sz="2200" smtClean="0"/>
              <a:t>Поднимись на бой, славный Новгород</a:t>
            </a:r>
            <a:r>
              <a:rPr lang="ru-RU" sz="2000" smtClean="0"/>
              <a:t>! 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12192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smtClean="0">
                <a:latin typeface="Arial Black" pitchFamily="34" charset="0"/>
              </a:rPr>
              <a:t>Песня об Александре Невском</a:t>
            </a:r>
            <a:br>
              <a:rPr lang="ru-RU" b="1" smtClean="0">
                <a:latin typeface="Arial Black" pitchFamily="34" charset="0"/>
              </a:rPr>
            </a:br>
            <a:r>
              <a:rPr lang="ru-RU" sz="2200" b="1" smtClean="0">
                <a:latin typeface="Arial Black" pitchFamily="34" charset="0"/>
              </a:rPr>
              <a:t>(хор)</a:t>
            </a:r>
            <a:endParaRPr lang="ru-RU" sz="2200" b="1">
              <a:latin typeface="Arial Black" pitchFamily="34" charset="0"/>
            </a:endParaRPr>
          </a:p>
        </p:txBody>
      </p:sp>
      <p:pic>
        <p:nvPicPr>
          <p:cNvPr id="4" name="Песня об Александре Невском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0" y="5357813"/>
            <a:ext cx="928688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назад 4">
            <a:hlinkClick r:id="rId4" action="ppaction://hlinksldjump" highlightClick="1"/>
          </p:cNvPr>
          <p:cNvSpPr/>
          <p:nvPr/>
        </p:nvSpPr>
        <p:spPr>
          <a:xfrm>
            <a:off x="8675688" y="6381750"/>
            <a:ext cx="468312" cy="4762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1"/>
          <p:cNvSpPr>
            <a:spLocks noGrp="1"/>
          </p:cNvSpPr>
          <p:nvPr>
            <p:ph idx="1"/>
          </p:nvPr>
        </p:nvSpPr>
        <p:spPr>
          <a:xfrm>
            <a:off x="571500" y="857250"/>
            <a:ext cx="7572375" cy="5572125"/>
          </a:xfrm>
        </p:spPr>
        <p:txBody>
          <a:bodyPr/>
          <a:lstStyle/>
          <a:p>
            <a:pPr eaLnBrk="1" hangingPunct="1"/>
            <a:r>
              <a:rPr lang="ru-RU" sz="2800" smtClean="0"/>
              <a:t>Вставайте, люди русские, </a:t>
            </a:r>
            <a:br>
              <a:rPr lang="ru-RU" sz="2800" smtClean="0"/>
            </a:br>
            <a:r>
              <a:rPr lang="ru-RU" sz="2800" smtClean="0"/>
              <a:t>На славный бой, на смертный бой, </a:t>
            </a:r>
            <a:br>
              <a:rPr lang="ru-RU" sz="2800" smtClean="0"/>
            </a:br>
            <a:r>
              <a:rPr lang="ru-RU" sz="2800" smtClean="0"/>
              <a:t>Вставайте, люди вольные, </a:t>
            </a:r>
            <a:br>
              <a:rPr lang="ru-RU" sz="2800" smtClean="0"/>
            </a:br>
            <a:r>
              <a:rPr lang="ru-RU" sz="2800" smtClean="0"/>
              <a:t>За нашу землю честную! </a:t>
            </a:r>
            <a:br>
              <a:rPr lang="ru-RU" sz="2800" smtClean="0"/>
            </a:br>
            <a:r>
              <a:rPr lang="ru-RU" sz="2800" smtClean="0"/>
              <a:t>Живым бойцам почёт и честь, </a:t>
            </a:r>
            <a:br>
              <a:rPr lang="ru-RU" sz="2800" smtClean="0"/>
            </a:br>
            <a:r>
              <a:rPr lang="ru-RU" sz="2800" smtClean="0"/>
              <a:t>А мёртвым слава вечная. </a:t>
            </a:r>
            <a:br>
              <a:rPr lang="ru-RU" sz="2800" smtClean="0"/>
            </a:br>
            <a:r>
              <a:rPr lang="ru-RU" sz="2800" smtClean="0"/>
              <a:t>За отчий дом, за русский край, </a:t>
            </a:r>
            <a:br>
              <a:rPr lang="ru-RU" sz="2800" smtClean="0"/>
            </a:br>
            <a:r>
              <a:rPr lang="ru-RU" sz="2800" smtClean="0"/>
              <a:t>Вставайте люди русские </a:t>
            </a:r>
            <a:br>
              <a:rPr lang="ru-RU" sz="2800" smtClean="0"/>
            </a:br>
            <a:r>
              <a:rPr lang="ru-RU" sz="2800" smtClean="0"/>
              <a:t>Вставайте, люди русские, </a:t>
            </a:r>
            <a:br>
              <a:rPr lang="ru-RU" sz="2800" smtClean="0"/>
            </a:br>
            <a:r>
              <a:rPr lang="ru-RU" sz="2800" smtClean="0"/>
              <a:t>На славный бой, на смертный бой, </a:t>
            </a:r>
            <a:br>
              <a:rPr lang="ru-RU" sz="2800" smtClean="0"/>
            </a:br>
            <a:r>
              <a:rPr lang="ru-RU" sz="2800" smtClean="0"/>
              <a:t>Вставайте, люди вольные, </a:t>
            </a:r>
            <a:br>
              <a:rPr lang="ru-RU" sz="2800" smtClean="0"/>
            </a:br>
            <a:r>
              <a:rPr lang="ru-RU" sz="2800" smtClean="0"/>
              <a:t>За нашу землю честную!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smtClean="0">
                <a:latin typeface="Arial Black" pitchFamily="34" charset="0"/>
              </a:rPr>
              <a:t>Вставайте, люди русские</a:t>
            </a:r>
            <a:r>
              <a:rPr lang="ru-RU" smtClean="0">
                <a:latin typeface="Arial Black" pitchFamily="34" charset="0"/>
              </a:rPr>
              <a:t/>
            </a:r>
            <a:br>
              <a:rPr lang="ru-RU" smtClean="0">
                <a:latin typeface="Arial Black" pitchFamily="34" charset="0"/>
              </a:rPr>
            </a:br>
            <a:r>
              <a:rPr lang="ru-RU" sz="2200" smtClean="0">
                <a:latin typeface="Arial Black" pitchFamily="34" charset="0"/>
              </a:rPr>
              <a:t>(хор)</a:t>
            </a:r>
            <a:endParaRPr lang="ru-RU" sz="2200">
              <a:latin typeface="Arial Black" pitchFamily="34" charset="0"/>
            </a:endParaRPr>
          </a:p>
        </p:txBody>
      </p:sp>
      <p:pic>
        <p:nvPicPr>
          <p:cNvPr id="4" name="С-Прокофьев-кантата-Александр-Невский-Вставайте-люди-русские(mp3-sait.info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688" y="5786438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назад 4">
            <a:hlinkClick r:id="rId4" action="ppaction://hlinksldjump" highlightClick="1"/>
          </p:cNvPr>
          <p:cNvSpPr/>
          <p:nvPr/>
        </p:nvSpPr>
        <p:spPr>
          <a:xfrm>
            <a:off x="8532813" y="6275388"/>
            <a:ext cx="466725" cy="3937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428750"/>
            <a:ext cx="8429625" cy="5429250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родился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: 30 мая 1220 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(21)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Родился в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u="sng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Переяславле-Залесском</a:t>
            </a:r>
            <a:r>
              <a:rPr lang="ru-RU" b="1" dirty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latin typeface="Arial" pitchFamily="34" charset="0"/>
                <a:cs typeface="Arial" pitchFamily="34" charset="0"/>
              </a:rPr>
            </a:br>
            <a:r>
              <a:rPr lang="ru-RU" b="1" dirty="0">
                <a:latin typeface="Arial" pitchFamily="34" charset="0"/>
                <a:cs typeface="Arial" pitchFamily="34" charset="0"/>
              </a:rPr>
              <a:t>умер: 14 ноября 1263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Сын князя Ярослава Всеволодовича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В 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1225 году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Ярослав </a:t>
            </a:r>
            <a:r>
              <a:rPr lang="ru-RU" dirty="0">
                <a:latin typeface="Arial" pitchFamily="34" charset="0"/>
                <a:cs typeface="Arial" pitchFamily="34" charset="0"/>
              </a:rPr>
              <a:t>«учинил сыновьям княжеский постриг» — обряд посвящения в воины, который совершил в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Спасо-Преображенском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соборе </a:t>
            </a:r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  <a:r>
              <a:rPr lang="ru-RU" u="sng" dirty="0" err="1" smtClean="0">
                <a:latin typeface="Arial" pitchFamily="34" charset="0"/>
                <a:cs typeface="Arial" pitchFamily="34" charset="0"/>
              </a:rPr>
              <a:t>Переяславле-Залесском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 епископ Суздальский Святитель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Симон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Князь </a:t>
            </a:r>
            <a:r>
              <a:rPr lang="ru-RU" dirty="0">
                <a:latin typeface="Arial" pitchFamily="34" charset="0"/>
                <a:cs typeface="Arial" pitchFamily="34" charset="0"/>
              </a:rPr>
              <a:t>новгородский в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1236-1251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Великий </a:t>
            </a:r>
            <a:r>
              <a:rPr lang="ru-RU" dirty="0">
                <a:latin typeface="Arial" pitchFamily="34" charset="0"/>
                <a:cs typeface="Arial" pitchFamily="34" charset="0"/>
              </a:rPr>
              <a:t>князь владимирский с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1252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Прославился победами </a:t>
            </a:r>
            <a:r>
              <a:rPr lang="ru-RU" dirty="0">
                <a:latin typeface="Arial" pitchFamily="34" charset="0"/>
                <a:cs typeface="Arial" pitchFamily="34" charset="0"/>
              </a:rPr>
              <a:t>над шведами (Невская битва 1240) и немецкими рыцарями Ливонского ордена (Ледовое побоище 1242) обезопасил западные границы Руси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Канонизирован </a:t>
            </a:r>
            <a:r>
              <a:rPr lang="ru-RU" dirty="0">
                <a:latin typeface="Arial" pitchFamily="34" charset="0"/>
                <a:cs typeface="Arial" pitchFamily="34" charset="0"/>
              </a:rPr>
              <a:t>Русской православной церковью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latin typeface="Arial" pitchFamily="34" charset="0"/>
                <a:cs typeface="Arial" pitchFamily="34" charset="0"/>
              </a:rPr>
              <a:t>Александр Ярославич (</a:t>
            </a:r>
            <a:r>
              <a:rPr lang="ru-RU" b="1" err="1" smtClean="0">
                <a:latin typeface="Arial" pitchFamily="34" charset="0"/>
                <a:cs typeface="Arial" pitchFamily="34" charset="0"/>
              </a:rPr>
              <a:t>Феодорович</a:t>
            </a:r>
            <a:r>
              <a:rPr lang="ru-RU" b="1" smtClean="0">
                <a:latin typeface="Arial" pitchFamily="34" charset="0"/>
                <a:cs typeface="Arial" pitchFamily="34" charset="0"/>
              </a:rPr>
              <a:t>) Невский</a:t>
            </a:r>
            <a:endParaRPr lang="ru-RU" b="1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1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500813"/>
          </a:xfrm>
        </p:spPr>
        <p:txBody>
          <a:bodyPr/>
          <a:lstStyle/>
          <a:p>
            <a:pPr eaLnBrk="1" hangingPunct="1"/>
            <a:r>
              <a:rPr lang="ru-RU" smtClean="0"/>
              <a:t>На Руси родной, на Руси большой </a:t>
            </a:r>
            <a:br>
              <a:rPr lang="ru-RU" smtClean="0"/>
            </a:br>
            <a:r>
              <a:rPr lang="ru-RU" smtClean="0"/>
              <a:t>Не бывать врагу. </a:t>
            </a:r>
            <a:br>
              <a:rPr lang="ru-RU" smtClean="0"/>
            </a:br>
            <a:r>
              <a:rPr lang="ru-RU" smtClean="0"/>
              <a:t>Поднимайся, встань, </a:t>
            </a:r>
            <a:br>
              <a:rPr lang="ru-RU" smtClean="0"/>
            </a:br>
            <a:r>
              <a:rPr lang="ru-RU" smtClean="0"/>
              <a:t>Мать родная Русь.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 Вставайте, люди русские, </a:t>
            </a:r>
            <a:br>
              <a:rPr lang="ru-RU" smtClean="0"/>
            </a:br>
            <a:r>
              <a:rPr lang="ru-RU" smtClean="0"/>
              <a:t>На славный бой, на смертный бой, </a:t>
            </a:r>
            <a:br>
              <a:rPr lang="ru-RU" smtClean="0"/>
            </a:br>
            <a:r>
              <a:rPr lang="ru-RU" smtClean="0"/>
              <a:t>Вставайте, люди вольные, </a:t>
            </a:r>
            <a:br>
              <a:rPr lang="ru-RU" smtClean="0"/>
            </a:br>
            <a:r>
              <a:rPr lang="ru-RU" smtClean="0"/>
              <a:t>За нашу землю честную! </a:t>
            </a:r>
            <a:br>
              <a:rPr lang="ru-RU" smtClean="0"/>
            </a:br>
            <a:r>
              <a:rPr lang="ru-RU" smtClean="0"/>
              <a:t>Врагам на Русь не хаживать, </a:t>
            </a:r>
            <a:br>
              <a:rPr lang="ru-RU" smtClean="0"/>
            </a:br>
            <a:r>
              <a:rPr lang="ru-RU" smtClean="0"/>
              <a:t>Полков на Русь не важивать, </a:t>
            </a:r>
            <a:br>
              <a:rPr lang="ru-RU" smtClean="0"/>
            </a:br>
            <a:r>
              <a:rPr lang="ru-RU" smtClean="0"/>
              <a:t>Путей на Русь не видывать, </a:t>
            </a:r>
            <a:br>
              <a:rPr lang="ru-RU" smtClean="0"/>
            </a:br>
            <a:r>
              <a:rPr lang="ru-RU" smtClean="0"/>
              <a:t>Полей Руси не таптывать. </a:t>
            </a:r>
            <a:br>
              <a:rPr lang="ru-RU" smtClean="0"/>
            </a:br>
            <a:r>
              <a:rPr lang="ru-RU" smtClean="0"/>
              <a:t>Вставайте, люди русские, </a:t>
            </a:r>
            <a:br>
              <a:rPr lang="ru-RU" smtClean="0"/>
            </a:br>
            <a:r>
              <a:rPr lang="ru-RU" smtClean="0"/>
              <a:t>На славный бой, на смертный бой, </a:t>
            </a:r>
            <a:br>
              <a:rPr lang="ru-RU" smtClean="0"/>
            </a:br>
            <a:r>
              <a:rPr lang="ru-RU" smtClean="0"/>
              <a:t>Вставайте, люди вольные, </a:t>
            </a:r>
            <a:br>
              <a:rPr lang="ru-RU" smtClean="0"/>
            </a:br>
            <a:r>
              <a:rPr lang="ru-RU" smtClean="0"/>
              <a:t>За нашу землю честную!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1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786437"/>
          </a:xfrm>
        </p:spPr>
        <p:txBody>
          <a:bodyPr/>
          <a:lstStyle/>
          <a:p>
            <a:pPr eaLnBrk="1" hangingPunct="1"/>
            <a:r>
              <a:rPr lang="ru-RU" sz="2200" smtClean="0"/>
              <a:t>Я пойду по полю белому, </a:t>
            </a:r>
            <a:br>
              <a:rPr lang="ru-RU" sz="2200" smtClean="0"/>
            </a:br>
            <a:r>
              <a:rPr lang="ru-RU" sz="2200" smtClean="0"/>
              <a:t>Полечу по полю смертному, </a:t>
            </a:r>
            <a:br>
              <a:rPr lang="ru-RU" sz="2200" smtClean="0"/>
            </a:br>
            <a:r>
              <a:rPr lang="ru-RU" sz="2200" smtClean="0"/>
              <a:t>Поищу я славных соколов, </a:t>
            </a:r>
            <a:br>
              <a:rPr lang="ru-RU" sz="2200" smtClean="0"/>
            </a:br>
            <a:r>
              <a:rPr lang="ru-RU" sz="2200" smtClean="0"/>
              <a:t>Женихов моих, добрых молодцев. </a:t>
            </a:r>
            <a:br>
              <a:rPr lang="ru-RU" sz="2200" smtClean="0"/>
            </a:br>
            <a:r>
              <a:rPr lang="ru-RU" sz="2200" smtClean="0"/>
              <a:t>Кто лежит, мечами порубленный, </a:t>
            </a:r>
            <a:br>
              <a:rPr lang="ru-RU" sz="2200" smtClean="0"/>
            </a:br>
            <a:r>
              <a:rPr lang="ru-RU" sz="2200" smtClean="0"/>
              <a:t>Кто лежит, стрелою пораненный, </a:t>
            </a:r>
            <a:br>
              <a:rPr lang="ru-RU" sz="2200" smtClean="0"/>
            </a:br>
            <a:r>
              <a:rPr lang="ru-RU" sz="2200" smtClean="0"/>
              <a:t>Напоили они кровью алою </a:t>
            </a:r>
            <a:br>
              <a:rPr lang="ru-RU" sz="2200" smtClean="0"/>
            </a:br>
            <a:r>
              <a:rPr lang="ru-RU" sz="2200" smtClean="0"/>
              <a:t>Землю честную, землю русскую. </a:t>
            </a:r>
            <a:br>
              <a:rPr lang="ru-RU" sz="2200" smtClean="0"/>
            </a:br>
            <a:r>
              <a:rPr lang="ru-RU" sz="2200" smtClean="0"/>
              <a:t>Кто погиб за Русь смертью доброю, </a:t>
            </a:r>
            <a:br>
              <a:rPr lang="ru-RU" sz="2200" smtClean="0"/>
            </a:br>
            <a:r>
              <a:rPr lang="ru-RU" sz="2200" smtClean="0"/>
              <a:t>Поцелую того в очи мёртвые, </a:t>
            </a:r>
            <a:br>
              <a:rPr lang="ru-RU" sz="2200" smtClean="0"/>
            </a:br>
            <a:r>
              <a:rPr lang="ru-RU" sz="2200" smtClean="0"/>
              <a:t>А тому молодцу, что остался жить, </a:t>
            </a:r>
            <a:br>
              <a:rPr lang="ru-RU" sz="2200" smtClean="0"/>
            </a:br>
            <a:r>
              <a:rPr lang="ru-RU" sz="2200" smtClean="0"/>
              <a:t>Буду верной женой, милой ладою. </a:t>
            </a:r>
            <a:br>
              <a:rPr lang="ru-RU" sz="2200" smtClean="0"/>
            </a:br>
            <a:r>
              <a:rPr lang="ru-RU" sz="2200" smtClean="0"/>
              <a:t>Не возьму в мужья красивого, - </a:t>
            </a:r>
            <a:br>
              <a:rPr lang="ru-RU" sz="2200" smtClean="0"/>
            </a:br>
            <a:r>
              <a:rPr lang="ru-RU" sz="2200" smtClean="0"/>
              <a:t>Красота земная кончится. </a:t>
            </a:r>
            <a:br>
              <a:rPr lang="ru-RU" sz="2200" smtClean="0"/>
            </a:br>
            <a:r>
              <a:rPr lang="ru-RU" sz="2200" smtClean="0"/>
              <a:t>А пойду я за храброго. </a:t>
            </a:r>
            <a:br>
              <a:rPr lang="ru-RU" sz="2200" smtClean="0"/>
            </a:br>
            <a:r>
              <a:rPr lang="ru-RU" sz="2200" smtClean="0"/>
              <a:t>Отзовитеся, ясны соколы!</a:t>
            </a:r>
          </a:p>
          <a:p>
            <a:pPr eaLnBrk="1" hangingPunct="1"/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smtClean="0">
                <a:latin typeface="Arial Black" pitchFamily="34" charset="0"/>
              </a:rPr>
              <a:t>Мёртвое поле</a:t>
            </a:r>
            <a:r>
              <a:rPr lang="ru-RU" smtClean="0">
                <a:latin typeface="Arial Black" pitchFamily="34" charset="0"/>
              </a:rPr>
              <a:t/>
            </a:r>
            <a:br>
              <a:rPr lang="ru-RU" smtClean="0">
                <a:latin typeface="Arial Black" pitchFamily="34" charset="0"/>
              </a:rPr>
            </a:br>
            <a:r>
              <a:rPr lang="ru-RU" sz="2200" smtClean="0">
                <a:latin typeface="Arial Black" pitchFamily="34" charset="0"/>
              </a:rPr>
              <a:t>(меццо-сопрано)</a:t>
            </a:r>
            <a:endParaRPr lang="ru-RU" sz="2200">
              <a:latin typeface="Arial Black" pitchFamily="34" charset="0"/>
            </a:endParaRPr>
          </a:p>
        </p:txBody>
      </p:sp>
      <p:pic>
        <p:nvPicPr>
          <p:cNvPr id="4" name="Мёртвое пол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5357813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назад 4">
            <a:hlinkClick r:id="rId4" action="ppaction://hlinksldjump" highlightClick="1"/>
          </p:cNvPr>
          <p:cNvSpPr/>
          <p:nvPr/>
        </p:nvSpPr>
        <p:spPr>
          <a:xfrm>
            <a:off x="8532813" y="6165850"/>
            <a:ext cx="360362" cy="35877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7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1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5500688"/>
          </a:xfrm>
        </p:spPr>
        <p:txBody>
          <a:bodyPr/>
          <a:lstStyle/>
          <a:p>
            <a:pPr eaLnBrk="1" hangingPunct="1"/>
            <a:r>
              <a:rPr lang="ru-RU" smtClean="0"/>
              <a:t>На великий бой выходила Русь; </a:t>
            </a:r>
            <a:br>
              <a:rPr lang="ru-RU" smtClean="0"/>
            </a:br>
            <a:r>
              <a:rPr lang="ru-RU" smtClean="0"/>
              <a:t>Ворога победила Русь. </a:t>
            </a:r>
            <a:br>
              <a:rPr lang="ru-RU" smtClean="0"/>
            </a:br>
            <a:r>
              <a:rPr lang="ru-RU" smtClean="0"/>
              <a:t>На родной земле не бывать врагу. </a:t>
            </a:r>
            <a:br>
              <a:rPr lang="ru-RU" smtClean="0"/>
            </a:br>
            <a:r>
              <a:rPr lang="ru-RU" smtClean="0"/>
              <a:t>Кто придет, будет насмерть бит. </a:t>
            </a:r>
            <a:br>
              <a:rPr lang="ru-RU" smtClean="0"/>
            </a:br>
            <a:r>
              <a:rPr lang="ru-RU" smtClean="0"/>
              <a:t>Веселися, пой, мать родная Русь! </a:t>
            </a:r>
            <a:br>
              <a:rPr lang="ru-RU" smtClean="0"/>
            </a:br>
            <a:r>
              <a:rPr lang="ru-RU" smtClean="0"/>
              <a:t>На Руси родной не бывать врагу, </a:t>
            </a:r>
            <a:br>
              <a:rPr lang="ru-RU" smtClean="0"/>
            </a:br>
            <a:r>
              <a:rPr lang="ru-RU" smtClean="0"/>
              <a:t>Не видать врагу наших русских сел, </a:t>
            </a:r>
            <a:br>
              <a:rPr lang="ru-RU" smtClean="0"/>
            </a:br>
            <a:r>
              <a:rPr lang="ru-RU" smtClean="0"/>
              <a:t>Кто придет на Русь, будет насмерть бит. </a:t>
            </a:r>
            <a:br>
              <a:rPr lang="ru-RU" smtClean="0"/>
            </a:br>
            <a:r>
              <a:rPr lang="ru-RU" smtClean="0"/>
              <a:t>На Руси родной, на Руси большой </a:t>
            </a:r>
            <a:br>
              <a:rPr lang="ru-RU" smtClean="0"/>
            </a:br>
            <a:r>
              <a:rPr lang="ru-RU" smtClean="0"/>
              <a:t>Не бывать врагу! </a:t>
            </a:r>
            <a:br>
              <a:rPr lang="ru-RU" smtClean="0"/>
            </a:br>
            <a:r>
              <a:rPr lang="ru-RU" smtClean="0"/>
              <a:t>Веселися, пой, мать родная Русь! </a:t>
            </a:r>
            <a:br>
              <a:rPr lang="ru-RU" smtClean="0"/>
            </a:br>
            <a:r>
              <a:rPr lang="ru-RU" smtClean="0"/>
              <a:t>На великий праздник собралася Русь. </a:t>
            </a:r>
            <a:br>
              <a:rPr lang="ru-RU" smtClean="0"/>
            </a:br>
            <a:r>
              <a:rPr lang="ru-RU" smtClean="0"/>
              <a:t>Веселися Русь, родная Мать!</a:t>
            </a:r>
          </a:p>
          <a:p>
            <a:pPr eaLnBrk="1" hangingPunct="1"/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smtClean="0">
                <a:latin typeface="Arial Black" pitchFamily="34" charset="0"/>
              </a:rPr>
              <a:t>Въезд Александра во Псков</a:t>
            </a:r>
            <a:r>
              <a:rPr lang="ru-RU" smtClean="0">
                <a:latin typeface="Arial Black" pitchFamily="34" charset="0"/>
              </a:rPr>
              <a:t/>
            </a:r>
            <a:br>
              <a:rPr lang="ru-RU" smtClean="0">
                <a:latin typeface="Arial Black" pitchFamily="34" charset="0"/>
              </a:rPr>
            </a:br>
            <a:r>
              <a:rPr lang="ru-RU" sz="2200" smtClean="0">
                <a:latin typeface="Arial Black" pitchFamily="34" charset="0"/>
              </a:rPr>
              <a:t>(хор)</a:t>
            </a:r>
            <a:endParaRPr lang="ru-RU" sz="2200">
              <a:latin typeface="Arial Black" pitchFamily="34" charset="0"/>
            </a:endParaRPr>
          </a:p>
        </p:txBody>
      </p:sp>
      <p:pic>
        <p:nvPicPr>
          <p:cNvPr id="4" name="Въезд Александра во Пско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5000625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назад 4">
            <a:hlinkClick r:id="rId4" action="ppaction://hlinksldjump" highlightClick="1"/>
          </p:cNvPr>
          <p:cNvSpPr/>
          <p:nvPr/>
        </p:nvSpPr>
        <p:spPr>
          <a:xfrm>
            <a:off x="8532813" y="6165850"/>
            <a:ext cx="360362" cy="4048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Внимательно рассмотрите  иллюстрации и прослушайте отрывки из кантаты С.С. Прокофьева. Найдите соответствие между музыкальными отрывками и иллюстрациями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  <a:p>
            <a:r>
              <a:rPr lang="ru-RU" smtClean="0"/>
              <a:t>Данные запишите в тетрадь.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smtClean="0"/>
              <a:t>Тестовое задание</a:t>
            </a:r>
            <a:endParaRPr lang="ru-RU" b="1"/>
          </a:p>
        </p:txBody>
      </p:sp>
      <p:pic>
        <p:nvPicPr>
          <p:cNvPr id="27652" name="Picture 3" descr="E:\Gif анимация\image00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850" y="188913"/>
            <a:ext cx="1655763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Александр Невский 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" y="500063"/>
            <a:ext cx="3500438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4" descr="http://img15.nnm.ru/6/a/5/8/2/be3109ef7f7272e9181d789a04f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6313" y="3643313"/>
            <a:ext cx="3643312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6" descr="http://rus-rt.ru/narodtrad/naz-geroi/Alex-Nevskyi/1267372380_ledovoe_poboishe_1.aspx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81500" y="357188"/>
            <a:ext cx="47625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8" descr="http://rus-rt.ru/narodtrad/naz-geroi/Alex-Nevskyi/1267372134_nevskyi_knyaz_2.aspx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1500" y="3929063"/>
            <a:ext cx="28575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0" descr="http://harmonia.tomsk.ru/files/bez_razgadki_24/serov._Ledovoe_poboicshe_resiz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14688" y="2463800"/>
            <a:ext cx="2652712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TextBox 8"/>
          <p:cNvSpPr txBox="1">
            <a:spLocks noChangeArrowheads="1"/>
          </p:cNvSpPr>
          <p:nvPr/>
        </p:nvSpPr>
        <p:spPr bwMode="auto">
          <a:xfrm>
            <a:off x="714375" y="3071813"/>
            <a:ext cx="714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onstantia" pitchFamily="18" charset="0"/>
              </a:rPr>
              <a:t>1</a:t>
            </a:r>
          </a:p>
        </p:txBody>
      </p:sp>
      <p:sp>
        <p:nvSpPr>
          <p:cNvPr id="28680" name="TextBox 9"/>
          <p:cNvSpPr txBox="1">
            <a:spLocks noChangeArrowheads="1"/>
          </p:cNvSpPr>
          <p:nvPr/>
        </p:nvSpPr>
        <p:spPr bwMode="auto">
          <a:xfrm>
            <a:off x="8001000" y="2786063"/>
            <a:ext cx="71437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000">
                <a:latin typeface="Constantia" pitchFamily="18" charset="0"/>
              </a:rPr>
              <a:t>2</a:t>
            </a:r>
          </a:p>
        </p:txBody>
      </p:sp>
      <p:sp>
        <p:nvSpPr>
          <p:cNvPr id="28681" name="TextBox 10"/>
          <p:cNvSpPr txBox="1">
            <a:spLocks noChangeArrowheads="1"/>
          </p:cNvSpPr>
          <p:nvPr/>
        </p:nvSpPr>
        <p:spPr bwMode="auto">
          <a:xfrm>
            <a:off x="8429625" y="5572125"/>
            <a:ext cx="71437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000">
                <a:latin typeface="Constantia" pitchFamily="18" charset="0"/>
              </a:rPr>
              <a:t>3</a:t>
            </a:r>
          </a:p>
        </p:txBody>
      </p:sp>
      <p:sp>
        <p:nvSpPr>
          <p:cNvPr id="28682" name="TextBox 11"/>
          <p:cNvSpPr txBox="1">
            <a:spLocks noChangeArrowheads="1"/>
          </p:cNvSpPr>
          <p:nvPr/>
        </p:nvSpPr>
        <p:spPr bwMode="auto">
          <a:xfrm>
            <a:off x="3214688" y="5643563"/>
            <a:ext cx="71437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000">
                <a:latin typeface="Constantia" pitchFamily="18" charset="0"/>
              </a:rPr>
              <a:t>4</a:t>
            </a:r>
          </a:p>
        </p:txBody>
      </p:sp>
      <p:sp>
        <p:nvSpPr>
          <p:cNvPr id="28683" name="TextBox 13"/>
          <p:cNvSpPr txBox="1">
            <a:spLocks noChangeArrowheads="1"/>
          </p:cNvSpPr>
          <p:nvPr/>
        </p:nvSpPr>
        <p:spPr bwMode="auto">
          <a:xfrm>
            <a:off x="3857625" y="4572000"/>
            <a:ext cx="71437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000">
                <a:latin typeface="Constantia" pitchFamily="18" charset="0"/>
              </a:rPr>
              <a:t>5</a:t>
            </a:r>
          </a:p>
        </p:txBody>
      </p:sp>
      <p:pic>
        <p:nvPicPr>
          <p:cNvPr id="15" name="542dd2b24359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С-Прокофьев-кантата-Александр-Невский-Вставайте-люди-русские(mp3-sait.info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7175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С-Прокофьев-Александр-Невский-кантата-Соч-78-Ледовое-побоище(mp3-sait.info)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05105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d2951ddba804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132138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80cc61b2b97f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779838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75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1880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1880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«Соблюдение Русской земли от беды на востоке, знаменитые подвиги за веру и землю на западе доставили Александру славную память на Руси, сделали его самым видным историческим лицом в нашей древней истории</a:t>
            </a:r>
            <a:br>
              <a:rPr lang="ru-RU" b="1" smtClean="0"/>
            </a:br>
            <a:r>
              <a:rPr lang="ru-RU" b="1" smtClean="0"/>
              <a:t>от Мономаха до Донского»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/>
              <a:t>				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/>
              <a:t>				</a:t>
            </a:r>
            <a:r>
              <a:rPr lang="ru-RU" smtClean="0"/>
              <a:t> </a:t>
            </a:r>
            <a:r>
              <a:rPr lang="ru-RU" i="1" smtClean="0"/>
              <a:t>Соловьев, «История России»</a:t>
            </a:r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4762872" cy="421270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/>
              <a:t>Картина </a:t>
            </a: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>Павла  </a:t>
            </a:r>
            <a:r>
              <a:rPr lang="ru-RU" b="1" err="1" smtClean="0"/>
              <a:t>Корина</a:t>
            </a:r>
            <a:r>
              <a:rPr lang="ru-RU" b="1" smtClean="0"/>
              <a:t> </a:t>
            </a:r>
            <a:br>
              <a:rPr lang="ru-RU" b="1" smtClean="0"/>
            </a:br>
            <a:r>
              <a:rPr lang="ru-RU" b="1" smtClean="0"/>
              <a:t>"</a:t>
            </a:r>
            <a:r>
              <a:rPr lang="ru-RU" b="1"/>
              <a:t>Святой князь </a:t>
            </a: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>Александр Невский« </a:t>
            </a:r>
            <a:br>
              <a:rPr lang="ru-RU" b="1" smtClean="0"/>
            </a:br>
            <a:r>
              <a:rPr lang="ru-RU" b="1" smtClean="0"/>
              <a:t>Триптих</a:t>
            </a:r>
            <a:endParaRPr lang="ru-RU" b="1"/>
          </a:p>
        </p:txBody>
      </p:sp>
      <p:pic>
        <p:nvPicPr>
          <p:cNvPr id="7171" name="Picture 6" descr="http://www.blogbuster.ru/wp-content/uploads/2008/10/an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336550"/>
            <a:ext cx="3095625" cy="613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611560" y="5013176"/>
            <a:ext cx="4186238" cy="1200196"/>
          </a:xfrm>
          <a:prstGeom prst="rect">
            <a:avLst/>
          </a:prstGeom>
          <a:ln w="6350" cap="rnd">
            <a:noFill/>
          </a:ln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spc="-10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По центру — Невский, по краям — поднимающийся на борьбу с врагом народ</a:t>
            </a:r>
            <a:endParaRPr lang="ru-RU" sz="20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Александр Ярослави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392113"/>
            <a:ext cx="3567112" cy="467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500063" y="5214938"/>
            <a:ext cx="3071812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500">
                <a:latin typeface="Constantia" pitchFamily="18" charset="0"/>
              </a:rPr>
              <a:t>Миниатюра из «</a:t>
            </a:r>
            <a:r>
              <a:rPr lang="ru-RU" sz="2500" u="sng">
                <a:latin typeface="Constantia" pitchFamily="18" charset="0"/>
                <a:hlinkClick r:id="rId3" tooltip="Царский титулярник"/>
              </a:rPr>
              <a:t>Царского титулярника</a:t>
            </a:r>
            <a:r>
              <a:rPr lang="ru-RU" sz="2500">
                <a:latin typeface="Constantia" pitchFamily="18" charset="0"/>
              </a:rPr>
              <a:t>», </a:t>
            </a:r>
            <a:r>
              <a:rPr lang="ru-RU" sz="2500">
                <a:latin typeface="Constantia" pitchFamily="18" charset="0"/>
                <a:hlinkClick r:id="rId4" tooltip="1672"/>
              </a:rPr>
              <a:t>1672</a:t>
            </a:r>
            <a:endParaRPr lang="ru-RU" sz="2500">
              <a:latin typeface="Constantia" pitchFamily="18" charset="0"/>
            </a:endParaRPr>
          </a:p>
        </p:txBody>
      </p:sp>
      <p:pic>
        <p:nvPicPr>
          <p:cNvPr id="8196" name="Picture 4" descr="http://upload.wikimedia.org/wikipedia/ru/thumb/8/8e/Nevski_Pskov.JPG/220px-Nevski_Psko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333375"/>
            <a:ext cx="3311525" cy="457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4643438" y="5037138"/>
            <a:ext cx="39401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Памятник дружине А. Невского. </a:t>
            </a:r>
            <a:r>
              <a:rPr lang="ru-RU">
                <a:latin typeface="Constantia" pitchFamily="18" charset="0"/>
                <a:hlinkClick r:id="rId6" tooltip="Псков"/>
              </a:rPr>
              <a:t>Псков</a:t>
            </a:r>
            <a:r>
              <a:rPr lang="ru-RU">
                <a:latin typeface="Constantia" pitchFamily="18" charset="0"/>
              </a:rPr>
              <a:t>. Скульптор </a:t>
            </a:r>
            <a:r>
              <a:rPr lang="ru-RU">
                <a:latin typeface="Constantia" pitchFamily="18" charset="0"/>
                <a:hlinkClick r:id="rId7" tooltip="Козловский, Иосиф Иванович"/>
              </a:rPr>
              <a:t>И. И. Козловский</a:t>
            </a:r>
            <a:r>
              <a:rPr lang="ru-RU">
                <a:latin typeface="Constantia" pitchFamily="18" charset="0"/>
              </a:rPr>
              <a:t>, архитектор П. С. Бутенко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Файл:Alexander Nevsky 19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000125"/>
            <a:ext cx="5429250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642938" y="4714875"/>
            <a:ext cx="45005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«Александр Невский». 1942</a:t>
            </a:r>
            <a:br>
              <a:rPr lang="ru-RU">
                <a:latin typeface="Constantia" pitchFamily="18" charset="0"/>
              </a:rPr>
            </a:br>
            <a:r>
              <a:rPr lang="ru-RU">
                <a:latin typeface="Constantia" pitchFamily="18" charset="0"/>
                <a:hlinkClick r:id="rId3" tooltip="Николай Константинович Рерих"/>
              </a:rPr>
              <a:t>Николай Константинович Рерих</a:t>
            </a:r>
            <a:r>
              <a:rPr lang="ru-RU">
                <a:latin typeface="Constantia" pitchFamily="18" charset="0"/>
              </a:rPr>
              <a:t/>
            </a:r>
            <a:br>
              <a:rPr lang="ru-RU">
                <a:latin typeface="Constantia" pitchFamily="18" charset="0"/>
              </a:rPr>
            </a:br>
            <a:r>
              <a:rPr lang="ru-RU">
                <a:latin typeface="Constantia" pitchFamily="18" charset="0"/>
              </a:rPr>
              <a:t>Государственный музей Востока </a:t>
            </a:r>
          </a:p>
        </p:txBody>
      </p:sp>
      <p:pic>
        <p:nvPicPr>
          <p:cNvPr id="9220" name="Picture 4" descr="http://upload.wikimedia.org/wikipedia/commons/thumb/4/45/Henryk_Siemiradzki_001.jpg/220px-Henryk_Siemiradzki_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38" y="500063"/>
            <a:ext cx="3000375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5857875" y="4643438"/>
            <a:ext cx="2714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u="sng">
                <a:latin typeface="Constantia" pitchFamily="18" charset="0"/>
                <a:hlinkClick r:id="rId5" tooltip="Семирадский, Генрих Ипполитович"/>
              </a:rPr>
              <a:t>Г. Семирадский</a:t>
            </a:r>
            <a:r>
              <a:rPr lang="ru-RU">
                <a:latin typeface="Constantia" pitchFamily="18" charset="0"/>
              </a:rPr>
              <a:t>. Кончина Александра Невского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latin typeface="Arial" pitchFamily="34" charset="0"/>
                <a:cs typeface="Arial" pitchFamily="34" charset="0"/>
              </a:rPr>
              <a:t>Лицевой летописный свод. Рукописи 16 века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3" name="Picture 2" descr="Александр Невский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1214438"/>
            <a:ext cx="28860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357188" y="6000750"/>
            <a:ext cx="3143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Constantia" pitchFamily="18" charset="0"/>
              </a:rPr>
              <a:t>Русское войско выходит на Чудское озеро</a:t>
            </a:r>
            <a:endParaRPr lang="ru-RU">
              <a:latin typeface="Constantia" pitchFamily="18" charset="0"/>
            </a:endParaRPr>
          </a:p>
          <a:p>
            <a:r>
              <a:rPr lang="ru-RU">
                <a:latin typeface="Constantia" pitchFamily="18" charset="0"/>
              </a:rPr>
              <a:t/>
            </a:r>
            <a:br>
              <a:rPr lang="ru-RU">
                <a:latin typeface="Constantia" pitchFamily="18" charset="0"/>
              </a:rPr>
            </a:br>
            <a:endParaRPr lang="ru-RU">
              <a:latin typeface="Constantia" pitchFamily="18" charset="0"/>
            </a:endParaRPr>
          </a:p>
        </p:txBody>
      </p:sp>
      <p:pic>
        <p:nvPicPr>
          <p:cNvPr id="10245" name="Picture 4" descr="Александр Невский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3" y="857250"/>
            <a:ext cx="3143250" cy="497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5572125" y="5857875"/>
            <a:ext cx="2786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Constantia" pitchFamily="18" charset="0"/>
              </a:rPr>
              <a:t>Встреча русского и немецкого войска</a:t>
            </a:r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Александр Невский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312738"/>
            <a:ext cx="4714875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6286500" y="642938"/>
            <a:ext cx="2000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Constantia" pitchFamily="18" charset="0"/>
              </a:rPr>
              <a:t>Ледовое побоище</a:t>
            </a:r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upload.wikimedia.org/wikipedia/commons/4/40/Alexander_News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0" y="428625"/>
            <a:ext cx="3857625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6858000" y="642938"/>
            <a:ext cx="1928813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500">
                <a:latin typeface="Constantia" pitchFamily="18" charset="0"/>
              </a:rPr>
              <a:t>Икона Святого благоверного князя Александра Невского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1"/>
          <p:cNvSpPr>
            <a:spLocks noGrp="1"/>
          </p:cNvSpPr>
          <p:nvPr>
            <p:ph idx="1"/>
          </p:nvPr>
        </p:nvSpPr>
        <p:spPr>
          <a:xfrm>
            <a:off x="428625" y="1000125"/>
            <a:ext cx="8229600" cy="547688"/>
          </a:xfrm>
        </p:spPr>
        <p:txBody>
          <a:bodyPr/>
          <a:lstStyle/>
          <a:p>
            <a:pPr eaLnBrk="1" hangingPunct="1"/>
            <a:r>
              <a:rPr lang="ru-RU" b="1" smtClean="0"/>
              <a:t>Князь Ярослав и его сыновья. Борис Васильев.</a:t>
            </a:r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latin typeface="Arial" pitchFamily="34" charset="0"/>
                <a:cs typeface="Arial" pitchFamily="34" charset="0"/>
              </a:rPr>
              <a:t>Литература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6" name="Picture 2" descr="Александр Невский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1714500"/>
            <a:ext cx="2857500" cy="442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 descr="http://img11.nnm.ru/c/1/9/7/1/bea62ee3e8493bd1898107560f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0" y="1714500"/>
            <a:ext cx="2571750" cy="428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249</TotalTime>
  <Words>344</Words>
  <Application>Microsoft Office PowerPoint</Application>
  <PresentationFormat>Экран (4:3)</PresentationFormat>
  <Paragraphs>71</Paragraphs>
  <Slides>25</Slides>
  <Notes>0</Notes>
  <HiddenSlides>0</HiddenSlides>
  <MMClips>12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Constantia</vt:lpstr>
      <vt:lpstr>Wingdings 2</vt:lpstr>
      <vt:lpstr>Calibri</vt:lpstr>
      <vt:lpstr>Бумажная</vt:lpstr>
      <vt:lpstr>Александр  Невский </vt:lpstr>
      <vt:lpstr>Александр Ярославич (Феодорович) Невский</vt:lpstr>
      <vt:lpstr>Картина  Павла  Корина  "Святой князь  Александр Невский«  Триптих</vt:lpstr>
      <vt:lpstr>Слайд 4</vt:lpstr>
      <vt:lpstr>Слайд 5</vt:lpstr>
      <vt:lpstr>Лицевой летописный свод. Рукописи 16 века</vt:lpstr>
      <vt:lpstr>Слайд 7</vt:lpstr>
      <vt:lpstr>Слайд 8</vt:lpstr>
      <vt:lpstr>Литература</vt:lpstr>
      <vt:lpstr>Слайд 10</vt:lpstr>
      <vt:lpstr>Слайд 11</vt:lpstr>
      <vt:lpstr>Киноискусство </vt:lpstr>
      <vt:lpstr>Слайд 13</vt:lpstr>
      <vt:lpstr>С.С.Прокофьев, кантата "Александр Невский"</vt:lpstr>
      <vt:lpstr>Слайд 15</vt:lpstr>
      <vt:lpstr>Крестоносцы во Пскове</vt:lpstr>
      <vt:lpstr>Ледовое  побоище</vt:lpstr>
      <vt:lpstr>Песня об Александре Невском (хор)</vt:lpstr>
      <vt:lpstr>Вставайте, люди русские (хор)</vt:lpstr>
      <vt:lpstr>Слайд 20</vt:lpstr>
      <vt:lpstr>Мёртвое поле (меццо-сопрано)</vt:lpstr>
      <vt:lpstr>Въезд Александра во Псков (хор)</vt:lpstr>
      <vt:lpstr>Тестовое задание</vt:lpstr>
      <vt:lpstr>Слайд 24</vt:lpstr>
      <vt:lpstr>Слайд 25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Александр  Невский</dc:title>
  <dc:creator>Хозяин</dc:creator>
  <cp:lastModifiedBy>НАТАША</cp:lastModifiedBy>
  <cp:revision>27</cp:revision>
  <dcterms:created xsi:type="dcterms:W3CDTF">2004-11-17T23:37:24Z</dcterms:created>
  <dcterms:modified xsi:type="dcterms:W3CDTF">2012-02-18T16:30:51Z</dcterms:modified>
</cp:coreProperties>
</file>