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D2187-5D00-4486-8D8D-D4FF5F1CA5D2}" type="datetimeFigureOut">
              <a:rPr lang="ru-RU" smtClean="0"/>
              <a:t>24.01.2014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899B9-5FDF-4807-972F-D41B55A3C8A9}"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dirty="0" smtClean="0"/>
              <a:t>ИНТЕРЕСНО: </a:t>
            </a:r>
            <a:r>
              <a:rPr lang="ru-RU" sz="1100" b="0" i="0" kern="1200" dirty="0" smtClean="0">
                <a:solidFill>
                  <a:schemeClr val="tx1"/>
                </a:solidFill>
                <a:latin typeface="+mn-lt"/>
                <a:ea typeface="+mn-ea"/>
                <a:cs typeface="+mn-cs"/>
              </a:rPr>
              <a:t>На оперативной карте немецкого командующего Сталинградской группировкой Паулюса «дом Павлова» был обозначен как крепость</a:t>
            </a:r>
          </a:p>
          <a:p>
            <a:endParaRPr lang="ru-RU" dirty="0"/>
          </a:p>
        </p:txBody>
      </p:sp>
      <p:sp>
        <p:nvSpPr>
          <p:cNvPr id="4" name="Номер слайда 3"/>
          <p:cNvSpPr>
            <a:spLocks noGrp="1"/>
          </p:cNvSpPr>
          <p:nvPr>
            <p:ph type="sldNum" sz="quarter" idx="10"/>
          </p:nvPr>
        </p:nvSpPr>
        <p:spPr/>
        <p:txBody>
          <a:bodyPr/>
          <a:lstStyle/>
          <a:p>
            <a:fld id="{A4E899B9-5FDF-4807-972F-D41B55A3C8A9}" type="slidenum">
              <a:rPr lang="ru-RU" smtClean="0"/>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AD0B06-5838-41DA-BFCF-2E5D19FEA191}" type="datetimeFigureOut">
              <a:rPr lang="ru-RU" smtClean="0"/>
              <a:pPr/>
              <a:t>24.01.2014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55C201-336E-459F-ADA2-7B4660541B6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AD0B06-5838-41DA-BFCF-2E5D19FEA191}" type="datetimeFigureOut">
              <a:rPr lang="ru-RU" smtClean="0"/>
              <a:pPr/>
              <a:t>24.01.2014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55C201-336E-459F-ADA2-7B4660541B6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AD0B06-5838-41DA-BFCF-2E5D19FEA191}" type="datetimeFigureOut">
              <a:rPr lang="ru-RU" smtClean="0"/>
              <a:pPr/>
              <a:t>24.01.2014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55C201-336E-459F-ADA2-7B4660541B6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AD0B06-5838-41DA-BFCF-2E5D19FEA191}" type="datetimeFigureOut">
              <a:rPr lang="ru-RU" smtClean="0"/>
              <a:pPr/>
              <a:t>24.01.2014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55C201-336E-459F-ADA2-7B4660541B6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0AD0B06-5838-41DA-BFCF-2E5D19FEA191}" type="datetimeFigureOut">
              <a:rPr lang="ru-RU" smtClean="0"/>
              <a:pPr/>
              <a:t>24.01.2014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55C201-336E-459F-ADA2-7B4660541B6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0AD0B06-5838-41DA-BFCF-2E5D19FEA191}" type="datetimeFigureOut">
              <a:rPr lang="ru-RU" smtClean="0"/>
              <a:pPr/>
              <a:t>24.01.2014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55C201-336E-459F-ADA2-7B4660541B6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0AD0B06-5838-41DA-BFCF-2E5D19FEA191}" type="datetimeFigureOut">
              <a:rPr lang="ru-RU" smtClean="0"/>
              <a:pPr/>
              <a:t>24.01.2014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55C201-336E-459F-ADA2-7B4660541B6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0AD0B06-5838-41DA-BFCF-2E5D19FEA191}" type="datetimeFigureOut">
              <a:rPr lang="ru-RU" smtClean="0"/>
              <a:pPr/>
              <a:t>24.01.2014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55C201-336E-459F-ADA2-7B4660541B6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AD0B06-5838-41DA-BFCF-2E5D19FEA191}" type="datetimeFigureOut">
              <a:rPr lang="ru-RU" smtClean="0"/>
              <a:pPr/>
              <a:t>24.01.2014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55C201-336E-459F-ADA2-7B4660541B6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AD0B06-5838-41DA-BFCF-2E5D19FEA191}" type="datetimeFigureOut">
              <a:rPr lang="ru-RU" smtClean="0"/>
              <a:pPr/>
              <a:t>24.01.2014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55C201-336E-459F-ADA2-7B4660541B6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AD0B06-5838-41DA-BFCF-2E5D19FEA191}" type="datetimeFigureOut">
              <a:rPr lang="ru-RU" smtClean="0"/>
              <a:pPr/>
              <a:t>24.01.2014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55C201-336E-459F-ADA2-7B4660541B6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D0B06-5838-41DA-BFCF-2E5D19FEA191}" type="datetimeFigureOut">
              <a:rPr lang="ru-RU" smtClean="0"/>
              <a:pPr/>
              <a:t>24.01.2014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C201-336E-459F-ADA2-7B4660541B6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u.wikipedia.org/wiki/%D0%92%D0%BE%D0%BB%D0%B3%D0%BE%D0%B3%D1%80%D0%B0%D0%B4" TargetMode="External"/><Relationship Id="rId2" Type="http://schemas.openxmlformats.org/officeDocument/2006/relationships/hyperlink" Target="http://ru.wikipedia.org/wiki/%D0%9F%D0%BB%D0%BE%D1%89%D0%B0%D0%B4%D1%8C_%D0%9B%D0%B5%D0%BD%D0%B8%D0%BD%D0%B0_(%D0%92%D0%BE%D0%BB%D0%B3%D0%BE%D0%B3%D1%80%D0%B0%D0%B4)" TargetMode="External"/><Relationship Id="rId1" Type="http://schemas.openxmlformats.org/officeDocument/2006/relationships/slideLayout" Target="../slideLayouts/slideLayout7.xml"/><Relationship Id="rId5" Type="http://schemas.openxmlformats.org/officeDocument/2006/relationships/hyperlink" Target="http://ru.wikipedia.org/wiki/%D0%9F%D0%B0%D0%B2%D0%BB%D0%BE%D0%B2,_%D0%AF%D0%BA%D0%BE%D0%B2_%D0%A4%D0%B5%D0%B4%D0%BE%D1%82%D0%BE%D0%B2%D0%B8%D1%87" TargetMode="External"/><Relationship Id="rId4" Type="http://schemas.openxmlformats.org/officeDocument/2006/relationships/hyperlink" Target="http://ru.wikipedia.org/wiki/%D0%A1%D1%82%D0%B0%D0%BB%D0%B8%D0%BD%D0%B3%D1%80%D0%B0%D0%B4%D1%81%D0%BA%D0%B0%D1%8F_%D0%B1%D0%B8%D1%82%D0%B2%D0%B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00034" y="642918"/>
            <a:ext cx="8072494" cy="5500726"/>
          </a:xfrm>
        </p:spPr>
        <p:txBody>
          <a:bodyPr>
            <a:normAutofit/>
          </a:bodyPr>
          <a:lstStyle/>
          <a:p>
            <a:r>
              <a:rPr lang="ru-RU" sz="2800" b="1" dirty="0"/>
              <a:t>Дом </a:t>
            </a:r>
            <a:r>
              <a:rPr lang="ru-RU" sz="2800" b="1" dirty="0" err="1"/>
              <a:t>Па́влова</a:t>
            </a:r>
            <a:r>
              <a:rPr lang="ru-RU" sz="2800" dirty="0"/>
              <a:t> (</a:t>
            </a:r>
            <a:r>
              <a:rPr lang="ru-RU" sz="2800" b="1" dirty="0"/>
              <a:t>Дом Солдатской Славы</a:t>
            </a:r>
            <a:r>
              <a:rPr lang="ru-RU" sz="2800" dirty="0" smtClean="0"/>
              <a:t>)</a:t>
            </a:r>
            <a:r>
              <a:rPr lang="ru-RU" sz="1800" dirty="0" smtClean="0"/>
              <a:t/>
            </a:r>
            <a:br>
              <a:rPr lang="ru-RU" sz="1800" dirty="0" smtClean="0"/>
            </a:br>
            <a:r>
              <a:rPr lang="ru-RU" sz="2400" dirty="0" smtClean="0"/>
              <a:t/>
            </a:r>
            <a:br>
              <a:rPr lang="ru-RU" sz="2400" dirty="0" smtClean="0"/>
            </a:br>
            <a:r>
              <a:rPr lang="ru-RU" sz="2400" dirty="0"/>
              <a:t> — 4-этажный жилой дом, расположенный на </a:t>
            </a:r>
            <a:r>
              <a:rPr lang="ru-RU" sz="2400" dirty="0">
                <a:hlinkClick r:id="rId2" tooltip="Площадь Ленина (Волгоград)"/>
              </a:rPr>
              <a:t>площади Ленина</a:t>
            </a:r>
            <a:r>
              <a:rPr lang="ru-RU" sz="2400" dirty="0"/>
              <a:t> </a:t>
            </a:r>
            <a:r>
              <a:rPr lang="ru-RU" sz="2400" dirty="0" smtClean="0"/>
              <a:t>в </a:t>
            </a:r>
            <a:r>
              <a:rPr lang="ru-RU" sz="2400" dirty="0" smtClean="0">
                <a:hlinkClick r:id="rId3" tooltip="Волгоград"/>
              </a:rPr>
              <a:t>Волгограде</a:t>
            </a:r>
            <a:r>
              <a:rPr lang="ru-RU" sz="2400" dirty="0"/>
              <a:t>, в котором во время </a:t>
            </a:r>
            <a:r>
              <a:rPr lang="ru-RU" sz="2400" dirty="0">
                <a:hlinkClick r:id="rId4" tooltip="Сталинградская битва"/>
              </a:rPr>
              <a:t>Сталинградской битвы</a:t>
            </a:r>
            <a:r>
              <a:rPr lang="ru-RU" sz="2400" dirty="0"/>
              <a:t> держала оборону группа советских бойцов. Военные историки считают, что обороной руководил старший сержант </a:t>
            </a:r>
            <a:r>
              <a:rPr lang="ru-RU" sz="2400" dirty="0">
                <a:solidFill>
                  <a:schemeClr val="tx1">
                    <a:lumMod val="95000"/>
                    <a:lumOff val="5000"/>
                  </a:schemeClr>
                </a:solidFill>
                <a:hlinkClick r:id="rId5" tooltip="Павлов, Яков Федотович"/>
              </a:rPr>
              <a:t>Я. Ф. Павлов</a:t>
            </a:r>
            <a:r>
              <a:rPr lang="ru-RU" sz="2400" dirty="0">
                <a:solidFill>
                  <a:schemeClr val="tx1">
                    <a:lumMod val="95000"/>
                    <a:lumOff val="5000"/>
                  </a:schemeClr>
                </a:solidFill>
              </a:rPr>
              <a:t>, </a:t>
            </a:r>
            <a:r>
              <a:rPr lang="ru-RU" sz="2400" dirty="0"/>
              <a:t>принявший командование отделением от раненого в начале боёв старшего лейтенанта И. Ф. </a:t>
            </a:r>
            <a:r>
              <a:rPr lang="ru-RU" sz="2400" dirty="0" smtClean="0"/>
              <a:t>Афанасьева, </a:t>
            </a:r>
            <a:r>
              <a:rPr lang="ru-RU" sz="2400" dirty="0"/>
              <a:t>отсюда и название дома. В последнее время среди волгоградских краеведов получила распространение теория, что Я. Ф. Павлов был командиром штурмовой группы, захватившей здание, а обороной руководил старший лейтенант </a:t>
            </a:r>
            <a:r>
              <a:rPr lang="ru-RU" sz="2400" dirty="0" smtClean="0"/>
              <a:t>Афанасьев. </a:t>
            </a:r>
            <a:r>
              <a:rPr lang="ru-RU" sz="2400" dirty="0"/>
              <a:t>Дом Павлова стал символом мужества, стойкости и героизма.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avlov's_House.jpg"/>
          <p:cNvPicPr>
            <a:picLocks noChangeAspect="1"/>
          </p:cNvPicPr>
          <p:nvPr/>
        </p:nvPicPr>
        <p:blipFill>
          <a:blip r:embed="rId2"/>
          <a:stretch>
            <a:fillRect/>
          </a:stretch>
        </p:blipFill>
        <p:spPr>
          <a:xfrm>
            <a:off x="1547812" y="1466850"/>
            <a:ext cx="6048375" cy="3924300"/>
          </a:xfrm>
          <a:prstGeom prst="rect">
            <a:avLst/>
          </a:prstGeom>
        </p:spPr>
      </p:pic>
      <p:sp>
        <p:nvSpPr>
          <p:cNvPr id="3" name="Заголовок 2"/>
          <p:cNvSpPr>
            <a:spLocks noGrp="1"/>
          </p:cNvSpPr>
          <p:nvPr>
            <p:ph type="title"/>
          </p:nvPr>
        </p:nvSpPr>
        <p:spPr/>
        <p:txBody>
          <a:bodyPr>
            <a:normAutofit/>
          </a:bodyPr>
          <a:lstStyle/>
          <a:p>
            <a:r>
              <a:rPr lang="ru-RU" sz="2800" dirty="0" smtClean="0">
                <a:solidFill>
                  <a:srgbClr val="C00000"/>
                </a:solidFill>
              </a:rPr>
              <a:t>Дом Павлова после окончания Сталинградской  битвы.</a:t>
            </a:r>
            <a:endParaRPr lang="ru-RU" sz="2800"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solidFill>
                  <a:srgbClr val="C00000"/>
                </a:solidFill>
              </a:rPr>
              <a:t>Современный вид на дом Павлова со стороны Советской </a:t>
            </a:r>
            <a:r>
              <a:rPr lang="ru-RU" sz="3200" dirty="0" smtClean="0">
                <a:solidFill>
                  <a:srgbClr val="C00000"/>
                </a:solidFill>
              </a:rPr>
              <a:t>улицы.</a:t>
            </a:r>
            <a:endParaRPr lang="ru-RU" sz="3200" dirty="0">
              <a:solidFill>
                <a:srgbClr val="C00000"/>
              </a:solidFill>
            </a:endParaRPr>
          </a:p>
        </p:txBody>
      </p:sp>
      <p:pic>
        <p:nvPicPr>
          <p:cNvPr id="3" name="Рисунок 2" descr="Дом_Павлова_03.jpg"/>
          <p:cNvPicPr>
            <a:picLocks noChangeAspect="1"/>
          </p:cNvPicPr>
          <p:nvPr/>
        </p:nvPicPr>
        <p:blipFill>
          <a:blip r:embed="rId2" cstate="print"/>
          <a:stretch>
            <a:fillRect/>
          </a:stretch>
        </p:blipFill>
        <p:spPr>
          <a:xfrm>
            <a:off x="642910" y="1523965"/>
            <a:ext cx="7429552" cy="49530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797568"/>
          </a:xfrm>
        </p:spPr>
        <p:txBody>
          <a:bodyPr>
            <a:normAutofit fontScale="90000"/>
          </a:bodyPr>
          <a:lstStyle/>
          <a:p>
            <a:r>
              <a:rPr lang="ru-RU" sz="2400" dirty="0" smtClean="0">
                <a:solidFill>
                  <a:srgbClr val="C00000"/>
                </a:solidFill>
              </a:rPr>
              <a:t>Дом, удерживаемый гарнизоном старшего лейтенанта И. Ф. Афанасьева, считается первым восстановленным зданием Сталинграда</a:t>
            </a:r>
            <a:r>
              <a:rPr lang="ru-RU" sz="2400" dirty="0" smtClean="0">
                <a:solidFill>
                  <a:srgbClr val="C00000"/>
                </a:solidFill>
              </a:rPr>
              <a:t>.</a:t>
            </a:r>
            <a:r>
              <a:rPr lang="ru-RU" sz="2000" dirty="0" smtClean="0"/>
              <a:t/>
            </a:r>
            <a:br>
              <a:rPr lang="ru-RU" sz="2000" dirty="0" smtClean="0"/>
            </a:br>
            <a:r>
              <a:rPr lang="ru-RU" sz="2000" dirty="0" smtClean="0"/>
              <a:t/>
            </a:r>
            <a:br>
              <a:rPr lang="ru-RU" sz="2000" dirty="0" smtClean="0"/>
            </a:br>
            <a:r>
              <a:rPr lang="ru-RU" sz="2000" dirty="0" smtClean="0"/>
              <a:t> </a:t>
            </a:r>
            <a:r>
              <a:rPr lang="ru-RU" sz="2000" dirty="0" smtClean="0"/>
              <a:t>Официально восстановление дома началось 9 июня 1943 </a:t>
            </a:r>
            <a:r>
              <a:rPr lang="ru-RU" sz="2000" dirty="0" smtClean="0"/>
              <a:t>года. Подвиг </a:t>
            </a:r>
            <a:r>
              <a:rPr lang="ru-RU" sz="2000" dirty="0" smtClean="0"/>
              <a:t>защитников дома Павлова увековечен мемориальной стеной на торцевой стене дома со стороны площади. Надпись на ней гласит:</a:t>
            </a:r>
            <a:br>
              <a:rPr lang="ru-RU" sz="2000" dirty="0" smtClean="0"/>
            </a:br>
            <a:r>
              <a:rPr lang="ru-RU" sz="2000" dirty="0" smtClean="0"/>
              <a:t>«Этот дом в конце сентября 1942 года был занят сержантом Павловым Я. Ф. и его боевыми товарищами Александровым А. П., Глущенко В. С., Черноголовым Н. Я. В течение сентября-ноября 1942 года дом героически защищали воины 3-го батальона 42-го гвардейского стрелкового полка 13-й гвардейской ордена Ленина стрелковой дивизии: Александров А. П., Афанасьев И. Ф., Бондаренко М. С., Воронов И. В., Глущенко В. С., Гридин Т. И., Довженко П. И., Иващенко А. И., Киселев В. М., </a:t>
            </a:r>
            <a:r>
              <a:rPr lang="ru-RU" sz="2000" dirty="0" err="1" smtClean="0"/>
              <a:t>Мосиашвили</a:t>
            </a:r>
            <a:r>
              <a:rPr lang="ru-RU" sz="2000" dirty="0" smtClean="0"/>
              <a:t> Н. Г., </a:t>
            </a:r>
            <a:r>
              <a:rPr lang="ru-RU" sz="2000" dirty="0" err="1" smtClean="0"/>
              <a:t>Мурзаев</a:t>
            </a:r>
            <a:r>
              <a:rPr lang="ru-RU" sz="2000" dirty="0" smtClean="0"/>
              <a:t> Т., Павлов Я. Ф., Рамазанов Ф.3., Сараев В. К., </a:t>
            </a:r>
            <a:r>
              <a:rPr lang="ru-RU" sz="2000" dirty="0" err="1" smtClean="0"/>
              <a:t>Свирин</a:t>
            </a:r>
            <a:r>
              <a:rPr lang="ru-RU" sz="2000" dirty="0" smtClean="0"/>
              <a:t> И. Т., </a:t>
            </a:r>
            <a:r>
              <a:rPr lang="ru-RU" sz="2000" dirty="0" err="1" smtClean="0"/>
              <a:t>Собгайда</a:t>
            </a:r>
            <a:r>
              <a:rPr lang="ru-RU" sz="2000" dirty="0" smtClean="0"/>
              <a:t> А. А., </a:t>
            </a:r>
            <a:r>
              <a:rPr lang="ru-RU" sz="2000" dirty="0" err="1" smtClean="0"/>
              <a:t>Торгунов</a:t>
            </a:r>
            <a:r>
              <a:rPr lang="ru-RU" sz="2000" dirty="0" smtClean="0"/>
              <a:t> К., Турдыев М., Хайт И. Я., Черноголов Н. Я., </a:t>
            </a:r>
            <a:r>
              <a:rPr lang="ru-RU" sz="2000" dirty="0" err="1" smtClean="0"/>
              <a:t>Чернышенко</a:t>
            </a:r>
            <a:r>
              <a:rPr lang="ru-RU" sz="2000" dirty="0" smtClean="0"/>
              <a:t> А. Н., Шаповалов А. Е., Якименко Г. И</a:t>
            </a:r>
            <a:r>
              <a:rPr lang="ru-RU" sz="2000" dirty="0" smtClean="0"/>
              <a:t>.»</a:t>
            </a:r>
            <a:br>
              <a:rPr lang="ru-RU" sz="2000" dirty="0" smtClean="0"/>
            </a:br>
            <a:r>
              <a:rPr lang="ru-RU" sz="1200" dirty="0" smtClean="0"/>
              <a:t/>
            </a:r>
            <a:br>
              <a:rPr lang="ru-RU" sz="1200" dirty="0" smtClean="0"/>
            </a:br>
            <a:r>
              <a:rPr lang="ru-RU" sz="1200" dirty="0" smtClean="0"/>
              <a:t/>
            </a:r>
            <a:br>
              <a:rPr lang="ru-RU" sz="1200" dirty="0" smtClean="0"/>
            </a:br>
            <a:endParaRPr lang="ru-RU"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
            </a:r>
            <a:br>
              <a:rPr lang="ru-RU" sz="2000" dirty="0" smtClean="0"/>
            </a:br>
            <a:r>
              <a:rPr lang="ru-RU" sz="2000" dirty="0" smtClean="0"/>
              <a:t/>
            </a:r>
            <a:br>
              <a:rPr lang="ru-RU" sz="2000" dirty="0" smtClean="0"/>
            </a:br>
            <a:endParaRPr lang="ru-RU" sz="2000" dirty="0"/>
          </a:p>
        </p:txBody>
      </p:sp>
      <p:pic>
        <p:nvPicPr>
          <p:cNvPr id="5" name="Содержимое 4" descr="Павлов.jpg"/>
          <p:cNvPicPr>
            <a:picLocks noGrp="1" noChangeAspect="1"/>
          </p:cNvPicPr>
          <p:nvPr>
            <p:ph sz="half" idx="1"/>
          </p:nvPr>
        </p:nvPicPr>
        <p:blipFill>
          <a:blip r:embed="rId2"/>
          <a:stretch>
            <a:fillRect/>
          </a:stretch>
        </p:blipFill>
        <p:spPr>
          <a:xfrm>
            <a:off x="500034" y="785794"/>
            <a:ext cx="3214710" cy="4864142"/>
          </a:xfrm>
        </p:spPr>
      </p:pic>
      <p:pic>
        <p:nvPicPr>
          <p:cNvPr id="8" name="Содержимое 7" descr="Hero_of_the_Soviet_Union_medal.png"/>
          <p:cNvPicPr>
            <a:picLocks noGrp="1" noChangeAspect="1"/>
          </p:cNvPicPr>
          <p:nvPr>
            <p:ph sz="half" idx="2"/>
          </p:nvPr>
        </p:nvPicPr>
        <p:blipFill>
          <a:blip r:embed="rId3"/>
          <a:stretch>
            <a:fillRect/>
          </a:stretch>
        </p:blipFill>
        <p:spPr>
          <a:xfrm>
            <a:off x="5986462" y="2529681"/>
            <a:ext cx="1362075" cy="2667000"/>
          </a:xfrm>
        </p:spPr>
      </p:pic>
      <p:pic>
        <p:nvPicPr>
          <p:cNvPr id="9" name="Рисунок 8" descr="11.jpg"/>
          <p:cNvPicPr>
            <a:picLocks noChangeAspect="1"/>
          </p:cNvPicPr>
          <p:nvPr/>
        </p:nvPicPr>
        <p:blipFill>
          <a:blip r:embed="rId4"/>
          <a:stretch>
            <a:fillRect/>
          </a:stretch>
        </p:blipFill>
        <p:spPr>
          <a:xfrm>
            <a:off x="4271945" y="1000108"/>
            <a:ext cx="4420992" cy="13573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jpg"/>
          <p:cNvPicPr>
            <a:picLocks noChangeAspect="1"/>
          </p:cNvPicPr>
          <p:nvPr/>
        </p:nvPicPr>
        <p:blipFill>
          <a:blip r:embed="rId2"/>
          <a:stretch>
            <a:fillRect/>
          </a:stretch>
        </p:blipFill>
        <p:spPr>
          <a:xfrm>
            <a:off x="1142976" y="500042"/>
            <a:ext cx="6881843" cy="57201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jpg"/>
          <p:cNvPicPr>
            <a:picLocks noChangeAspect="1"/>
          </p:cNvPicPr>
          <p:nvPr/>
        </p:nvPicPr>
        <p:blipFill>
          <a:blip r:embed="rId2"/>
          <a:stretch>
            <a:fillRect/>
          </a:stretch>
        </p:blipFill>
        <p:spPr>
          <a:xfrm>
            <a:off x="1046599" y="928671"/>
            <a:ext cx="7154488" cy="49292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jpg"/>
          <p:cNvPicPr>
            <a:picLocks noChangeAspect="1"/>
          </p:cNvPicPr>
          <p:nvPr/>
        </p:nvPicPr>
        <p:blipFill>
          <a:blip r:embed="rId2"/>
          <a:stretch>
            <a:fillRect/>
          </a:stretch>
        </p:blipFill>
        <p:spPr>
          <a:xfrm>
            <a:off x="352864" y="1214422"/>
            <a:ext cx="8379052" cy="4357718"/>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43</Words>
  <Application>Microsoft Office PowerPoint</Application>
  <PresentationFormat>Экран (4:3)</PresentationFormat>
  <Paragraphs>7</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Дом Па́влова (Дом Солдатской Славы)   — 4-этажный жилой дом, расположенный на площади Ленина в Волгограде, в котором во время Сталинградской битвы держала оборону группа советских бойцов. Военные историки считают, что обороной руководил старший сержант Я. Ф. Павлов, принявший командование отделением от раненого в начале боёв старшего лейтенанта И. Ф. Афанасьева, отсюда и название дома. В последнее время среди волгоградских краеведов получила распространение теория, что Я. Ф. Павлов был командиром штурмовой группы, захватившей здание, а обороной руководил старший лейтенант Афанасьев. Дом Павлова стал символом мужества, стойкости и героизма.</vt:lpstr>
      <vt:lpstr>Дом Павлова после окончания Сталинградской  битвы.</vt:lpstr>
      <vt:lpstr>Современный вид на дом Павлова со стороны Советской улицы.</vt:lpstr>
      <vt:lpstr>Дом, удерживаемый гарнизоном старшего лейтенанта И. Ф. Афанасьева, считается первым восстановленным зданием Сталинграда.   Официально восстановление дома началось 9 июня 1943 года. Подвиг защитников дома Павлова увековечен мемориальной стеной на торцевой стене дома со стороны площади. Надпись на ней гласит: «Этот дом в конце сентября 1942 года был занят сержантом Павловым Я. Ф. и его боевыми товарищами Александровым А. П., Глущенко В. С., Черноголовым Н. Я. В течение сентября-ноября 1942 года дом героически защищали воины 3-го батальона 42-го гвардейского стрелкового полка 13-й гвардейской ордена Ленина стрелковой дивизии: Александров А. П., Афанасьев И. Ф., Бондаренко М. С., Воронов И. В., Глущенко В. С., Гридин Т. И., Довженко П. И., Иващенко А. И., Киселев В. М., Мосиашвили Н. Г., Мурзаев Т., Павлов Я. Ф., Рамазанов Ф.3., Сараев В. К., Свирин И. Т., Собгайда А. А., Торгунов К., Турдыев М., Хайт И. Я., Черноголов Н. Я., Чернышенко А. Н., Шаповалов А. Е., Якименко Г. И.»   </vt:lpstr>
      <vt:lpstr>  </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Дом Па́влова (Дом Солдатской Славы)   — 4-этажный жилой дом, расположенный на площади Ленина в Волгограде, в котором во время Сталинградской битвы держала оборону группа советских бойцов. Военные историки считают, что обороной руководил старший сержант Я. Ф. Павлов, принявший командование отделением от раненого в начале боёв старшего лейтенанта И. Ф. Афанасьева, отсюда и название дома. В последнее время среди волгоградских краеведов получила распространение теория, что Я. Ф. Павлов был командиром штурмовой группы, захватившей здание, а обороной руководил старший лейтенант Афанасьев. Дом Павлова стал символом мужества, стойкости и героизма.</dc:title>
  <dc:creator>Алиса</dc:creator>
  <cp:lastModifiedBy>Алиса</cp:lastModifiedBy>
  <cp:revision>3</cp:revision>
  <dcterms:created xsi:type="dcterms:W3CDTF">2014-01-24T15:24:22Z</dcterms:created>
  <dcterms:modified xsi:type="dcterms:W3CDTF">2014-01-24T15:52:20Z</dcterms:modified>
</cp:coreProperties>
</file>