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2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F245"/>
    <a:srgbClr val="30D323"/>
    <a:srgbClr val="9900CC"/>
    <a:srgbClr val="FFC9DB"/>
    <a:srgbClr val="FFC5D8"/>
    <a:srgbClr val="B3C6E7"/>
    <a:srgbClr val="CAD7EE"/>
    <a:srgbClr val="FFBDD3"/>
    <a:srgbClr val="FFAFCA"/>
    <a:srgbClr val="C2D1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5D8"/>
            </a:gs>
            <a:gs pos="50000">
              <a:srgbClr val="FFC9DB"/>
            </a:gs>
            <a:gs pos="100000">
              <a:srgbClr val="CAD7EE"/>
            </a:gs>
            <a:gs pos="100000">
              <a:srgbClr val="B3C6E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ли\Desktop\документы\фотографии\конкурсы\DSC01970.JPG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</a:blip>
          <a:srcRect l="6374" t="-4" r="4328" b="3620"/>
          <a:stretch>
            <a:fillRect/>
          </a:stretch>
        </p:blipFill>
        <p:spPr bwMode="auto">
          <a:xfrm>
            <a:off x="2071670" y="3429000"/>
            <a:ext cx="3000396" cy="24288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285728"/>
            <a:ext cx="81439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МОДИФИЦИРОВАННАЯ ПРОГРАММА ПО ИЗОБРАЗИТЕЛЬНОЙ ДЕЯТЕЛЬНОСТИ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00100" y="1285860"/>
            <a:ext cx="7143800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 «Первые шаги в мир прекрасного»</a:t>
            </a:r>
            <a:endParaRPr lang="ru-RU" sz="18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29190" y="5214950"/>
            <a:ext cx="39290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Автор – составитель педагог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дополнительного образования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изобразительной деятельности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Васильева Наталья Александровна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571744"/>
            <a:ext cx="2236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(для детей 3 – 7 лет)</a:t>
            </a:r>
            <a:endParaRPr lang="ru-RU" dirty="0"/>
          </a:p>
        </p:txBody>
      </p:sp>
      <p:pic>
        <p:nvPicPr>
          <p:cNvPr id="6" name="Рисунок 5" descr="Описание: http://im7-tub-ru.yandex.net/i?id=350655294-19-72&amp;n=21"/>
          <p:cNvPicPr/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857760"/>
            <a:ext cx="2184400" cy="173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0" y="714356"/>
            <a:ext cx="785814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Цель программы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Сориентировать дошкольников, в процессе их приобщения к отечественным и мировым художественным ценностям средствами изобразительного искусства, на формирование основ художественной и визуальной культуры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Основные задачи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развитие художественно – эстетического восприятия и образного мышления;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обогащение опыта познавательной деятельности, направленной на освоение окружающей среды, средствами изобразительного искусства;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развитие эмоционально – эстетических, творческих, сенсорных и познавательных способностей, обеспечивающих более глубокое освоение искусства;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формирование основ музейной культуры;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создание условий для проявление детьми эстетических эмоций и чувств,развития эстетических интересов и формирования эстетических предпочтений.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ли\Pictures\Врубель\1230227659_7718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71810"/>
            <a:ext cx="2095114" cy="3116484"/>
          </a:xfrm>
          <a:prstGeom prst="rect">
            <a:avLst/>
          </a:prstGeom>
          <a:noFill/>
        </p:spPr>
      </p:pic>
      <p:pic>
        <p:nvPicPr>
          <p:cNvPr id="5" name="Picture 4" descr="C:\Users\тали\Pictures\репродукции\The_Duke_by_arventu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2071702" cy="3107553"/>
          </a:xfrm>
          <a:prstGeom prst="rect">
            <a:avLst/>
          </a:prstGeom>
          <a:noFill/>
        </p:spPr>
      </p:pic>
      <p:pic>
        <p:nvPicPr>
          <p:cNvPr id="6" name="Picture 3" descr="D:\Документы\фотографии\рисунки детей\DSC01555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3030" t="7635" r="4518" b="8372"/>
          <a:stretch>
            <a:fillRect/>
          </a:stretch>
        </p:blipFill>
        <p:spPr bwMode="auto">
          <a:xfrm>
            <a:off x="571472" y="3429000"/>
            <a:ext cx="2143140" cy="2834900"/>
          </a:xfrm>
          <a:prstGeom prst="rect">
            <a:avLst/>
          </a:prstGeom>
          <a:noFill/>
        </p:spPr>
      </p:pic>
      <p:pic>
        <p:nvPicPr>
          <p:cNvPr id="3" name="Picture 2" descr="D:\Документы\фотографии\рисунки изостудия\DSC00601.JPG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/>
          <a:stretch>
            <a:fillRect/>
          </a:stretch>
        </p:blipFill>
        <p:spPr bwMode="auto">
          <a:xfrm>
            <a:off x="6500826" y="3474232"/>
            <a:ext cx="2071702" cy="28317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158" y="357166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Отличительные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черты предлагаемой программы</a:t>
            </a:r>
          </a:p>
          <a:p>
            <a:pPr marL="342900" indent="-4500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1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.   Культурологическая направленность. </a:t>
            </a:r>
          </a:p>
          <a:p>
            <a:pPr marL="342900" indent="-4500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2. Ориентация на освоение детьми лучших образцов отечественного и мирового искусства.</a:t>
            </a:r>
          </a:p>
          <a:p>
            <a:pPr marL="342900" indent="-450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aseline="0" dirty="0" smtClean="0">
                <a:cs typeface="Arial" pitchFamily="34" charset="0"/>
              </a:rPr>
              <a:t>3. Направленность</a:t>
            </a:r>
            <a:r>
              <a:rPr lang="ru-RU" dirty="0" smtClean="0">
                <a:cs typeface="Arial" pitchFamily="34" charset="0"/>
              </a:rPr>
              <a:t> на интеграцию в решении задач в области познавательно – речевого развития.</a:t>
            </a:r>
          </a:p>
          <a:p>
            <a:pPr marL="342900" indent="-4500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4.  Обогащение в рамках педагогического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процесса учебного содержания программы музейным компонентом.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ли\Desktop\документы\фотографии\рисунки изостудия\DSC0038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6374" t="5665" r="2202" b="6455"/>
          <a:stretch>
            <a:fillRect/>
          </a:stretch>
        </p:blipFill>
        <p:spPr bwMode="auto">
          <a:xfrm>
            <a:off x="285720" y="4643446"/>
            <a:ext cx="2576377" cy="18573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3429000"/>
            <a:ext cx="5429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Задачи второго этапа: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1.Учить видеть разницу между объёмным изображением и плоскостным: игрушка, статуэтка, картинка.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2.Учить видеть и называть знакомые цвета.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3.Познакомить детей с некоторыми оттенками цвета.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4.Развивать у детей способность видеть гармоничное (красивое) сочетание цветов.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5.Дать детям первое представление о ритме (начальный этап работы).</a:t>
            </a:r>
            <a:endParaRPr lang="ru-RU" dirty="0" smtClean="0"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6143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FF"/>
                </a:solidFill>
                <a:ea typeface="Times New Roman" pitchFamily="18" charset="0"/>
                <a:cs typeface="Times New Roman" pitchFamily="18" charset="0"/>
              </a:rPr>
              <a:t>Младшая группа.</a:t>
            </a:r>
            <a:endParaRPr lang="ru-RU" dirty="0" smtClean="0">
              <a:solidFill>
                <a:srgbClr val="0066FF"/>
              </a:solidFill>
              <a:cs typeface="Arial" pitchFamily="34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Основные  задачи обучения:</a:t>
            </a:r>
            <a:endParaRPr lang="ru-RU" dirty="0" smtClean="0">
              <a:cs typeface="Arial" pitchFamily="34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Задачи первого этапа:</a:t>
            </a:r>
            <a:endParaRPr lang="ru-RU" dirty="0" smtClean="0">
              <a:cs typeface="Arial" pitchFamily="34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1. Вызвать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эмоциональный отклик на увиденное.</a:t>
            </a:r>
            <a:endParaRPr lang="ru-RU" dirty="0" smtClean="0">
              <a:cs typeface="Arial" pitchFamily="34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2. Прививать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навыки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внимательного рассматривания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воспринимаемого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объекта;</a:t>
            </a:r>
            <a:endParaRPr lang="ru-RU" dirty="0" smtClean="0">
              <a:cs typeface="Arial" pitchFamily="34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- замечать движение в изображении;</a:t>
            </a:r>
            <a:endParaRPr lang="ru-RU" dirty="0" smtClean="0">
              <a:cs typeface="Arial" pitchFamily="34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- слушать и слышать взрослого.</a:t>
            </a:r>
            <a:endParaRPr lang="ru-RU" dirty="0" smtClean="0">
              <a:cs typeface="Arial" pitchFamily="34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3.Развивать у детей интерес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к предметам искусства;</a:t>
            </a:r>
            <a:endParaRPr lang="ru-RU" dirty="0" smtClean="0">
              <a:cs typeface="Arial" pitchFamily="34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- к миру людей;</a:t>
            </a:r>
            <a:endParaRPr lang="ru-RU" dirty="0" smtClean="0">
              <a:cs typeface="Arial" pitchFamily="34" charset="0"/>
            </a:endParaRP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- к природе.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2" name="Picture 2" descr="C:\Users\тали\Desktop\документы\фотографии\Новая папка\IMGP2294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13620" t="11793" r="2545"/>
          <a:stretch>
            <a:fillRect/>
          </a:stretch>
        </p:blipFill>
        <p:spPr bwMode="auto">
          <a:xfrm>
            <a:off x="6786578" y="357166"/>
            <a:ext cx="1956063" cy="2928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900CC"/>
                </a:solidFill>
                <a:ea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 smtClean="0">
              <a:solidFill>
                <a:srgbClr val="9900CC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Основные  задачи обучения: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1. Развитие ассоциативного мышления, фантазии, воображения, эмоциональной отзывчивости.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2. Развитие памяти.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3. Формирование навыков устной речи.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4. Обогащение активного и пассивного словаря детей через начальное овладение терминологией искусства.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1026" name="Picture 2" descr="C:\Users\тали\Desktop\документы\фотографии\рисунки изостудия\DSC00278.JPG"/>
          <p:cNvPicPr>
            <a:picLocks noChangeAspect="1" noChangeArrowheads="1"/>
          </p:cNvPicPr>
          <p:nvPr/>
        </p:nvPicPr>
        <p:blipFill>
          <a:blip r:embed="rId2" cstate="print"/>
          <a:srcRect l="14883" t="2835"/>
          <a:stretch>
            <a:fillRect/>
          </a:stretch>
        </p:blipFill>
        <p:spPr bwMode="auto">
          <a:xfrm>
            <a:off x="285720" y="3571876"/>
            <a:ext cx="3286148" cy="281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3357562"/>
            <a:ext cx="5072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5. Формирование начальных знаний о художниках, народных мастерах, о народных традициях в искусстве.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6. Формирование навыков смотрения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7. Первое  знакомство с жанрами изобразительного искусства - пейзажем, портретом.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8. Знакомство с технологией искусства - с художественными материалами, инструментами и способами действия с ними.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1027" name="Picture 3" descr="C:\Users\тали\Desktop\документы\фотографии\конкурсы\DSC01966.JPG"/>
          <p:cNvPicPr>
            <a:picLocks noChangeAspect="1" noChangeArrowheads="1"/>
          </p:cNvPicPr>
          <p:nvPr/>
        </p:nvPicPr>
        <p:blipFill>
          <a:blip r:embed="rId3" cstate="print"/>
          <a:srcRect t="8505" r="72"/>
          <a:stretch>
            <a:fillRect/>
          </a:stretch>
        </p:blipFill>
        <p:spPr bwMode="auto">
          <a:xfrm>
            <a:off x="6000760" y="428604"/>
            <a:ext cx="2928958" cy="2305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5643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0D323"/>
                </a:solidFill>
                <a:ea typeface="Times New Roman" pitchFamily="18" charset="0"/>
                <a:cs typeface="Times New Roman" pitchFamily="18" charset="0"/>
              </a:rPr>
              <a:t>Старшая группа</a:t>
            </a:r>
            <a:endParaRPr lang="ru-RU" dirty="0" smtClean="0">
              <a:solidFill>
                <a:srgbClr val="30D323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Основные  задачи обучения: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1. Формирование у старших дошкольников проявлений эстетического отношения к предметам и явлениям окружающего мира, произведениям искусства, творческой деятельности.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2. Приобщать детей к миру изобразительного искусства  через ознакомление с произведениями живописи, графики, скульптуры, народных промыслов России.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17410" name="Picture 2" descr="C:\Users\тали\Desktop\документы\фотографии\фото работа\IMGP2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00504"/>
            <a:ext cx="3047772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00496" y="364331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3. Обогащать  (на доступном уровне) представления детей об окружающей среде.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4. Развивать эстетические, творческие, познавательные способности и сенсорный опыт как основы художественно – эстетического развития.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5. Активизировать субъективные проявления детей в процессе освоения содержания произведений искусства.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2050" name="Picture 2" descr="C:\Users\тали\Desktop\документы\фотографии\рисунки изостудия\DSC00673.JPG"/>
          <p:cNvPicPr>
            <a:picLocks noChangeAspect="1" noChangeArrowheads="1"/>
          </p:cNvPicPr>
          <p:nvPr/>
        </p:nvPicPr>
        <p:blipFill>
          <a:blip r:embed="rId3" cstate="print"/>
          <a:srcRect r="5505" b="3615"/>
          <a:stretch>
            <a:fillRect/>
          </a:stretch>
        </p:blipFill>
        <p:spPr bwMode="auto">
          <a:xfrm>
            <a:off x="6715140" y="500042"/>
            <a:ext cx="2071702" cy="2817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Основные  задачи обучения: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у старших дошкольников проявлений эстетического отношения к предметам и явлениям окружающего мира, произведениям искусства, творческой деятельности.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2. Развивать устойчивый интерес к произведениям искусства.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18434" name="Picture 2" descr="C:\Users\тали\Desktop\документы\фотографии\рис\DSC0037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2941" r="2941"/>
          <a:stretch>
            <a:fillRect/>
          </a:stretch>
        </p:blipFill>
        <p:spPr bwMode="auto">
          <a:xfrm>
            <a:off x="5929322" y="285728"/>
            <a:ext cx="2286016" cy="3238523"/>
          </a:xfrm>
          <a:prstGeom prst="rect">
            <a:avLst/>
          </a:prstGeom>
          <a:noFill/>
        </p:spPr>
      </p:pic>
      <p:pic>
        <p:nvPicPr>
          <p:cNvPr id="18435" name="Picture 3" descr="C:\Users\тали\Desktop\документы\фотографии\рис\DSC00689.JPG"/>
          <p:cNvPicPr>
            <a:picLocks noChangeAspect="1" noChangeArrowheads="1"/>
          </p:cNvPicPr>
          <p:nvPr/>
        </p:nvPicPr>
        <p:blipFill>
          <a:blip r:embed="rId3" cstate="print"/>
          <a:srcRect r="2198" b="3616"/>
          <a:stretch>
            <a:fillRect/>
          </a:stretch>
        </p:blipFill>
        <p:spPr bwMode="auto">
          <a:xfrm>
            <a:off x="428596" y="3929066"/>
            <a:ext cx="3286148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40719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3. Обогащать представления об окружающей среде.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4. Развивать сенсорные, эстетические, творческие, познавательные способности и сенсорный опыт, как основу художественно – эстетического развития.</a:t>
            </a:r>
            <a:endParaRPr lang="ru-RU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5. Активизировать субъективные проявления детей.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ли\Desktop\документы\фотографии\рисунки изостудия\DSC01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60000" cy="2520000"/>
          </a:xfrm>
          <a:prstGeom prst="rect">
            <a:avLst/>
          </a:prstGeom>
          <a:noFill/>
        </p:spPr>
      </p:pic>
      <p:pic>
        <p:nvPicPr>
          <p:cNvPr id="20484" name="Picture 4" descr="C:\Users\тали\Desktop\документы\фотографии\занятие ст.Б\DSC0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00504"/>
            <a:ext cx="3360000" cy="2520000"/>
          </a:xfrm>
          <a:prstGeom prst="rect">
            <a:avLst/>
          </a:prstGeom>
          <a:noFill/>
        </p:spPr>
      </p:pic>
      <p:pic>
        <p:nvPicPr>
          <p:cNvPr id="6" name="Picture 2" descr="C:\Users\тали\Desktop\документы\фотографии\рисунки изостудия\DSC00357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r="72" b="6450"/>
          <a:stretch>
            <a:fillRect/>
          </a:stretch>
        </p:blipFill>
        <p:spPr bwMode="auto">
          <a:xfrm>
            <a:off x="5572132" y="285728"/>
            <a:ext cx="3357586" cy="2357454"/>
          </a:xfrm>
          <a:prstGeom prst="rect">
            <a:avLst/>
          </a:prstGeom>
          <a:noFill/>
        </p:spPr>
      </p:pic>
      <p:pic>
        <p:nvPicPr>
          <p:cNvPr id="20483" name="Picture 3" descr="C:\Users\тали\Desktop\документы\фотографии\занятие ст.Б\DSC00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143116"/>
            <a:ext cx="3360000" cy="2520000"/>
          </a:xfrm>
          <a:prstGeom prst="rect">
            <a:avLst/>
          </a:prstGeom>
          <a:noFill/>
        </p:spPr>
      </p:pic>
      <p:pic>
        <p:nvPicPr>
          <p:cNvPr id="2051" name="Picture 3" descr="C:\Users\тали\Desktop\документы\фотографии\рисунки изостудия\DSC00617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8504" t="8505" r="6450" b="12120"/>
          <a:stretch>
            <a:fillRect/>
          </a:stretch>
        </p:blipFill>
        <p:spPr bwMode="auto">
          <a:xfrm>
            <a:off x="357158" y="4357694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566</Words>
  <PresentationFormat>Экран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тали</dc:creator>
  <cp:lastModifiedBy>тали</cp:lastModifiedBy>
  <cp:revision>19</cp:revision>
  <dcterms:created xsi:type="dcterms:W3CDTF">2014-11-04T09:48:18Z</dcterms:created>
  <dcterms:modified xsi:type="dcterms:W3CDTF">2014-11-23T11:31:18Z</dcterms:modified>
</cp:coreProperties>
</file>