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  <p:sldMasterId id="2147483996" r:id="rId2"/>
    <p:sldMasterId id="2147484020" r:id="rId3"/>
  </p:sldMasterIdLst>
  <p:sldIdLst>
    <p:sldId id="256" r:id="rId4"/>
    <p:sldId id="257" r:id="rId5"/>
    <p:sldId id="259" r:id="rId6"/>
    <p:sldId id="260" r:id="rId7"/>
    <p:sldId id="261" r:id="rId8"/>
    <p:sldId id="262" r:id="rId9"/>
    <p:sldId id="264" r:id="rId10"/>
    <p:sldId id="267" r:id="rId11"/>
    <p:sldId id="271" r:id="rId12"/>
    <p:sldId id="269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3" autoAdjust="0"/>
  </p:normalViewPr>
  <p:slideViewPr>
    <p:cSldViewPr>
      <p:cViewPr varScale="1">
        <p:scale>
          <a:sx n="111" d="100"/>
          <a:sy n="111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D9EAE6-7E2B-4AB3-A02F-A91F086F027A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FCA7F5-C9C9-4E24-B4D2-F6BAC70EF42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shkolazhizni.ru/img/content/i27/27574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adme.ru/img/news/5362/bubble-02_resize.jpeg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gif"/><Relationship Id="rId4" Type="http://schemas.openxmlformats.org/officeDocument/2006/relationships/image" Target="../media/image25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i.ytimg.com/vi/lY98A4njYaY/default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http://popsop.ru/wp-content/uploads/02_1rix_02.jpg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http://www.24-7-365.ru/admin/pictures/1119007b.jpg" TargetMode="External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http://www.american-clinic.ru/images/a_36.jpg" TargetMode="Externa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ак ли полезна жевательная резинка?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-7680"/>
            <a:ext cx="9144000" cy="68656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786058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/>
            </a:r>
            <a:b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</a:br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/>
            </a:r>
            <a:b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</a:br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/>
            </a:r>
            <a:b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</a:br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/>
            </a:r>
            <a:b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</a:br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/>
            </a:r>
            <a:b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</a:br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ЖЕВАТЕЛЬНАЯ РЕЗИНКА-</a:t>
            </a:r>
            <a:b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</a:br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польза или вред?</a:t>
            </a:r>
            <a:endParaRPr lang="ru-RU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5643570" cy="141763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Жевать или не жевать?</a:t>
            </a:r>
            <a:b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</a:b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Картинка 31 из 2343"/>
          <p:cNvPicPr>
            <a:picLocks noGrp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857232"/>
            <a:ext cx="3786182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14744" y="785794"/>
            <a:ext cx="5429256" cy="3036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Состав жевательной резинки «</a:t>
            </a:r>
            <a:r>
              <a:rPr lang="en-US" sz="2000" b="1" i="1" dirty="0" smtClean="0">
                <a:solidFill>
                  <a:srgbClr val="C00000"/>
                </a:solidFill>
                <a:latin typeface="Comic Sans MS" pitchFamily="66" charset="0"/>
              </a:rPr>
              <a:t>Orbit</a:t>
            </a: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»: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  резиновая основа;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ru-RU" sz="2000" b="1" i="1" dirty="0" err="1" smtClean="0">
                <a:solidFill>
                  <a:srgbClr val="C00000"/>
                </a:solidFill>
                <a:latin typeface="Comic Sans MS" pitchFamily="66" charset="0"/>
              </a:rPr>
              <a:t>мальтит</a:t>
            </a: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 Е965;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  сорбит Е420;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  загуститель Е414;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  иск. </a:t>
            </a:r>
            <a:r>
              <a:rPr lang="ru-RU" sz="2000" b="1" i="1" dirty="0" err="1" smtClean="0">
                <a:solidFill>
                  <a:srgbClr val="C00000"/>
                </a:solidFill>
                <a:latin typeface="Comic Sans MS" pitchFamily="66" charset="0"/>
              </a:rPr>
              <a:t>ароматизаторы</a:t>
            </a: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  стабилизатор Е422;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ru-RU" sz="2000" b="1" i="1" dirty="0" err="1" smtClean="0">
                <a:solidFill>
                  <a:srgbClr val="C00000"/>
                </a:solidFill>
                <a:latin typeface="Comic Sans MS" pitchFamily="66" charset="0"/>
              </a:rPr>
              <a:t>маннит</a:t>
            </a: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 Е421;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  краситель Е171;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ru-RU" sz="2000" b="1" i="1" dirty="0" err="1" smtClean="0">
                <a:solidFill>
                  <a:srgbClr val="C00000"/>
                </a:solidFill>
                <a:latin typeface="Comic Sans MS" pitchFamily="66" charset="0"/>
              </a:rPr>
              <a:t>аспартам</a:t>
            </a: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 Е951 ;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  антиоксидант Е320 и т.д.</a:t>
            </a:r>
          </a:p>
          <a:p>
            <a:pPr>
              <a:lnSpc>
                <a:spcPct val="80000"/>
              </a:lnSpc>
            </a:pP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3786190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err="1" smtClean="0">
                <a:solidFill>
                  <a:srgbClr val="C00000"/>
                </a:solidFill>
                <a:latin typeface="Comic Sans MS" pitchFamily="66" charset="0"/>
              </a:rPr>
              <a:t>Аспартам</a:t>
            </a: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 в 200 раз слаще </a:t>
            </a:r>
            <a:r>
              <a:rPr lang="ru-RU" sz="2000" dirty="0" err="1" smtClean="0">
                <a:solidFill>
                  <a:srgbClr val="C00000"/>
                </a:solidFill>
                <a:latin typeface="Comic Sans MS" pitchFamily="66" charset="0"/>
              </a:rPr>
              <a:t>сахара.В</a:t>
            </a: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 результате превращений в организме  вырабатывается яд, действующий на нервную и сосудистую системы.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 Антиоксидант Е320 вызывает аллергические реакции, тошноту желудочно-кишечные расстройства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endParaRPr lang="ru-RU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festival.1september.ru/articles/416866/Image413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8605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86050" y="285728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Если щетки нет зубной,</a:t>
            </a:r>
            <a:b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Можно жвачку взять с собой,</a:t>
            </a:r>
            <a:b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И тогда скорей-скорей</a:t>
            </a:r>
            <a:b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Зубы будут побелей.</a:t>
            </a:r>
          </a:p>
        </p:txBody>
      </p:sp>
      <p:pic>
        <p:nvPicPr>
          <p:cNvPr id="6" name="Рисунок 5" descr="http://festival.1september.ru/articles/416866/Image41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785926"/>
            <a:ext cx="27860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786414" y="2143116"/>
            <a:ext cx="33575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Пять минут после еды</a:t>
            </a:r>
            <a:b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Пожуём </a:t>
            </a:r>
            <a:r>
              <a:rPr lang="ru-RU" sz="2000" b="1" dirty="0" err="1">
                <a:solidFill>
                  <a:srgbClr val="0070C0"/>
                </a:solidFill>
                <a:latin typeface="Comic Sans MS" pitchFamily="66" charset="0"/>
              </a:rPr>
              <a:t>жевачку</a:t>
            </a: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 мы,</a:t>
            </a:r>
            <a:b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Нам дыханье освежит,</a:t>
            </a:r>
            <a:b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Зубной кариес победит!</a:t>
            </a:r>
          </a:p>
        </p:txBody>
      </p:sp>
      <p:pic>
        <p:nvPicPr>
          <p:cNvPr id="8" name="Рисунок 7" descr="http://festival.1september.ru/articles/416866/Image415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27860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928926" y="371475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Если вас тошнит в маршрутке,</a:t>
            </a:r>
            <a:b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Вы </a:t>
            </a:r>
            <a:r>
              <a:rPr lang="ru-RU" sz="2000" b="1" dirty="0" err="1">
                <a:solidFill>
                  <a:srgbClr val="0070C0"/>
                </a:solidFill>
                <a:latin typeface="Comic Sans MS" pitchFamily="66" charset="0"/>
              </a:rPr>
              <a:t>жевачку-то</a:t>
            </a: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 пожуйте,</a:t>
            </a:r>
            <a:b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Ваша тошнота тогда</a:t>
            </a:r>
            <a:b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Вся исчезнет без труда.</a:t>
            </a:r>
          </a:p>
        </p:txBody>
      </p:sp>
      <p:pic>
        <p:nvPicPr>
          <p:cNvPr id="11" name="Рисунок 10" descr="http://festival.1september.ru/articles/416866/Image416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5214950"/>
            <a:ext cx="2786050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429388" y="5226784"/>
            <a:ext cx="31432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Если жвачка сладка,</a:t>
            </a:r>
            <a:b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Знайте - она гадка,</a:t>
            </a:r>
            <a:b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Хоть и сладка и вкусна,</a:t>
            </a:r>
            <a:b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Разрушает зуб она!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festival.1september.ru/articles/416866/Image418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57422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14546" y="500042"/>
            <a:ext cx="32147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Жвачка на полу лежит,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Из неё микроб бежит.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В руки брать её опасно -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Умным детям это ясно!</a:t>
            </a:r>
          </a:p>
        </p:txBody>
      </p:sp>
      <p:pic>
        <p:nvPicPr>
          <p:cNvPr id="6" name="Рисунок 5" descr="http://festival.1september.ru/articles/416866/Image419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2571744"/>
            <a:ext cx="21621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857356" y="2143116"/>
            <a:ext cx="328614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В нашей школе беспорядок: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Лепят жвачку на столы.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“Помогите отлепиться!”-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Вас, ребята, просим мы.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3571876"/>
            <a:ext cx="2857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Если вы жуёте жвачку,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Не кидайте никуда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И на стены не лепите,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В урну бросьте. Вот куда!</a:t>
            </a:r>
          </a:p>
        </p:txBody>
      </p:sp>
      <p:pic>
        <p:nvPicPr>
          <p:cNvPr id="9" name="Рисунок 8" descr="http://festival.1september.ru/articles/416866/Image420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786322"/>
            <a:ext cx="209550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857884" y="4929198"/>
            <a:ext cx="3714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Вот рекламу посмотри -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Надувают пузыри,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Зелёные и синие,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С виду-то красивые.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“</a:t>
            </a:r>
            <a:r>
              <a:rPr lang="ru-RU" b="1" dirty="0" err="1">
                <a:solidFill>
                  <a:srgbClr val="0070C0"/>
                </a:solidFill>
                <a:latin typeface="Comic Sans MS" pitchFamily="66" charset="0"/>
              </a:rPr>
              <a:t>Хуба-Буба</a:t>
            </a: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” называется,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Руки от неё не отмываются.</a:t>
            </a:r>
          </a:p>
        </p:txBody>
      </p:sp>
      <p:pic>
        <p:nvPicPr>
          <p:cNvPr id="11" name="Рисунок 10" descr="http://festival.1september.ru/articles/416866/Image421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642918"/>
            <a:ext cx="2571768" cy="191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5572100" y="2500306"/>
            <a:ext cx="3571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Если в волосы попала,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“Караул!” - кричи тогда.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Отстригать придётся пряди!</a:t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То-то будет красота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169" grpId="0"/>
      <p:bldP spid="8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5500694" y="4000504"/>
            <a:ext cx="3081358" cy="107157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Роговская Екатерина Андреевна</a:t>
            </a:r>
          </a:p>
          <a:p>
            <a:pPr algn="l"/>
            <a:r>
              <a:rPr lang="ru-RU" sz="2000" b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МОУ СОШ с. </a:t>
            </a:r>
            <a:r>
              <a:rPr lang="ru-RU" sz="2000" b="1" dirty="0" err="1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Белоногово</a:t>
            </a:r>
            <a:endParaRPr lang="ru-RU" sz="2000" b="1" dirty="0">
              <a:solidFill>
                <a:srgbClr val="0070C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Picture 3" descr="Butter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1071546"/>
            <a:ext cx="4572032" cy="50006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357166"/>
            <a:ext cx="8501122" cy="76944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7030A0"/>
                </a:solidFill>
                <a:latin typeface="Comic Sans MS" pitchFamily="66" charset="0"/>
              </a:rPr>
              <a:t>Спасибо за внимание!</a:t>
            </a:r>
            <a:endParaRPr lang="ru-RU" sz="44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ct val="20000"/>
              </a:spcAft>
            </a:pPr>
            <a:r>
              <a:rPr lang="ru-RU" sz="3600" b="1" i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История жевательной резинки.</a:t>
            </a:r>
          </a:p>
          <a:p>
            <a:pPr>
              <a:spcAft>
                <a:spcPct val="20000"/>
              </a:spcAft>
            </a:pPr>
            <a:r>
              <a:rPr lang="ru-RU" sz="3600" b="1" i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Анкетирование.</a:t>
            </a:r>
            <a:endParaRPr lang="ru-RU" sz="3600" b="1" i="1" dirty="0" smtClean="0">
              <a:solidFill>
                <a:srgbClr val="7030A0"/>
              </a:solidFill>
              <a:latin typeface="Batang" pitchFamily="18" charset="-127"/>
              <a:ea typeface="Batang" pitchFamily="18" charset="-127"/>
            </a:endParaRPr>
          </a:p>
          <a:p>
            <a:pPr>
              <a:spcAft>
                <a:spcPct val="20000"/>
              </a:spcAft>
            </a:pPr>
            <a:r>
              <a:rPr lang="ru-RU" sz="3600" b="1" i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Полезные свойства жевательной резинки.</a:t>
            </a:r>
          </a:p>
          <a:p>
            <a:pPr>
              <a:spcAft>
                <a:spcPct val="20000"/>
              </a:spcAft>
            </a:pPr>
            <a:r>
              <a:rPr lang="ru-RU" sz="3600" b="1" i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Негативное влияние жевательной резинки.</a:t>
            </a:r>
          </a:p>
          <a:p>
            <a:pPr>
              <a:spcAft>
                <a:spcPct val="20000"/>
              </a:spcAft>
            </a:pPr>
            <a:r>
              <a:rPr lang="ru-RU" sz="3600" b="1" i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Советы любителям жевательной резинки.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Содержание: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.ytimg.com/vi/lY98A4njYaY/default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4643446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Небольшие кусочки смолы, обнаруженные археологами при раскопках поселений древних людей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chemeClr val="bg1"/>
                </a:solidFill>
              </a:rPr>
              <a:t>— это не что иное, как первая жевательная резинка.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4400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История  жевательной  резинки.</a:t>
            </a:r>
            <a:endParaRPr lang="ru-RU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14290"/>
            <a:ext cx="5143504" cy="6643710"/>
          </a:xfrm>
        </p:spPr>
        <p:txBody>
          <a:bodyPr>
            <a:normAutofit fontScale="92500"/>
          </a:bodyPr>
          <a:lstStyle/>
          <a:p>
            <a:r>
              <a:rPr lang="ru-RU" sz="2300" b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Более 1000 лет индейцы племени майя для тех же целей использовали сок гевеи (каучук), а также для того чтобы постоянно тренировать свои десны и жевательные мышцы использовали смесь шерсти и меда.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ru-RU" sz="2300" b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В 1848 году американский лавочник Джон </a:t>
            </a:r>
            <a:r>
              <a:rPr lang="ru-RU" sz="2300" b="1" dirty="0" err="1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Кертис</a:t>
            </a:r>
            <a:r>
              <a:rPr lang="ru-RU" sz="2300" b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 начал первым в мире производить жвачку – он просто расфасовывал в бумажки кусочки смолы.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ru-RU" sz="2300" b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В 1869 году генералом Антонио Лопес де Санта </a:t>
            </a:r>
            <a:r>
              <a:rPr lang="ru-RU" sz="2300" b="1" dirty="0" err="1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Ана</a:t>
            </a:r>
            <a:r>
              <a:rPr lang="ru-RU" sz="2300" b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 была изобретена настоящая жевательная резинка.  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ru-RU" sz="2300" b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В 1970 годы первая жевательная резинка была выпущена в СССР.</a:t>
            </a:r>
          </a:p>
          <a:p>
            <a:endParaRPr lang="ru-RU" sz="2000" dirty="0"/>
          </a:p>
        </p:txBody>
      </p:sp>
      <p:pic>
        <p:nvPicPr>
          <p:cNvPr id="4098" name="Picture 2" descr="160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0"/>
            <a:ext cx="4071935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Картинка 5 из 2343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643306" y="2714620"/>
            <a:ext cx="321471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C:\Users\User\Desktop\imgpreview[9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50117">
            <a:off x="3832010" y="5385846"/>
            <a:ext cx="2007665" cy="1003833"/>
          </a:xfrm>
          <a:prstGeom prst="rect">
            <a:avLst/>
          </a:prstGeom>
          <a:noFill/>
        </p:spPr>
      </p:pic>
      <p:pic>
        <p:nvPicPr>
          <p:cNvPr id="5124" name="Picture 4" descr="C:\Users\User\Desktop\220px-Chewing_gum_stick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2857496"/>
          </a:xfrm>
          <a:prstGeom prst="rect">
            <a:avLst/>
          </a:prstGeom>
          <a:noFill/>
        </p:spPr>
      </p:pic>
      <p:pic>
        <p:nvPicPr>
          <p:cNvPr id="5125" name="Picture 5" descr="C:\Users\User\Desktop\220px-Kaugummis[1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137800">
            <a:off x="421834" y="4178478"/>
            <a:ext cx="2361707" cy="2361707"/>
          </a:xfrm>
          <a:prstGeom prst="rect">
            <a:avLst/>
          </a:prstGeom>
          <a:noFill/>
        </p:spPr>
      </p:pic>
      <p:pic>
        <p:nvPicPr>
          <p:cNvPr id="5127" name="Picture 7" descr="C:\Users\User\Desktop\imgpreview[5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832729">
            <a:off x="6311183" y="4018812"/>
            <a:ext cx="2357454" cy="2368110"/>
          </a:xfrm>
          <a:prstGeom prst="rect">
            <a:avLst/>
          </a:prstGeom>
          <a:noFill/>
        </p:spPr>
      </p:pic>
      <p:pic>
        <p:nvPicPr>
          <p:cNvPr id="5128" name="Picture 8" descr="C:\Users\User\Desktop\imgpreview[11]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8992" y="4500570"/>
            <a:ext cx="1071570" cy="1071570"/>
          </a:xfrm>
          <a:prstGeom prst="rect">
            <a:avLst/>
          </a:prstGeom>
          <a:noFill/>
        </p:spPr>
      </p:pic>
      <p:pic>
        <p:nvPicPr>
          <p:cNvPr id="5129" name="Picture 9" descr="Картинка 13 из 2343"/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2500298" y="3214686"/>
            <a:ext cx="1366710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51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51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51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 descr="C:\Users\User\Desktop\imgpreview[2].jpg"/>
          <p:cNvPicPr>
            <a:picLocks noChangeAspect="1" noChangeArrowheads="1"/>
          </p:cNvPicPr>
          <p:nvPr/>
        </p:nvPicPr>
        <p:blipFill>
          <a:blip r:embed="rId2">
            <a:lum bright="-17000" contrast="-27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ct val="20000"/>
              </a:spcAft>
            </a:pPr>
            <a:r>
              <a:rPr lang="ru-RU" sz="3600" b="1" i="1" dirty="0" smtClean="0">
                <a:solidFill>
                  <a:srgbClr val="FFFF00"/>
                </a:solidFill>
                <a:latin typeface="Book Antiqua" pitchFamily="18" charset="0"/>
              </a:rPr>
              <a:t>Как часто ты употребляешь жевательную резинку?</a:t>
            </a:r>
          </a:p>
          <a:p>
            <a:pPr>
              <a:spcAft>
                <a:spcPct val="20000"/>
              </a:spcAft>
            </a:pPr>
            <a:r>
              <a:rPr lang="ru-RU" sz="3600" b="1" i="1" dirty="0" smtClean="0">
                <a:solidFill>
                  <a:srgbClr val="FFFF00"/>
                </a:solidFill>
                <a:latin typeface="Book Antiqua" pitchFamily="18" charset="0"/>
              </a:rPr>
              <a:t>Когда в течение  дня ты пользуешься жвачкой?</a:t>
            </a:r>
          </a:p>
          <a:p>
            <a:pPr>
              <a:spcAft>
                <a:spcPct val="20000"/>
              </a:spcAft>
            </a:pPr>
            <a:r>
              <a:rPr lang="ru-RU" sz="3600" b="1" i="1" dirty="0" smtClean="0">
                <a:solidFill>
                  <a:srgbClr val="FFFF00"/>
                </a:solidFill>
                <a:latin typeface="Book Antiqua" pitchFamily="18" charset="0"/>
              </a:rPr>
              <a:t>С какой целью ты используешь жевательную резинку?</a:t>
            </a:r>
          </a:p>
          <a:p>
            <a:pPr>
              <a:spcAft>
                <a:spcPct val="20000"/>
              </a:spcAft>
            </a:pPr>
            <a:r>
              <a:rPr lang="ru-RU" sz="3600" b="1" i="1" dirty="0" smtClean="0">
                <a:solidFill>
                  <a:srgbClr val="FFFF00"/>
                </a:solidFill>
                <a:latin typeface="Book Antiqua" pitchFamily="18" charset="0"/>
              </a:rPr>
              <a:t>Какую жевательную резинку ты предпочитаешь?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  <a:ea typeface="Batang" pitchFamily="18" charset="-127"/>
              </a:rPr>
              <a:t>Анкетирование</a:t>
            </a:r>
            <a:endParaRPr lang="ru-RU" dirty="0">
              <a:solidFill>
                <a:srgbClr val="FFFF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2500"/>
          </a:bodyPr>
          <a:lstStyle/>
          <a:p>
            <a:pPr marL="485775" indent="-485775">
              <a:spcAft>
                <a:spcPct val="3000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Comic Sans MS" pitchFamily="66" charset="0"/>
              </a:rPr>
              <a:t>Жевательная резинка – это возможность очистить от остатков пищи зубы и полость рта после еды.</a:t>
            </a:r>
          </a:p>
          <a:p>
            <a:pPr marL="485775" indent="-485775">
              <a:spcAft>
                <a:spcPct val="3000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Comic Sans MS" pitchFamily="66" charset="0"/>
              </a:rPr>
              <a:t>Процесс жевания приводит к улучшению кровоснабжения дёсен и укреплению зубов.</a:t>
            </a:r>
          </a:p>
          <a:p>
            <a:pPr marL="485775" indent="-485775">
              <a:spcAft>
                <a:spcPct val="3000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Comic Sans MS" pitchFamily="66" charset="0"/>
              </a:rPr>
              <a:t>Жевательная резинка освежает дыхание.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4400" i="1" dirty="0" smtClean="0">
                <a:solidFill>
                  <a:srgbClr val="7030A0"/>
                </a:solidFill>
                <a:latin typeface="Comic Sans MS" pitchFamily="66" charset="0"/>
              </a:rPr>
              <a:t>Полезные  свойства жевательной  резинки: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 lnSpcReduction="10000"/>
          </a:bodyPr>
          <a:lstStyle/>
          <a:p>
            <a:pPr>
              <a:spcAft>
                <a:spcPct val="3000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Comic Sans MS" pitchFamily="66" charset="0"/>
              </a:rPr>
              <a:t>Жевание на голодный желудок может спровоцировать заболевание  желудочно-кишечного тракта.</a:t>
            </a:r>
          </a:p>
          <a:p>
            <a:pPr>
              <a:spcAft>
                <a:spcPct val="3000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Comic Sans MS" pitchFamily="66" charset="0"/>
              </a:rPr>
              <a:t>Ингредиенты жевательной резинки могут вызвать местные и общие аллергические реакции.</a:t>
            </a:r>
          </a:p>
          <a:p>
            <a:pPr>
              <a:spcAft>
                <a:spcPct val="3000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Comic Sans MS" pitchFamily="66" charset="0"/>
              </a:rPr>
              <a:t>Сахаросодержащие жвачки могут вызвать заболевание кариесом.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4400" i="1" dirty="0" smtClean="0">
                <a:solidFill>
                  <a:srgbClr val="7030A0"/>
                </a:solidFill>
                <a:latin typeface="Comic Sans MS" pitchFamily="66" charset="0"/>
              </a:rPr>
              <a:t>Негативное  влияние жевательной  резинки: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86050" cy="4077146"/>
          </a:xfrm>
          <a:prstGeom prst="rect">
            <a:avLst/>
          </a:prstGeom>
          <a:noFill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000504"/>
            <a:ext cx="2786050" cy="285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Картинка 26 из 2343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785918" y="4071942"/>
            <a:ext cx="3286148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7686" y="0"/>
            <a:ext cx="3071834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</TotalTime>
  <Words>372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Открытая</vt:lpstr>
      <vt:lpstr>1_Открытая</vt:lpstr>
      <vt:lpstr>Поток</vt:lpstr>
      <vt:lpstr>     ЖЕВАТЕЛЬНАЯ РЕЗИНКА- польза или вред?</vt:lpstr>
      <vt:lpstr>Содержание:</vt:lpstr>
      <vt:lpstr>История  жевательной  резинки.</vt:lpstr>
      <vt:lpstr>Слайд 4</vt:lpstr>
      <vt:lpstr>Слайд 5</vt:lpstr>
      <vt:lpstr>Анкетирование</vt:lpstr>
      <vt:lpstr>Полезные  свойства жевательной  резинки:</vt:lpstr>
      <vt:lpstr>Негативное  влияние жевательной  резинки:</vt:lpstr>
      <vt:lpstr>Слайд 9</vt:lpstr>
      <vt:lpstr>Жевать или не жевать?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ЖЕВАТЕЛЬНАЯ РЕЗИНКА- польза или вред?</dc:title>
  <dc:creator>User</dc:creator>
  <cp:lastModifiedBy>User</cp:lastModifiedBy>
  <cp:revision>22</cp:revision>
  <dcterms:created xsi:type="dcterms:W3CDTF">2011-11-08T09:33:37Z</dcterms:created>
  <dcterms:modified xsi:type="dcterms:W3CDTF">2011-11-13T03:33:49Z</dcterms:modified>
</cp:coreProperties>
</file>